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p:regular r:id="rId29"/>
      <p:bold r:id="rId30"/>
      <p:italic r:id="rId31"/>
      <p:boldItalic r:id="rId32"/>
    </p:embeddedFont>
    <p:embeddedFont>
      <p:font typeface="Inter"/>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Inter-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Inter-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58542b6d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58542b6d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Kiley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587cff32ec_4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587cff32ec_4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Wikidata alone gave us thousands of websites that could be crawled by </a:t>
            </a:r>
            <a:r>
              <a:rPr lang="en"/>
              <a:t>volunteers</a:t>
            </a:r>
            <a:r>
              <a:rPr lang="en"/>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587cff32ec_4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587cff32ec_4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//We also used different zone files both from commercial sources and from from open sources. The domains project is one of them where we could extract and identify more culture institutions domains and more important subdomains that some times can be somewhat hidden but contain important collections and catalouges//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a:t>
            </a:r>
            <a:r>
              <a:rPr lang="en">
                <a:solidFill>
                  <a:schemeClr val="dk1"/>
                </a:solidFill>
              </a:rPr>
              <a:t>/A lot of the domain intelligence work were used for more than just discovery of websites it's also been an important input for prioritizing done by the situation monitors//</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587cff32ec_4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587cff32ec_4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588ddaed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588ddaed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Susanna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58542b6d7c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58542b6d7c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587cff32ec_4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587cff32ec_4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still </a:t>
            </a:r>
            <a:r>
              <a:rPr lang="en"/>
              <a:t>just</a:t>
            </a:r>
            <a:r>
              <a:rPr lang="en"/>
              <a:t> a spreadsheet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 links b</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87cff32ec_4_5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587cff32ec_4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Andreas</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e4b032879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e4b032879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Kiley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e4b03287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e4b03287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Kiley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58542b6d7c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58542b6d7c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Kiley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58542b6d7c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58542b6d7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Kiley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58542b6d7c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58542b6d7c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Kiley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58542b6d7c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58542b6d7c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Kiley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587cff32ec_4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587cff32ec_4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Kiley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587cff32ec_4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587cff32ec_4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Andreas, </a:t>
            </a:r>
            <a:r>
              <a:rPr lang="en">
                <a:solidFill>
                  <a:schemeClr val="dk1"/>
                </a:solidFill>
              </a:rPr>
              <a:t>Kiley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587cff32ec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587cff32ec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Kiley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Global grassroot initiative</a:t>
            </a:r>
            <a:br>
              <a:rPr lang="en"/>
            </a:br>
            <a:r>
              <a:rPr lang="en"/>
              <a:t>Supports digital preservation of Ukrainan cultural heritage</a:t>
            </a:r>
            <a:endParaRPr/>
          </a:p>
          <a:p>
            <a:pPr indent="0" lvl="0" marL="0" rtl="0" algn="l">
              <a:spcBef>
                <a:spcPts val="0"/>
              </a:spcBef>
              <a:spcAft>
                <a:spcPts val="0"/>
              </a:spcAft>
              <a:buNone/>
            </a:pPr>
            <a:r>
              <a:rPr lang="en"/>
              <a:t>Librarians, Archivists, Software developers, DHM-Researchers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587cff32ec_4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587cff32ec_4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Kiley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58542b6d7c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58542b6d7c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Kiley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58542b6d7c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58542b6d7c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587cff32ec_4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587cff32ec_4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58542b6d7c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58542b6d7c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587cff32ec_4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587cff32ec_4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Andreas</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hyperlink" Target="https://domainsproject.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hyperlink" Target="http://www.sucho.org" TargetMode="External"/><Relationship Id="rId5" Type="http://schemas.openxmlformats.org/officeDocument/2006/relationships/hyperlink" Target="mailto:info@sucho.org" TargetMode="External"/><Relationship Id="rId6" Type="http://schemas.openxmlformats.org/officeDocument/2006/relationships/hyperlink" Target="https://subscribepage.io/such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wikidata.org/wiki/Q3398672" TargetMode="External"/><Relationship Id="rId4" Type="http://schemas.openxmlformats.org/officeDocument/2006/relationships/image" Target="../media/image15.png"/><Relationship Id="rId5" Type="http://schemas.openxmlformats.org/officeDocument/2006/relationships/image" Target="../media/image19.png"/><Relationship Id="rId6" Type="http://schemas.openxmlformats.org/officeDocument/2006/relationships/image" Target="../media/image17.png"/><Relationship Id="rId7" Type="http://schemas.openxmlformats.org/officeDocument/2006/relationships/image" Target="../media/image14.png"/><Relationship Id="rId8"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hyperlink" Target="https://commons.wikimedia.org/wiki/File:USAID_Deputy_Administrator_Coleman_visits_Ukraine,_Feb._7-10,_2023_-_52710117292.jp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sucho.org/" TargetMode="External"/><Relationship Id="rId4" Type="http://schemas.openxmlformats.org/officeDocument/2006/relationships/hyperlink" Target="https://bit.ly/3cbCJKE" TargetMode="External"/><Relationship Id="rId5" Type="http://schemas.openxmlformats.org/officeDocument/2006/relationships/hyperlink" Target="https://opencollective.com/sucho/projects/equipment" TargetMode="External"/><Relationship Id="rId6" Type="http://schemas.openxmlformats.org/officeDocument/2006/relationships/hyperlink" Target="mailto:equipment@sucho.org" TargetMode="External"/><Relationship Id="rId7"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gallery.sucho.org/" TargetMode="External"/><Relationship Id="rId4" Type="http://schemas.openxmlformats.org/officeDocument/2006/relationships/hyperlink" Target="https://memes.sucho.org/" TargetMode="External"/><Relationship Id="rId5" Type="http://schemas.openxmlformats.org/officeDocument/2006/relationships/hyperlink" Target="https://opencollective.com/sucho/projects/equipment" TargetMode="External"/><Relationship Id="rId6" Type="http://schemas.openxmlformats.org/officeDocument/2006/relationships/hyperlink" Target="https://gallery.sucho.org/exhibits" TargetMode="External"/><Relationship Id="rId7" Type="http://schemas.openxmlformats.org/officeDocument/2006/relationships/hyperlink" Target="https://www.sucho.org/press-release-20230601-memory-savers" TargetMode="External"/><Relationship Id="rId8"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23.jpg"/><Relationship Id="rId5" Type="http://schemas.openxmlformats.org/officeDocument/2006/relationships/image" Target="../media/image2.jpg"/><Relationship Id="rId6"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2188950" y="1840650"/>
            <a:ext cx="6331200" cy="1246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lang="en" sz="2300">
                <a:solidFill>
                  <a:srgbClr val="0066CC"/>
                </a:solidFill>
              </a:rPr>
              <a:t>Linking Us Together: Applications of Wikidata in Saving Ukrainian Cultural Heritage Online (SUCHO)</a:t>
            </a:r>
            <a:endParaRPr b="0" i="0" sz="2300" u="none" cap="none" strike="noStrike">
              <a:solidFill>
                <a:srgbClr val="0066CC"/>
              </a:solidFill>
              <a:latin typeface="Arial"/>
              <a:ea typeface="Arial"/>
              <a:cs typeface="Arial"/>
              <a:sym typeface="Arial"/>
            </a:endParaRPr>
          </a:p>
        </p:txBody>
      </p:sp>
      <p:cxnSp>
        <p:nvCxnSpPr>
          <p:cNvPr id="55" name="Google Shape;55;p13"/>
          <p:cNvCxnSpPr/>
          <p:nvPr/>
        </p:nvCxnSpPr>
        <p:spPr>
          <a:xfrm>
            <a:off x="706475" y="1532550"/>
            <a:ext cx="6068700" cy="0"/>
          </a:xfrm>
          <a:prstGeom prst="straightConnector1">
            <a:avLst/>
          </a:prstGeom>
          <a:noFill/>
          <a:ln cap="flat" cmpd="sng" w="28575">
            <a:solidFill>
              <a:srgbClr val="0066CC"/>
            </a:solidFill>
            <a:prstDash val="solid"/>
            <a:round/>
            <a:headEnd len="sm" w="sm" type="none"/>
            <a:tailEnd len="sm" w="sm" type="none"/>
          </a:ln>
        </p:spPr>
      </p:cxnSp>
      <p:cxnSp>
        <p:nvCxnSpPr>
          <p:cNvPr id="56" name="Google Shape;56;p13"/>
          <p:cNvCxnSpPr/>
          <p:nvPr/>
        </p:nvCxnSpPr>
        <p:spPr>
          <a:xfrm>
            <a:off x="1028000" y="1661875"/>
            <a:ext cx="6068700" cy="0"/>
          </a:xfrm>
          <a:prstGeom prst="straightConnector1">
            <a:avLst/>
          </a:prstGeom>
          <a:noFill/>
          <a:ln cap="flat" cmpd="sng" w="28575">
            <a:solidFill>
              <a:srgbClr val="0066CC"/>
            </a:solidFill>
            <a:prstDash val="solid"/>
            <a:round/>
            <a:headEnd len="sm" w="sm" type="none"/>
            <a:tailEnd len="sm" w="sm" type="none"/>
          </a:ln>
        </p:spPr>
      </p:cxnSp>
      <p:cxnSp>
        <p:nvCxnSpPr>
          <p:cNvPr id="57" name="Google Shape;57;p13"/>
          <p:cNvCxnSpPr/>
          <p:nvPr/>
        </p:nvCxnSpPr>
        <p:spPr>
          <a:xfrm>
            <a:off x="2188950" y="3217025"/>
            <a:ext cx="6068700" cy="0"/>
          </a:xfrm>
          <a:prstGeom prst="straightConnector1">
            <a:avLst/>
          </a:prstGeom>
          <a:noFill/>
          <a:ln cap="flat" cmpd="sng" w="28575">
            <a:solidFill>
              <a:srgbClr val="FFD700"/>
            </a:solidFill>
            <a:prstDash val="solid"/>
            <a:round/>
            <a:headEnd len="sm" w="sm" type="none"/>
            <a:tailEnd len="sm" w="sm" type="none"/>
          </a:ln>
        </p:spPr>
      </p:cxnSp>
      <p:cxnSp>
        <p:nvCxnSpPr>
          <p:cNvPr id="58" name="Google Shape;58;p13"/>
          <p:cNvCxnSpPr/>
          <p:nvPr/>
        </p:nvCxnSpPr>
        <p:spPr>
          <a:xfrm>
            <a:off x="2573900" y="3346350"/>
            <a:ext cx="6068700" cy="0"/>
          </a:xfrm>
          <a:prstGeom prst="straightConnector1">
            <a:avLst/>
          </a:prstGeom>
          <a:noFill/>
          <a:ln cap="flat" cmpd="sng" w="28575">
            <a:solidFill>
              <a:srgbClr val="FFD700"/>
            </a:solidFill>
            <a:prstDash val="solid"/>
            <a:round/>
            <a:headEnd len="sm" w="sm" type="none"/>
            <a:tailEnd len="sm" w="sm" type="none"/>
          </a:ln>
        </p:spPr>
      </p:cxnSp>
      <p:sp>
        <p:nvSpPr>
          <p:cNvPr id="59" name="Google Shape;59;p13"/>
          <p:cNvSpPr txBox="1"/>
          <p:nvPr/>
        </p:nvSpPr>
        <p:spPr>
          <a:xfrm>
            <a:off x="4681450" y="3371200"/>
            <a:ext cx="4039200" cy="8313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0066CC"/>
                </a:solidFill>
                <a:latin typeface="Arial"/>
                <a:ea typeface="Arial"/>
                <a:cs typeface="Arial"/>
                <a:sym typeface="Arial"/>
              </a:rPr>
              <a:t> Kiley Jolicoeur (kjolicoe@syr.edu)</a:t>
            </a:r>
            <a:endParaRPr b="0" i="0" sz="1400" u="none" cap="none" strike="noStrike">
              <a:solidFill>
                <a:srgbClr val="0066CC"/>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400"/>
              <a:buFont typeface="Arial"/>
              <a:buNone/>
            </a:pPr>
            <a:r>
              <a:rPr lang="en">
                <a:solidFill>
                  <a:srgbClr val="0066CC"/>
                </a:solidFill>
              </a:rPr>
              <a:t>Andreas Segerberg (andreas.segerberg@gu.se)</a:t>
            </a:r>
            <a:endParaRPr>
              <a:solidFill>
                <a:srgbClr val="0066CC"/>
              </a:solidFill>
            </a:endParaRPr>
          </a:p>
          <a:p>
            <a:pPr indent="0" lvl="0" marL="0" marR="0" rtl="0" algn="r">
              <a:lnSpc>
                <a:spcPct val="100000"/>
              </a:lnSpc>
              <a:spcBef>
                <a:spcPts val="0"/>
              </a:spcBef>
              <a:spcAft>
                <a:spcPts val="0"/>
              </a:spcAft>
              <a:buClr>
                <a:srgbClr val="000000"/>
              </a:buClr>
              <a:buSzPts val="1400"/>
              <a:buFont typeface="Arial"/>
              <a:buNone/>
            </a:pPr>
            <a:r>
              <a:rPr lang="en">
                <a:solidFill>
                  <a:srgbClr val="0066CC"/>
                </a:solidFill>
              </a:rPr>
              <a:t>Susanna Ånäs</a:t>
            </a:r>
            <a:endParaRPr>
              <a:solidFill>
                <a:srgbClr val="0066CC"/>
              </a:solidFill>
            </a:endParaRPr>
          </a:p>
        </p:txBody>
      </p:sp>
      <p:pic>
        <p:nvPicPr>
          <p:cNvPr id="60" name="Google Shape;60;p13"/>
          <p:cNvPicPr preferRelativeResize="0"/>
          <p:nvPr/>
        </p:nvPicPr>
        <p:blipFill rotWithShape="1">
          <a:blip r:embed="rId3">
            <a:alphaModFix/>
          </a:blip>
          <a:srcRect b="0" l="0" r="0" t="0"/>
          <a:stretch/>
        </p:blipFill>
        <p:spPr>
          <a:xfrm>
            <a:off x="917475" y="1864600"/>
            <a:ext cx="1149701" cy="1149701"/>
          </a:xfrm>
          <a:prstGeom prst="rect">
            <a:avLst/>
          </a:prstGeom>
          <a:noFill/>
          <a:ln>
            <a:noFill/>
          </a:ln>
        </p:spPr>
      </p:pic>
      <p:sp>
        <p:nvSpPr>
          <p:cNvPr id="61" name="Google Shape;61;p13"/>
          <p:cNvSpPr txBox="1"/>
          <p:nvPr/>
        </p:nvSpPr>
        <p:spPr>
          <a:xfrm>
            <a:off x="2288600" y="3997275"/>
            <a:ext cx="4808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LD4</a:t>
            </a:r>
            <a:endParaRPr/>
          </a:p>
          <a:p>
            <a:pPr indent="0" lvl="0" marL="0" rtl="0" algn="ctr">
              <a:spcBef>
                <a:spcPts val="0"/>
              </a:spcBef>
              <a:spcAft>
                <a:spcPts val="0"/>
              </a:spcAft>
              <a:buNone/>
            </a:pPr>
            <a:r>
              <a:rPr lang="en"/>
              <a:t>July 11,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lang="en" sz="2500"/>
              <a:t>Discovery</a:t>
            </a:r>
            <a:endParaRPr sz="2500"/>
          </a:p>
        </p:txBody>
      </p:sp>
      <p:sp>
        <p:nvSpPr>
          <p:cNvPr id="140" name="Google Shape;140;p22"/>
          <p:cNvSpPr txBox="1"/>
          <p:nvPr>
            <p:ph idx="1" type="body"/>
          </p:nvPr>
        </p:nvSpPr>
        <p:spPr>
          <a:xfrm>
            <a:off x="311700" y="841225"/>
            <a:ext cx="8520600" cy="3727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100"/>
              <a:t>User submissions, Wikidata and OpenStreetMap</a:t>
            </a:r>
            <a:endParaRPr sz="2100"/>
          </a:p>
        </p:txBody>
      </p:sp>
      <p:pic>
        <p:nvPicPr>
          <p:cNvPr id="141" name="Google Shape;141;p22"/>
          <p:cNvPicPr preferRelativeResize="0"/>
          <p:nvPr/>
        </p:nvPicPr>
        <p:blipFill>
          <a:blip r:embed="rId3">
            <a:alphaModFix/>
          </a:blip>
          <a:stretch>
            <a:fillRect/>
          </a:stretch>
        </p:blipFill>
        <p:spPr>
          <a:xfrm>
            <a:off x="311700" y="1361325"/>
            <a:ext cx="3025000" cy="3207399"/>
          </a:xfrm>
          <a:prstGeom prst="rect">
            <a:avLst/>
          </a:prstGeom>
          <a:noFill/>
          <a:ln>
            <a:noFill/>
          </a:ln>
        </p:spPr>
      </p:pic>
      <p:pic>
        <p:nvPicPr>
          <p:cNvPr id="142" name="Google Shape;142;p22"/>
          <p:cNvPicPr preferRelativeResize="0"/>
          <p:nvPr/>
        </p:nvPicPr>
        <p:blipFill rotWithShape="1">
          <a:blip r:embed="rId4">
            <a:alphaModFix/>
          </a:blip>
          <a:srcRect b="33576" l="0" r="0" t="0"/>
          <a:stretch/>
        </p:blipFill>
        <p:spPr>
          <a:xfrm>
            <a:off x="3680900" y="1450675"/>
            <a:ext cx="5318549" cy="31180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990"/>
              <a:buNone/>
            </a:pPr>
            <a:r>
              <a:rPr lang="en" sz="2500"/>
              <a:t>Discovery</a:t>
            </a:r>
            <a:endParaRPr sz="2500"/>
          </a:p>
        </p:txBody>
      </p:sp>
      <p:sp>
        <p:nvSpPr>
          <p:cNvPr id="148" name="Google Shape;148;p23"/>
          <p:cNvSpPr txBox="1"/>
          <p:nvPr>
            <p:ph idx="1" type="body"/>
          </p:nvPr>
        </p:nvSpPr>
        <p:spPr>
          <a:xfrm>
            <a:off x="311700" y="841225"/>
            <a:ext cx="8520600" cy="3727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000">
                <a:solidFill>
                  <a:schemeClr val="dk1"/>
                </a:solidFill>
              </a:rPr>
              <a:t>Domain intelligence </a:t>
            </a:r>
            <a:endParaRPr sz="2000">
              <a:solidFill>
                <a:schemeClr val="dk1"/>
              </a:solidFill>
            </a:endParaRPr>
          </a:p>
        </p:txBody>
      </p:sp>
      <p:pic>
        <p:nvPicPr>
          <p:cNvPr id="149" name="Google Shape;149;p23"/>
          <p:cNvPicPr preferRelativeResize="0"/>
          <p:nvPr/>
        </p:nvPicPr>
        <p:blipFill rotWithShape="1">
          <a:blip r:embed="rId3">
            <a:alphaModFix/>
          </a:blip>
          <a:srcRect b="2723" l="0" r="1029" t="0"/>
          <a:stretch/>
        </p:blipFill>
        <p:spPr>
          <a:xfrm>
            <a:off x="242500" y="1507000"/>
            <a:ext cx="8357598" cy="1776175"/>
          </a:xfrm>
          <a:prstGeom prst="rect">
            <a:avLst/>
          </a:prstGeom>
          <a:noFill/>
          <a:ln>
            <a:noFill/>
          </a:ln>
        </p:spPr>
      </p:pic>
      <p:sp>
        <p:nvSpPr>
          <p:cNvPr id="150" name="Google Shape;150;p23"/>
          <p:cNvSpPr txBox="1"/>
          <p:nvPr/>
        </p:nvSpPr>
        <p:spPr>
          <a:xfrm>
            <a:off x="2921300" y="356680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hlink"/>
                </a:solidFill>
                <a:hlinkClick r:id="rId4"/>
              </a:rPr>
              <a:t>Domainsproject</a:t>
            </a:r>
            <a:r>
              <a:rPr lang="en" sz="1100">
                <a:solidFill>
                  <a:schemeClr val="dk1"/>
                </a:solidFill>
              </a:rPr>
              <a:t> - 1.7 billion domains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4"/>
          <p:cNvPicPr preferRelativeResize="0"/>
          <p:nvPr/>
        </p:nvPicPr>
        <p:blipFill>
          <a:blip r:embed="rId3">
            <a:alphaModFix/>
          </a:blip>
          <a:stretch>
            <a:fillRect/>
          </a:stretch>
        </p:blipFill>
        <p:spPr>
          <a:xfrm>
            <a:off x="470565" y="111676"/>
            <a:ext cx="8313907" cy="4920150"/>
          </a:xfrm>
          <a:prstGeom prst="rect">
            <a:avLst/>
          </a:prstGeom>
          <a:noFill/>
          <a:ln>
            <a:noFill/>
          </a:ln>
        </p:spPr>
      </p:pic>
      <p:sp>
        <p:nvSpPr>
          <p:cNvPr id="156" name="Google Shape;156;p24"/>
          <p:cNvSpPr txBox="1"/>
          <p:nvPr>
            <p:ph idx="4294967295" type="subTitle"/>
          </p:nvPr>
        </p:nvSpPr>
        <p:spPr>
          <a:xfrm>
            <a:off x="297450" y="4418275"/>
            <a:ext cx="7010700" cy="494700"/>
          </a:xfrm>
          <a:prstGeom prst="rect">
            <a:avLst/>
          </a:prstGeom>
          <a:solidFill>
            <a:srgbClr val="000000">
              <a:alpha val="59750"/>
            </a:srgbClr>
          </a:solidFill>
        </p:spPr>
        <p:txBody>
          <a:bodyPr anchorCtr="0" anchor="ctr" bIns="91425" lIns="91425" spcFirstLastPara="1" rIns="91425" wrap="square" tIns="91425">
            <a:noAutofit/>
          </a:bodyPr>
          <a:lstStyle/>
          <a:p>
            <a:pPr indent="0" lvl="0" marL="0" rtl="0" algn="l">
              <a:spcBef>
                <a:spcPts val="0"/>
              </a:spcBef>
              <a:spcAft>
                <a:spcPts val="1200"/>
              </a:spcAft>
              <a:buNone/>
            </a:pPr>
            <a:r>
              <a:rPr b="1" lang="en" sz="2000">
                <a:solidFill>
                  <a:schemeClr val="lt1"/>
                </a:solidFill>
              </a:rPr>
              <a:t>The “gigantische” spreadsheet</a:t>
            </a:r>
            <a:endParaRPr b="1" sz="20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1,904 sites recorded based on data from Wikidata</a:t>
            </a:r>
            <a:endParaRPr/>
          </a:p>
        </p:txBody>
      </p:sp>
      <p:sp>
        <p:nvSpPr>
          <p:cNvPr id="162" name="Google Shape;162;p25"/>
          <p:cNvSpPr txBox="1"/>
          <p:nvPr/>
        </p:nvSpPr>
        <p:spPr>
          <a:xfrm>
            <a:off x="311700" y="1208850"/>
            <a:ext cx="2824500" cy="354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2"/>
                </a:solidFill>
              </a:rPr>
              <a:t>4,300 </a:t>
            </a:r>
            <a:r>
              <a:rPr b="1" lang="en" sz="1900">
                <a:solidFill>
                  <a:schemeClr val="dk2"/>
                </a:solidFill>
              </a:rPr>
              <a:t>urls retrieved from Wikidata</a:t>
            </a:r>
            <a:endParaRPr b="1" sz="1900">
              <a:solidFill>
                <a:schemeClr val="dk2"/>
              </a:solidFill>
            </a:endParaRPr>
          </a:p>
          <a:p>
            <a:pPr indent="0" lvl="0" marL="0" rtl="0" algn="l">
              <a:lnSpc>
                <a:spcPct val="100000"/>
              </a:lnSpc>
              <a:spcBef>
                <a:spcPts val="1000"/>
              </a:spcBef>
              <a:spcAft>
                <a:spcPts val="0"/>
              </a:spcAft>
              <a:buNone/>
            </a:pPr>
            <a:r>
              <a:rPr b="1" lang="en" sz="1300">
                <a:solidFill>
                  <a:schemeClr val="dk2"/>
                </a:solidFill>
              </a:rPr>
              <a:t>Instances of s</a:t>
            </a:r>
            <a:r>
              <a:rPr b="1" lang="en" sz="1300">
                <a:solidFill>
                  <a:schemeClr val="dk2"/>
                </a:solidFill>
              </a:rPr>
              <a:t>ubclasses of cultural property, cultural facilities</a:t>
            </a:r>
            <a:endParaRPr b="1" sz="1300">
              <a:solidFill>
                <a:schemeClr val="dk2"/>
              </a:solidFill>
            </a:endParaRPr>
          </a:p>
          <a:p>
            <a:pPr indent="0" lvl="0" marL="0" rtl="0" algn="l">
              <a:lnSpc>
                <a:spcPct val="100000"/>
              </a:lnSpc>
              <a:spcBef>
                <a:spcPts val="600"/>
              </a:spcBef>
              <a:spcAft>
                <a:spcPts val="0"/>
              </a:spcAft>
              <a:buNone/>
            </a:pPr>
            <a:r>
              <a:rPr b="1" lang="en" sz="1300">
                <a:solidFill>
                  <a:schemeClr val="dk2"/>
                </a:solidFill>
              </a:rPr>
              <a:t>Natural heritage sites, monasteries, churches</a:t>
            </a:r>
            <a:endParaRPr b="1" sz="1300">
              <a:solidFill>
                <a:schemeClr val="dk2"/>
              </a:solidFill>
            </a:endParaRPr>
          </a:p>
          <a:p>
            <a:pPr indent="0" lvl="0" marL="0" rtl="0" algn="l">
              <a:lnSpc>
                <a:spcPct val="100000"/>
              </a:lnSpc>
              <a:spcBef>
                <a:spcPts val="600"/>
              </a:spcBef>
              <a:spcAft>
                <a:spcPts val="0"/>
              </a:spcAft>
              <a:buNone/>
            </a:pPr>
            <a:r>
              <a:rPr b="1" lang="en" sz="1300">
                <a:solidFill>
                  <a:schemeClr val="dk2"/>
                </a:solidFill>
              </a:rPr>
              <a:t>Anything within Ukraine with a web address</a:t>
            </a:r>
            <a:endParaRPr b="1" sz="1300">
              <a:solidFill>
                <a:schemeClr val="dk2"/>
              </a:solidFill>
            </a:endParaRPr>
          </a:p>
          <a:p>
            <a:pPr indent="0" lvl="0" marL="0" rtl="0" algn="l">
              <a:spcBef>
                <a:spcPts val="1000"/>
              </a:spcBef>
              <a:spcAft>
                <a:spcPts val="0"/>
              </a:spcAft>
              <a:buClr>
                <a:schemeClr val="dk1"/>
              </a:buClr>
              <a:buSzPts val="1100"/>
              <a:buFont typeface="Arial"/>
              <a:buNone/>
            </a:pPr>
            <a:r>
              <a:rPr b="1" lang="en" sz="2000">
                <a:solidFill>
                  <a:schemeClr val="dk2"/>
                </a:solidFill>
              </a:rPr>
              <a:t>233 urls retrieved from OpenStreetMap</a:t>
            </a:r>
            <a:endParaRPr b="1" sz="1900">
              <a:solidFill>
                <a:schemeClr val="dk2"/>
              </a:solidFill>
            </a:endParaRPr>
          </a:p>
          <a:p>
            <a:pPr indent="0" lvl="0" marL="0" rtl="0" algn="l">
              <a:lnSpc>
                <a:spcPct val="115000"/>
              </a:lnSpc>
              <a:spcBef>
                <a:spcPts val="1000"/>
              </a:spcBef>
              <a:spcAft>
                <a:spcPts val="1200"/>
              </a:spcAft>
              <a:buClr>
                <a:schemeClr val="dk1"/>
              </a:buClr>
              <a:buSzPts val="1100"/>
              <a:buFont typeface="Arial"/>
              <a:buNone/>
            </a:pPr>
            <a:r>
              <a:rPr b="1" lang="en" sz="1300">
                <a:solidFill>
                  <a:schemeClr val="dk2"/>
                </a:solidFill>
              </a:rPr>
              <a:t>Keys historic, tourism</a:t>
            </a:r>
            <a:endParaRPr b="1" sz="1300">
              <a:solidFill>
                <a:schemeClr val="dk2"/>
              </a:solidFill>
            </a:endParaRPr>
          </a:p>
        </p:txBody>
      </p:sp>
      <p:sp>
        <p:nvSpPr>
          <p:cNvPr id="163" name="Google Shape;163;p25"/>
          <p:cNvSpPr txBox="1"/>
          <p:nvPr/>
        </p:nvSpPr>
        <p:spPr>
          <a:xfrm>
            <a:off x="3159750" y="1208850"/>
            <a:ext cx="2824500" cy="326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2"/>
                </a:solidFill>
              </a:rPr>
              <a:t>Data enriched for importing to Wikidata further down the line</a:t>
            </a:r>
            <a:endParaRPr b="1" sz="2000">
              <a:solidFill>
                <a:schemeClr val="dk2"/>
              </a:solidFill>
            </a:endParaRPr>
          </a:p>
          <a:p>
            <a:pPr indent="0" lvl="0" marL="0" rtl="0" algn="l">
              <a:spcBef>
                <a:spcPts val="1000"/>
              </a:spcBef>
              <a:spcAft>
                <a:spcPts val="0"/>
              </a:spcAft>
              <a:buNone/>
            </a:pPr>
            <a:r>
              <a:rPr b="1" lang="en" sz="1300">
                <a:solidFill>
                  <a:schemeClr val="dk2"/>
                </a:solidFill>
              </a:rPr>
              <a:t>Unique identifiers kept in order to enrich the data in Wikidata</a:t>
            </a:r>
            <a:endParaRPr b="1" sz="1300">
              <a:solidFill>
                <a:schemeClr val="dk2"/>
              </a:solidFill>
            </a:endParaRPr>
          </a:p>
          <a:p>
            <a:pPr indent="0" lvl="0" marL="0" rtl="0" algn="l">
              <a:spcBef>
                <a:spcPts val="600"/>
              </a:spcBef>
              <a:spcAft>
                <a:spcPts val="0"/>
              </a:spcAft>
              <a:buNone/>
            </a:pPr>
            <a:r>
              <a:rPr b="1" lang="en" sz="1300">
                <a:solidFill>
                  <a:schemeClr val="dk2"/>
                </a:solidFill>
              </a:rPr>
              <a:t>Labels transliterated according to Ukrainian National transliteration</a:t>
            </a:r>
            <a:endParaRPr b="1" sz="1300">
              <a:solidFill>
                <a:schemeClr val="dk2"/>
              </a:solidFill>
            </a:endParaRPr>
          </a:p>
          <a:p>
            <a:pPr indent="0" lvl="0" marL="0" rtl="0" algn="l">
              <a:spcBef>
                <a:spcPts val="600"/>
              </a:spcBef>
              <a:spcAft>
                <a:spcPts val="0"/>
              </a:spcAft>
              <a:buNone/>
            </a:pPr>
            <a:r>
              <a:rPr b="1" lang="en" sz="1300">
                <a:solidFill>
                  <a:schemeClr val="dk2"/>
                </a:solidFill>
              </a:rPr>
              <a:t>Labels translated into English wherever possible</a:t>
            </a:r>
            <a:endParaRPr b="1" sz="1300">
              <a:solidFill>
                <a:schemeClr val="dk2"/>
              </a:solidFill>
            </a:endParaRPr>
          </a:p>
          <a:p>
            <a:pPr indent="0" lvl="0" marL="0" rtl="0" algn="l">
              <a:spcBef>
                <a:spcPts val="600"/>
              </a:spcBef>
              <a:spcAft>
                <a:spcPts val="600"/>
              </a:spcAft>
              <a:buClr>
                <a:schemeClr val="dk1"/>
              </a:buClr>
              <a:buSzPts val="1100"/>
              <a:buFont typeface="Arial"/>
              <a:buNone/>
            </a:pPr>
            <a:r>
              <a:rPr b="1" lang="en" sz="1300">
                <a:solidFill>
                  <a:schemeClr val="dk2"/>
                </a:solidFill>
              </a:rPr>
              <a:t>Administrative units corrected for the items</a:t>
            </a:r>
            <a:endParaRPr b="1" sz="2000">
              <a:solidFill>
                <a:schemeClr val="dk2"/>
              </a:solidFill>
            </a:endParaRPr>
          </a:p>
        </p:txBody>
      </p:sp>
      <p:sp>
        <p:nvSpPr>
          <p:cNvPr id="164" name="Google Shape;164;p25"/>
          <p:cNvSpPr txBox="1"/>
          <p:nvPr/>
        </p:nvSpPr>
        <p:spPr>
          <a:xfrm>
            <a:off x="6038875" y="1208850"/>
            <a:ext cx="2824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600"/>
              </a:spcAft>
              <a:buNone/>
            </a:pPr>
            <a:r>
              <a:t/>
            </a:r>
            <a:endParaRPr b="1" sz="1300">
              <a:solidFill>
                <a:schemeClr val="dk2"/>
              </a:solidFill>
            </a:endParaRPr>
          </a:p>
        </p:txBody>
      </p:sp>
      <p:sp>
        <p:nvSpPr>
          <p:cNvPr id="165" name="Google Shape;165;p25"/>
          <p:cNvSpPr txBox="1"/>
          <p:nvPr/>
        </p:nvSpPr>
        <p:spPr>
          <a:xfrm>
            <a:off x="6038875" y="1208850"/>
            <a:ext cx="2824500" cy="129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2"/>
                </a:solidFill>
              </a:rPr>
              <a:t>Precautions</a:t>
            </a:r>
            <a:endParaRPr b="1" sz="2000">
              <a:solidFill>
                <a:schemeClr val="dk2"/>
              </a:solidFill>
            </a:endParaRPr>
          </a:p>
          <a:p>
            <a:pPr indent="0" lvl="0" marL="0" rtl="0" algn="l">
              <a:spcBef>
                <a:spcPts val="1000"/>
              </a:spcBef>
              <a:spcAft>
                <a:spcPts val="0"/>
              </a:spcAft>
              <a:buNone/>
            </a:pPr>
            <a:r>
              <a:rPr b="1" lang="en" sz="1300">
                <a:solidFill>
                  <a:schemeClr val="dk2"/>
                </a:solidFill>
              </a:rPr>
              <a:t>Coordinate data never included</a:t>
            </a:r>
            <a:endParaRPr b="1" sz="1300">
              <a:solidFill>
                <a:schemeClr val="dk2"/>
              </a:solidFill>
            </a:endParaRPr>
          </a:p>
          <a:p>
            <a:pPr indent="0" lvl="0" marL="0" rtl="0" algn="l">
              <a:spcBef>
                <a:spcPts val="600"/>
              </a:spcBef>
              <a:spcAft>
                <a:spcPts val="600"/>
              </a:spcAft>
              <a:buNone/>
            </a:pPr>
            <a:r>
              <a:rPr b="1" lang="en" sz="1300">
                <a:solidFill>
                  <a:schemeClr val="dk2"/>
                </a:solidFill>
              </a:rPr>
              <a:t>Enriching not done to Wikidata immediately</a:t>
            </a:r>
            <a:endParaRPr b="1" sz="13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cxnSp>
        <p:nvCxnSpPr>
          <p:cNvPr id="170" name="Google Shape;170;p26"/>
          <p:cNvCxnSpPr/>
          <p:nvPr/>
        </p:nvCxnSpPr>
        <p:spPr>
          <a:xfrm>
            <a:off x="3871575" y="4650775"/>
            <a:ext cx="3662100" cy="14100"/>
          </a:xfrm>
          <a:prstGeom prst="straightConnector1">
            <a:avLst/>
          </a:prstGeom>
          <a:noFill/>
          <a:ln cap="flat" cmpd="sng" w="38100">
            <a:solidFill>
              <a:srgbClr val="0B5FBA"/>
            </a:solidFill>
            <a:prstDash val="solid"/>
            <a:round/>
            <a:headEnd len="med" w="med" type="none"/>
            <a:tailEnd len="med" w="med" type="none"/>
          </a:ln>
        </p:spPr>
      </p:cxnSp>
      <p:cxnSp>
        <p:nvCxnSpPr>
          <p:cNvPr id="171" name="Google Shape;171;p26"/>
          <p:cNvCxnSpPr/>
          <p:nvPr/>
        </p:nvCxnSpPr>
        <p:spPr>
          <a:xfrm>
            <a:off x="4023975" y="4803175"/>
            <a:ext cx="3662100" cy="14100"/>
          </a:xfrm>
          <a:prstGeom prst="straightConnector1">
            <a:avLst/>
          </a:prstGeom>
          <a:noFill/>
          <a:ln cap="flat" cmpd="sng" w="38100">
            <a:solidFill>
              <a:srgbClr val="FFD700"/>
            </a:solidFill>
            <a:prstDash val="solid"/>
            <a:round/>
            <a:headEnd len="med" w="med" type="none"/>
            <a:tailEnd len="med" w="med" type="none"/>
          </a:ln>
        </p:spPr>
      </p:cxnSp>
      <p:pic>
        <p:nvPicPr>
          <p:cNvPr id="172" name="Google Shape;172;p26"/>
          <p:cNvPicPr preferRelativeResize="0"/>
          <p:nvPr/>
        </p:nvPicPr>
        <p:blipFill>
          <a:blip r:embed="rId3">
            <a:alphaModFix/>
          </a:blip>
          <a:stretch>
            <a:fillRect/>
          </a:stretch>
        </p:blipFill>
        <p:spPr>
          <a:xfrm>
            <a:off x="297563" y="678056"/>
            <a:ext cx="8548876" cy="37873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Cleaning up a mess</a:t>
            </a:r>
            <a:endParaRPr/>
          </a:p>
        </p:txBody>
      </p:sp>
      <p:sp>
        <p:nvSpPr>
          <p:cNvPr id="178" name="Google Shape;178;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solidFill>
                  <a:schemeClr val="dk1"/>
                </a:solidFill>
              </a:rPr>
              <a:t>Google sheets was the key to successful coordination</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rPr lang="en" sz="1700">
                <a:solidFill>
                  <a:schemeClr val="dk1"/>
                </a:solidFill>
              </a:rPr>
              <a:t>But… </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We had just a few records linking back to wikidata,</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No links to the actual webarchive files,</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Duplicate records and</a:t>
            </a:r>
            <a:endParaRPr sz="1700">
              <a:solidFill>
                <a:schemeClr val="dk1"/>
              </a:solidFill>
            </a:endParaRPr>
          </a:p>
          <a:p>
            <a:pPr indent="-336550" lvl="0" marL="457200" rtl="0" algn="l">
              <a:spcBef>
                <a:spcPts val="0"/>
              </a:spcBef>
              <a:spcAft>
                <a:spcPts val="0"/>
              </a:spcAft>
              <a:buClr>
                <a:schemeClr val="dk1"/>
              </a:buClr>
              <a:buSzPts val="1700"/>
              <a:buChar char="●"/>
            </a:pPr>
            <a:r>
              <a:rPr lang="en" sz="1700">
                <a:solidFill>
                  <a:schemeClr val="dk1"/>
                </a:solidFill>
              </a:rPr>
              <a:t>All other uncleaned data you can imagine. </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sz="1700">
              <a:solidFill>
                <a:schemeClr val="dk1"/>
              </a:solidFill>
            </a:endParaRPr>
          </a:p>
        </p:txBody>
      </p:sp>
      <p:pic>
        <p:nvPicPr>
          <p:cNvPr id="179" name="Google Shape;179;p27"/>
          <p:cNvPicPr preferRelativeResize="0"/>
          <p:nvPr/>
        </p:nvPicPr>
        <p:blipFill>
          <a:blip r:embed="rId3">
            <a:alphaModFix/>
          </a:blip>
          <a:stretch>
            <a:fillRect/>
          </a:stretch>
        </p:blipFill>
        <p:spPr>
          <a:xfrm>
            <a:off x="7645374" y="3896924"/>
            <a:ext cx="1160074" cy="1160074"/>
          </a:xfrm>
          <a:prstGeom prst="rect">
            <a:avLst/>
          </a:prstGeom>
          <a:noFill/>
          <a:ln>
            <a:noFill/>
          </a:ln>
        </p:spPr>
      </p:pic>
      <p:cxnSp>
        <p:nvCxnSpPr>
          <p:cNvPr id="180" name="Google Shape;180;p27"/>
          <p:cNvCxnSpPr/>
          <p:nvPr/>
        </p:nvCxnSpPr>
        <p:spPr>
          <a:xfrm>
            <a:off x="3871575" y="4650775"/>
            <a:ext cx="3662100" cy="14100"/>
          </a:xfrm>
          <a:prstGeom prst="straightConnector1">
            <a:avLst/>
          </a:prstGeom>
          <a:noFill/>
          <a:ln cap="flat" cmpd="sng" w="38100">
            <a:solidFill>
              <a:srgbClr val="0B5FBA"/>
            </a:solidFill>
            <a:prstDash val="solid"/>
            <a:round/>
            <a:headEnd len="med" w="med" type="none"/>
            <a:tailEnd len="med" w="med" type="none"/>
          </a:ln>
        </p:spPr>
      </p:cxnSp>
      <p:cxnSp>
        <p:nvCxnSpPr>
          <p:cNvPr id="181" name="Google Shape;181;p27"/>
          <p:cNvCxnSpPr/>
          <p:nvPr/>
        </p:nvCxnSpPr>
        <p:spPr>
          <a:xfrm>
            <a:off x="4023975" y="4803175"/>
            <a:ext cx="3662100" cy="14100"/>
          </a:xfrm>
          <a:prstGeom prst="straightConnector1">
            <a:avLst/>
          </a:prstGeom>
          <a:noFill/>
          <a:ln cap="flat" cmpd="sng" w="38100">
            <a:solidFill>
              <a:srgbClr val="FFD700"/>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Baserow</a:t>
            </a:r>
            <a:endParaRPr/>
          </a:p>
        </p:txBody>
      </p:sp>
      <p:pic>
        <p:nvPicPr>
          <p:cNvPr id="187" name="Google Shape;187;p28"/>
          <p:cNvPicPr preferRelativeResize="0"/>
          <p:nvPr/>
        </p:nvPicPr>
        <p:blipFill>
          <a:blip r:embed="rId3">
            <a:alphaModFix/>
          </a:blip>
          <a:stretch>
            <a:fillRect/>
          </a:stretch>
        </p:blipFill>
        <p:spPr>
          <a:xfrm>
            <a:off x="7645374" y="3896924"/>
            <a:ext cx="1160074" cy="1160074"/>
          </a:xfrm>
          <a:prstGeom prst="rect">
            <a:avLst/>
          </a:prstGeom>
          <a:noFill/>
          <a:ln>
            <a:noFill/>
          </a:ln>
        </p:spPr>
      </p:pic>
      <p:cxnSp>
        <p:nvCxnSpPr>
          <p:cNvPr id="188" name="Google Shape;188;p28"/>
          <p:cNvCxnSpPr/>
          <p:nvPr/>
        </p:nvCxnSpPr>
        <p:spPr>
          <a:xfrm>
            <a:off x="3871575" y="4650775"/>
            <a:ext cx="3662100" cy="14100"/>
          </a:xfrm>
          <a:prstGeom prst="straightConnector1">
            <a:avLst/>
          </a:prstGeom>
          <a:noFill/>
          <a:ln cap="flat" cmpd="sng" w="38100">
            <a:solidFill>
              <a:srgbClr val="0B5FBA"/>
            </a:solidFill>
            <a:prstDash val="solid"/>
            <a:round/>
            <a:headEnd len="med" w="med" type="none"/>
            <a:tailEnd len="med" w="med" type="none"/>
          </a:ln>
        </p:spPr>
      </p:cxnSp>
      <p:cxnSp>
        <p:nvCxnSpPr>
          <p:cNvPr id="189" name="Google Shape;189;p28"/>
          <p:cNvCxnSpPr/>
          <p:nvPr/>
        </p:nvCxnSpPr>
        <p:spPr>
          <a:xfrm>
            <a:off x="4023975" y="4803175"/>
            <a:ext cx="3662100" cy="14100"/>
          </a:xfrm>
          <a:prstGeom prst="straightConnector1">
            <a:avLst/>
          </a:prstGeom>
          <a:noFill/>
          <a:ln cap="flat" cmpd="sng" w="38100">
            <a:solidFill>
              <a:srgbClr val="FFD700"/>
            </a:solidFill>
            <a:prstDash val="solid"/>
            <a:round/>
            <a:headEnd len="med" w="med" type="none"/>
            <a:tailEnd len="med" w="med" type="none"/>
          </a:ln>
        </p:spPr>
      </p:cxnSp>
      <p:sp>
        <p:nvSpPr>
          <p:cNvPr id="190" name="Google Shape;190;p28"/>
          <p:cNvSpPr txBox="1"/>
          <p:nvPr/>
        </p:nvSpPr>
        <p:spPr>
          <a:xfrm>
            <a:off x="332725" y="1017725"/>
            <a:ext cx="2916600" cy="188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rPr>
              <a:t>Open source no-code database that offers more advanced features than regular spreadsheets. Like linking tables and making custom views for public access from one data source</a:t>
            </a:r>
            <a:endParaRPr>
              <a:solidFill>
                <a:schemeClr val="dk1"/>
              </a:solidFill>
            </a:endParaRPr>
          </a:p>
        </p:txBody>
      </p:sp>
      <p:sp>
        <p:nvSpPr>
          <p:cNvPr id="191" name="Google Shape;191;p28"/>
          <p:cNvSpPr txBox="1"/>
          <p:nvPr/>
        </p:nvSpPr>
        <p:spPr>
          <a:xfrm>
            <a:off x="346200" y="3139050"/>
            <a:ext cx="3000000" cy="139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rPr>
              <a:t>Baserow also provides you with a ready to use API That we use with with custom python scripts to pull and push data in and out from Baserow. </a:t>
            </a:r>
            <a:endParaRPr/>
          </a:p>
        </p:txBody>
      </p:sp>
      <p:pic>
        <p:nvPicPr>
          <p:cNvPr id="192" name="Google Shape;192;p28"/>
          <p:cNvPicPr preferRelativeResize="0"/>
          <p:nvPr/>
        </p:nvPicPr>
        <p:blipFill>
          <a:blip r:embed="rId4">
            <a:alphaModFix/>
          </a:blip>
          <a:stretch>
            <a:fillRect/>
          </a:stretch>
        </p:blipFill>
        <p:spPr>
          <a:xfrm>
            <a:off x="3293625" y="1069850"/>
            <a:ext cx="5778635" cy="28270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ph type="title"/>
          </p:nvPr>
        </p:nvSpPr>
        <p:spPr>
          <a:xfrm>
            <a:off x="311700" y="174875"/>
            <a:ext cx="3093300" cy="8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20"/>
              <a:t>Metadata Schema for Authority Records</a:t>
            </a:r>
            <a:endParaRPr sz="2420"/>
          </a:p>
        </p:txBody>
      </p:sp>
      <p:sp>
        <p:nvSpPr>
          <p:cNvPr id="198" name="Google Shape;198;p29"/>
          <p:cNvSpPr txBox="1"/>
          <p:nvPr>
            <p:ph idx="1" type="body"/>
          </p:nvPr>
        </p:nvSpPr>
        <p:spPr>
          <a:xfrm>
            <a:off x="311700" y="1152475"/>
            <a:ext cx="31500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Based on the data assembled from Wikidata</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QID, Len, Luk, P31 cleaned, P131 cleaned en/uk</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Associated rows in Resources table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Part of / Has Part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Status tracking</a:t>
            </a:r>
            <a:endParaRPr>
              <a:solidFill>
                <a:schemeClr val="dk1"/>
              </a:solidFill>
            </a:endParaRPr>
          </a:p>
        </p:txBody>
      </p:sp>
      <p:pic>
        <p:nvPicPr>
          <p:cNvPr id="199" name="Google Shape;199;p29"/>
          <p:cNvPicPr preferRelativeResize="0"/>
          <p:nvPr/>
        </p:nvPicPr>
        <p:blipFill>
          <a:blip r:embed="rId3">
            <a:alphaModFix/>
          </a:blip>
          <a:stretch>
            <a:fillRect/>
          </a:stretch>
        </p:blipFill>
        <p:spPr>
          <a:xfrm>
            <a:off x="7645374" y="3896924"/>
            <a:ext cx="1160074" cy="1160074"/>
          </a:xfrm>
          <a:prstGeom prst="rect">
            <a:avLst/>
          </a:prstGeom>
          <a:noFill/>
          <a:ln>
            <a:noFill/>
          </a:ln>
        </p:spPr>
      </p:pic>
      <p:cxnSp>
        <p:nvCxnSpPr>
          <p:cNvPr id="200" name="Google Shape;200;p29"/>
          <p:cNvCxnSpPr/>
          <p:nvPr/>
        </p:nvCxnSpPr>
        <p:spPr>
          <a:xfrm>
            <a:off x="3871575" y="4650775"/>
            <a:ext cx="3662100" cy="14100"/>
          </a:xfrm>
          <a:prstGeom prst="straightConnector1">
            <a:avLst/>
          </a:prstGeom>
          <a:noFill/>
          <a:ln cap="flat" cmpd="sng" w="38100">
            <a:solidFill>
              <a:srgbClr val="0B5FBA"/>
            </a:solidFill>
            <a:prstDash val="solid"/>
            <a:round/>
            <a:headEnd len="med" w="med" type="none"/>
            <a:tailEnd len="med" w="med" type="none"/>
          </a:ln>
        </p:spPr>
      </p:cxnSp>
      <p:cxnSp>
        <p:nvCxnSpPr>
          <p:cNvPr id="201" name="Google Shape;201;p29"/>
          <p:cNvCxnSpPr/>
          <p:nvPr/>
        </p:nvCxnSpPr>
        <p:spPr>
          <a:xfrm>
            <a:off x="4023975" y="4803175"/>
            <a:ext cx="3662100" cy="14100"/>
          </a:xfrm>
          <a:prstGeom prst="straightConnector1">
            <a:avLst/>
          </a:prstGeom>
          <a:noFill/>
          <a:ln cap="flat" cmpd="sng" w="38100">
            <a:solidFill>
              <a:srgbClr val="FFD700"/>
            </a:solidFill>
            <a:prstDash val="solid"/>
            <a:round/>
            <a:headEnd len="med" w="med" type="none"/>
            <a:tailEnd len="med" w="med" type="none"/>
          </a:ln>
        </p:spPr>
      </p:cxnSp>
      <p:pic>
        <p:nvPicPr>
          <p:cNvPr id="202" name="Google Shape;202;p29"/>
          <p:cNvPicPr preferRelativeResize="0"/>
          <p:nvPr/>
        </p:nvPicPr>
        <p:blipFill>
          <a:blip r:embed="rId4">
            <a:alphaModFix/>
          </a:blip>
          <a:stretch>
            <a:fillRect/>
          </a:stretch>
        </p:blipFill>
        <p:spPr>
          <a:xfrm>
            <a:off x="3461600" y="1104138"/>
            <a:ext cx="5370711" cy="27063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Baserow Cleaning</a:t>
            </a:r>
            <a:endParaRPr/>
          </a:p>
        </p:txBody>
      </p:sp>
      <p:sp>
        <p:nvSpPr>
          <p:cNvPr id="208" name="Google Shape;208;p30"/>
          <p:cNvSpPr txBox="1"/>
          <p:nvPr>
            <p:ph idx="1" type="body"/>
          </p:nvPr>
        </p:nvSpPr>
        <p:spPr>
          <a:xfrm>
            <a:off x="311700" y="1152475"/>
            <a:ext cx="40911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Normalization of imported data</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Input of organization names in missing language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Locations (administrative)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Institution type (subclasses)</a:t>
            </a:r>
            <a:endParaRPr>
              <a:solidFill>
                <a:schemeClr val="dk1"/>
              </a:solidFill>
            </a:endParaRPr>
          </a:p>
        </p:txBody>
      </p:sp>
      <p:pic>
        <p:nvPicPr>
          <p:cNvPr id="209" name="Google Shape;209;p30"/>
          <p:cNvPicPr preferRelativeResize="0"/>
          <p:nvPr/>
        </p:nvPicPr>
        <p:blipFill>
          <a:blip r:embed="rId3">
            <a:alphaModFix/>
          </a:blip>
          <a:stretch>
            <a:fillRect/>
          </a:stretch>
        </p:blipFill>
        <p:spPr>
          <a:xfrm>
            <a:off x="7645374" y="3896924"/>
            <a:ext cx="1160074" cy="1160074"/>
          </a:xfrm>
          <a:prstGeom prst="rect">
            <a:avLst/>
          </a:prstGeom>
          <a:noFill/>
          <a:ln>
            <a:noFill/>
          </a:ln>
        </p:spPr>
      </p:pic>
      <p:cxnSp>
        <p:nvCxnSpPr>
          <p:cNvPr id="210" name="Google Shape;210;p30"/>
          <p:cNvCxnSpPr/>
          <p:nvPr/>
        </p:nvCxnSpPr>
        <p:spPr>
          <a:xfrm>
            <a:off x="3871575" y="4650775"/>
            <a:ext cx="3662100" cy="14100"/>
          </a:xfrm>
          <a:prstGeom prst="straightConnector1">
            <a:avLst/>
          </a:prstGeom>
          <a:noFill/>
          <a:ln cap="flat" cmpd="sng" w="38100">
            <a:solidFill>
              <a:srgbClr val="0B5FBA"/>
            </a:solidFill>
            <a:prstDash val="solid"/>
            <a:round/>
            <a:headEnd len="med" w="med" type="none"/>
            <a:tailEnd len="med" w="med" type="none"/>
          </a:ln>
        </p:spPr>
      </p:cxnSp>
      <p:cxnSp>
        <p:nvCxnSpPr>
          <p:cNvPr id="211" name="Google Shape;211;p30"/>
          <p:cNvCxnSpPr/>
          <p:nvPr/>
        </p:nvCxnSpPr>
        <p:spPr>
          <a:xfrm>
            <a:off x="4023975" y="4803175"/>
            <a:ext cx="3662100" cy="14100"/>
          </a:xfrm>
          <a:prstGeom prst="straightConnector1">
            <a:avLst/>
          </a:prstGeom>
          <a:noFill/>
          <a:ln cap="flat" cmpd="sng" w="38100">
            <a:solidFill>
              <a:srgbClr val="FFD700"/>
            </a:solidFill>
            <a:prstDash val="solid"/>
            <a:round/>
            <a:headEnd len="med" w="med" type="none"/>
            <a:tailEnd len="med" w="med" type="none"/>
          </a:ln>
        </p:spPr>
      </p:cxnSp>
      <p:pic>
        <p:nvPicPr>
          <p:cNvPr id="212" name="Google Shape;212;p30"/>
          <p:cNvPicPr preferRelativeResize="0"/>
          <p:nvPr/>
        </p:nvPicPr>
        <p:blipFill>
          <a:blip r:embed="rId4">
            <a:alphaModFix/>
          </a:blip>
          <a:stretch>
            <a:fillRect/>
          </a:stretch>
        </p:blipFill>
        <p:spPr>
          <a:xfrm>
            <a:off x="5016475" y="128400"/>
            <a:ext cx="2247900" cy="4286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Ethical Concerns</a:t>
            </a:r>
            <a:endParaRPr/>
          </a:p>
        </p:txBody>
      </p:sp>
      <p:sp>
        <p:nvSpPr>
          <p:cNvPr id="218" name="Google Shape;218;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Basic contributions to Wikidata</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Bad actors and data used for harm</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Good actors and what we use for aid</a:t>
            </a:r>
            <a:endParaRPr>
              <a:solidFill>
                <a:schemeClr val="dk1"/>
              </a:solidFill>
            </a:endParaRPr>
          </a:p>
        </p:txBody>
      </p:sp>
      <p:pic>
        <p:nvPicPr>
          <p:cNvPr id="219" name="Google Shape;219;p31"/>
          <p:cNvPicPr preferRelativeResize="0"/>
          <p:nvPr/>
        </p:nvPicPr>
        <p:blipFill>
          <a:blip r:embed="rId3">
            <a:alphaModFix/>
          </a:blip>
          <a:stretch>
            <a:fillRect/>
          </a:stretch>
        </p:blipFill>
        <p:spPr>
          <a:xfrm>
            <a:off x="7645374" y="3896924"/>
            <a:ext cx="1160074" cy="1160074"/>
          </a:xfrm>
          <a:prstGeom prst="rect">
            <a:avLst/>
          </a:prstGeom>
          <a:noFill/>
          <a:ln>
            <a:noFill/>
          </a:ln>
        </p:spPr>
      </p:pic>
      <p:cxnSp>
        <p:nvCxnSpPr>
          <p:cNvPr id="220" name="Google Shape;220;p31"/>
          <p:cNvCxnSpPr/>
          <p:nvPr/>
        </p:nvCxnSpPr>
        <p:spPr>
          <a:xfrm>
            <a:off x="3871575" y="4650775"/>
            <a:ext cx="3662100" cy="14100"/>
          </a:xfrm>
          <a:prstGeom prst="straightConnector1">
            <a:avLst/>
          </a:prstGeom>
          <a:noFill/>
          <a:ln cap="flat" cmpd="sng" w="38100">
            <a:solidFill>
              <a:srgbClr val="0B5FBA"/>
            </a:solidFill>
            <a:prstDash val="solid"/>
            <a:round/>
            <a:headEnd len="med" w="med" type="none"/>
            <a:tailEnd len="med" w="med" type="none"/>
          </a:ln>
        </p:spPr>
      </p:cxnSp>
      <p:cxnSp>
        <p:nvCxnSpPr>
          <p:cNvPr id="221" name="Google Shape;221;p31"/>
          <p:cNvCxnSpPr/>
          <p:nvPr/>
        </p:nvCxnSpPr>
        <p:spPr>
          <a:xfrm>
            <a:off x="4023975" y="4803175"/>
            <a:ext cx="3662100" cy="14100"/>
          </a:xfrm>
          <a:prstGeom prst="straightConnector1">
            <a:avLst/>
          </a:prstGeom>
          <a:noFill/>
          <a:ln cap="flat" cmpd="sng" w="38100">
            <a:solidFill>
              <a:srgbClr val="FFD700"/>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4"/>
          <p:cNvPicPr preferRelativeResize="0"/>
          <p:nvPr/>
        </p:nvPicPr>
        <p:blipFill>
          <a:blip r:embed="rId3">
            <a:alphaModFix/>
          </a:blip>
          <a:stretch>
            <a:fillRect/>
          </a:stretch>
        </p:blipFill>
        <p:spPr>
          <a:xfrm>
            <a:off x="416925" y="953050"/>
            <a:ext cx="3237399" cy="3237399"/>
          </a:xfrm>
          <a:prstGeom prst="rect">
            <a:avLst/>
          </a:prstGeom>
          <a:noFill/>
          <a:ln>
            <a:noFill/>
          </a:ln>
        </p:spPr>
      </p:pic>
      <p:grpSp>
        <p:nvGrpSpPr>
          <p:cNvPr id="67" name="Google Shape;67;p14"/>
          <p:cNvGrpSpPr/>
          <p:nvPr/>
        </p:nvGrpSpPr>
        <p:grpSpPr>
          <a:xfrm>
            <a:off x="3958075" y="1105443"/>
            <a:ext cx="4800600" cy="2949989"/>
            <a:chOff x="3958075" y="852986"/>
            <a:chExt cx="4800600" cy="2949989"/>
          </a:xfrm>
        </p:grpSpPr>
        <p:sp>
          <p:nvSpPr>
            <p:cNvPr id="68" name="Google Shape;68;p14"/>
            <p:cNvSpPr txBox="1"/>
            <p:nvPr/>
          </p:nvSpPr>
          <p:spPr>
            <a:xfrm>
              <a:off x="3958075" y="852986"/>
              <a:ext cx="3086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0">
                  <a:latin typeface="Inter"/>
                  <a:ea typeface="Inter"/>
                  <a:cs typeface="Inter"/>
                  <a:sym typeface="Inter"/>
                </a:rPr>
                <a:t>SUCHO</a:t>
              </a:r>
              <a:endParaRPr b="1" sz="6000">
                <a:latin typeface="Inter"/>
                <a:ea typeface="Inter"/>
                <a:cs typeface="Inter"/>
                <a:sym typeface="Inter"/>
              </a:endParaRPr>
            </a:p>
          </p:txBody>
        </p:sp>
        <p:sp>
          <p:nvSpPr>
            <p:cNvPr id="69" name="Google Shape;69;p14"/>
            <p:cNvSpPr txBox="1"/>
            <p:nvPr/>
          </p:nvSpPr>
          <p:spPr>
            <a:xfrm>
              <a:off x="3958075" y="1771075"/>
              <a:ext cx="48006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u="sng">
                  <a:solidFill>
                    <a:srgbClr val="0066CB"/>
                  </a:solidFill>
                  <a:latin typeface="Inter"/>
                  <a:ea typeface="Inter"/>
                  <a:cs typeface="Inter"/>
                  <a:sym typeface="Inter"/>
                  <a:hlinkClick r:id="rId4">
                    <a:extLst>
                      <a:ext uri="{A12FA001-AC4F-418D-AE19-62706E023703}">
                        <ahyp:hlinkClr val="tx"/>
                      </a:ext>
                    </a:extLst>
                  </a:hlinkClick>
                </a:rPr>
                <a:t>www.sucho.org</a:t>
              </a:r>
              <a:endParaRPr b="1" sz="2500">
                <a:latin typeface="Inter"/>
                <a:ea typeface="Inter"/>
                <a:cs typeface="Inter"/>
                <a:sym typeface="Inter"/>
              </a:endParaRPr>
            </a:p>
            <a:p>
              <a:pPr indent="0" lvl="0" marL="0" rtl="0" algn="l">
                <a:spcBef>
                  <a:spcPts val="0"/>
                </a:spcBef>
                <a:spcAft>
                  <a:spcPts val="0"/>
                </a:spcAft>
                <a:buNone/>
              </a:pPr>
              <a:r>
                <a:rPr b="1" lang="en" sz="1900">
                  <a:latin typeface="Inter"/>
                  <a:ea typeface="Inter"/>
                  <a:cs typeface="Inter"/>
                  <a:sym typeface="Inter"/>
                </a:rPr>
                <a:t>Twitter: @sucho_org</a:t>
              </a:r>
              <a:endParaRPr b="1" sz="1900">
                <a:latin typeface="Inter"/>
                <a:ea typeface="Inter"/>
                <a:cs typeface="Inter"/>
                <a:sym typeface="Inter"/>
              </a:endParaRPr>
            </a:p>
            <a:p>
              <a:pPr indent="0" lvl="0" marL="0" rtl="0" algn="l">
                <a:spcBef>
                  <a:spcPts val="0"/>
                </a:spcBef>
                <a:spcAft>
                  <a:spcPts val="0"/>
                </a:spcAft>
                <a:buNone/>
              </a:pPr>
              <a:r>
                <a:rPr b="1" lang="en" sz="1900">
                  <a:latin typeface="Inter"/>
                  <a:ea typeface="Inter"/>
                  <a:cs typeface="Inter"/>
                  <a:sym typeface="Inter"/>
                </a:rPr>
                <a:t>Mastodon:@sucho@hcommons.social</a:t>
              </a:r>
              <a:endParaRPr b="1" sz="1900">
                <a:latin typeface="Inter"/>
                <a:ea typeface="Inter"/>
                <a:cs typeface="Inter"/>
                <a:sym typeface="Inter"/>
              </a:endParaRPr>
            </a:p>
            <a:p>
              <a:pPr indent="0" lvl="0" marL="0" rtl="0" algn="l">
                <a:spcBef>
                  <a:spcPts val="0"/>
                </a:spcBef>
                <a:spcAft>
                  <a:spcPts val="0"/>
                </a:spcAft>
                <a:buNone/>
              </a:pPr>
              <a:r>
                <a:rPr b="1" lang="en" sz="1900">
                  <a:latin typeface="Inter"/>
                  <a:ea typeface="Inter"/>
                  <a:cs typeface="Inter"/>
                  <a:sym typeface="Inter"/>
                </a:rPr>
                <a:t>Facebook: sucho.initiative</a:t>
              </a:r>
              <a:endParaRPr b="1" sz="1900">
                <a:latin typeface="Inter"/>
                <a:ea typeface="Inter"/>
                <a:cs typeface="Inter"/>
                <a:sym typeface="Inter"/>
              </a:endParaRPr>
            </a:p>
            <a:p>
              <a:pPr indent="0" lvl="0" marL="0" rtl="0" algn="l">
                <a:spcBef>
                  <a:spcPts val="0"/>
                </a:spcBef>
                <a:spcAft>
                  <a:spcPts val="0"/>
                </a:spcAft>
                <a:buNone/>
              </a:pPr>
              <a:r>
                <a:rPr b="1" lang="en" sz="1900">
                  <a:latin typeface="Inter"/>
                  <a:ea typeface="Inter"/>
                  <a:cs typeface="Inter"/>
                  <a:sym typeface="Inter"/>
                </a:rPr>
                <a:t>Email: </a:t>
              </a:r>
              <a:r>
                <a:rPr b="1" lang="en" sz="1900" u="sng">
                  <a:solidFill>
                    <a:srgbClr val="0066CC"/>
                  </a:solidFill>
                  <a:latin typeface="Inter"/>
                  <a:ea typeface="Inter"/>
                  <a:cs typeface="Inter"/>
                  <a:sym typeface="Inter"/>
                  <a:hlinkClick r:id="rId5">
                    <a:extLst>
                      <a:ext uri="{A12FA001-AC4F-418D-AE19-62706E023703}">
                        <ahyp:hlinkClr val="tx"/>
                      </a:ext>
                    </a:extLst>
                  </a:hlinkClick>
                </a:rPr>
                <a:t>info@sucho.org</a:t>
              </a:r>
              <a:r>
                <a:rPr b="1" lang="en" sz="1900" u="sng">
                  <a:solidFill>
                    <a:srgbClr val="0066CC"/>
                  </a:solidFill>
                  <a:latin typeface="Inter"/>
                  <a:ea typeface="Inter"/>
                  <a:cs typeface="Inter"/>
                  <a:sym typeface="Inter"/>
                </a:rPr>
                <a:t> </a:t>
              </a:r>
              <a:endParaRPr b="1" sz="1900">
                <a:latin typeface="Inter"/>
                <a:ea typeface="Inter"/>
                <a:cs typeface="Inter"/>
                <a:sym typeface="Inter"/>
              </a:endParaRPr>
            </a:p>
            <a:p>
              <a:pPr indent="0" lvl="0" marL="0" rtl="0" algn="l">
                <a:spcBef>
                  <a:spcPts val="0"/>
                </a:spcBef>
                <a:spcAft>
                  <a:spcPts val="0"/>
                </a:spcAft>
                <a:buNone/>
              </a:pPr>
              <a:r>
                <a:rPr b="1" lang="en" sz="1900" u="sng">
                  <a:solidFill>
                    <a:srgbClr val="0066CC"/>
                  </a:solidFill>
                  <a:latin typeface="Inter"/>
                  <a:ea typeface="Inter"/>
                  <a:cs typeface="Inter"/>
                  <a:sym typeface="Inter"/>
                  <a:hlinkClick r:id="rId6">
                    <a:extLst>
                      <a:ext uri="{A12FA001-AC4F-418D-AE19-62706E023703}">
                        <ahyp:hlinkClr val="tx"/>
                      </a:ext>
                    </a:extLst>
                  </a:hlinkClick>
                </a:rPr>
                <a:t>Receive our newsletter</a:t>
              </a:r>
              <a:r>
                <a:rPr b="1" lang="en" sz="1900">
                  <a:solidFill>
                    <a:srgbClr val="0066CC"/>
                  </a:solidFill>
                  <a:latin typeface="Inter"/>
                  <a:ea typeface="Inter"/>
                  <a:cs typeface="Inter"/>
                  <a:sym typeface="Inter"/>
                </a:rPr>
                <a:t>!</a:t>
              </a:r>
              <a:endParaRPr b="1" sz="1900">
                <a:solidFill>
                  <a:srgbClr val="0066CC"/>
                </a:solidFill>
                <a:latin typeface="Inter"/>
                <a:ea typeface="Inter"/>
                <a:cs typeface="Inter"/>
                <a:sym typeface="Inte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2"/>
          <p:cNvSpPr txBox="1"/>
          <p:nvPr>
            <p:ph idx="1" type="body"/>
          </p:nvPr>
        </p:nvSpPr>
        <p:spPr>
          <a:xfrm>
            <a:off x="152400" y="4679600"/>
            <a:ext cx="3993300" cy="529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358"/>
              <a:buNone/>
            </a:pPr>
            <a:r>
              <a:rPr lang="en" sz="1585" u="sng">
                <a:solidFill>
                  <a:schemeClr val="hlink"/>
                </a:solidFill>
                <a:hlinkClick r:id="rId3"/>
              </a:rPr>
              <a:t>https://www.wikidata.org/wiki/Q3398672</a:t>
            </a:r>
            <a:endParaRPr sz="1585"/>
          </a:p>
        </p:txBody>
      </p:sp>
      <p:cxnSp>
        <p:nvCxnSpPr>
          <p:cNvPr id="227" name="Google Shape;227;p32"/>
          <p:cNvCxnSpPr/>
          <p:nvPr/>
        </p:nvCxnSpPr>
        <p:spPr>
          <a:xfrm>
            <a:off x="3871575" y="4650775"/>
            <a:ext cx="3662100" cy="14100"/>
          </a:xfrm>
          <a:prstGeom prst="straightConnector1">
            <a:avLst/>
          </a:prstGeom>
          <a:noFill/>
          <a:ln cap="flat" cmpd="sng" w="38100">
            <a:solidFill>
              <a:srgbClr val="0B5FBA"/>
            </a:solidFill>
            <a:prstDash val="solid"/>
            <a:round/>
            <a:headEnd len="med" w="med" type="none"/>
            <a:tailEnd len="med" w="med" type="none"/>
          </a:ln>
        </p:spPr>
      </p:cxnSp>
      <p:cxnSp>
        <p:nvCxnSpPr>
          <p:cNvPr id="228" name="Google Shape;228;p32"/>
          <p:cNvCxnSpPr/>
          <p:nvPr/>
        </p:nvCxnSpPr>
        <p:spPr>
          <a:xfrm>
            <a:off x="4023975" y="4803175"/>
            <a:ext cx="3662100" cy="14100"/>
          </a:xfrm>
          <a:prstGeom prst="straightConnector1">
            <a:avLst/>
          </a:prstGeom>
          <a:noFill/>
          <a:ln cap="flat" cmpd="sng" w="38100">
            <a:solidFill>
              <a:srgbClr val="FFD700"/>
            </a:solidFill>
            <a:prstDash val="solid"/>
            <a:round/>
            <a:headEnd len="med" w="med" type="none"/>
            <a:tailEnd len="med" w="med" type="none"/>
          </a:ln>
        </p:spPr>
      </p:cxnSp>
      <p:pic>
        <p:nvPicPr>
          <p:cNvPr id="229" name="Google Shape;229;p32"/>
          <p:cNvPicPr preferRelativeResize="0"/>
          <p:nvPr/>
        </p:nvPicPr>
        <p:blipFill>
          <a:blip r:embed="rId4">
            <a:alphaModFix/>
          </a:blip>
          <a:stretch>
            <a:fillRect/>
          </a:stretch>
        </p:blipFill>
        <p:spPr>
          <a:xfrm>
            <a:off x="152400" y="152400"/>
            <a:ext cx="4219575" cy="447675"/>
          </a:xfrm>
          <a:prstGeom prst="rect">
            <a:avLst/>
          </a:prstGeom>
          <a:noFill/>
          <a:ln>
            <a:noFill/>
          </a:ln>
        </p:spPr>
      </p:pic>
      <p:pic>
        <p:nvPicPr>
          <p:cNvPr id="230" name="Google Shape;230;p32"/>
          <p:cNvPicPr preferRelativeResize="0"/>
          <p:nvPr/>
        </p:nvPicPr>
        <p:blipFill rotWithShape="1">
          <a:blip r:embed="rId5">
            <a:alphaModFix/>
          </a:blip>
          <a:srcRect b="0" l="0" r="45598" t="0"/>
          <a:stretch/>
        </p:blipFill>
        <p:spPr>
          <a:xfrm>
            <a:off x="152400" y="752475"/>
            <a:ext cx="3993300" cy="3582700"/>
          </a:xfrm>
          <a:prstGeom prst="rect">
            <a:avLst/>
          </a:prstGeom>
          <a:noFill/>
          <a:ln>
            <a:noFill/>
          </a:ln>
        </p:spPr>
      </p:pic>
      <p:pic>
        <p:nvPicPr>
          <p:cNvPr id="231" name="Google Shape;231;p32"/>
          <p:cNvPicPr preferRelativeResize="0"/>
          <p:nvPr/>
        </p:nvPicPr>
        <p:blipFill rotWithShape="1">
          <a:blip r:embed="rId6">
            <a:alphaModFix/>
          </a:blip>
          <a:srcRect b="16373" l="0" r="0" t="0"/>
          <a:stretch/>
        </p:blipFill>
        <p:spPr>
          <a:xfrm>
            <a:off x="4312075" y="152400"/>
            <a:ext cx="4693500" cy="2014025"/>
          </a:xfrm>
          <a:prstGeom prst="rect">
            <a:avLst/>
          </a:prstGeom>
          <a:noFill/>
          <a:ln>
            <a:noFill/>
          </a:ln>
        </p:spPr>
      </p:pic>
      <p:pic>
        <p:nvPicPr>
          <p:cNvPr id="232" name="Google Shape;232;p32"/>
          <p:cNvPicPr preferRelativeResize="0"/>
          <p:nvPr/>
        </p:nvPicPr>
        <p:blipFill rotWithShape="1">
          <a:blip r:embed="rId7">
            <a:alphaModFix/>
          </a:blip>
          <a:srcRect b="0" l="0" r="0" t="30074"/>
          <a:stretch/>
        </p:blipFill>
        <p:spPr>
          <a:xfrm>
            <a:off x="4363225" y="2156275"/>
            <a:ext cx="4591200" cy="2352250"/>
          </a:xfrm>
          <a:prstGeom prst="rect">
            <a:avLst/>
          </a:prstGeom>
          <a:noFill/>
          <a:ln>
            <a:noFill/>
          </a:ln>
        </p:spPr>
      </p:pic>
      <p:pic>
        <p:nvPicPr>
          <p:cNvPr id="233" name="Google Shape;233;p32"/>
          <p:cNvPicPr preferRelativeResize="0"/>
          <p:nvPr/>
        </p:nvPicPr>
        <p:blipFill>
          <a:blip r:embed="rId8">
            <a:alphaModFix/>
          </a:blip>
          <a:stretch>
            <a:fillRect/>
          </a:stretch>
        </p:blipFill>
        <p:spPr>
          <a:xfrm>
            <a:off x="7645374" y="3896924"/>
            <a:ext cx="1160074" cy="11600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Next steps</a:t>
            </a:r>
            <a:endParaRPr/>
          </a:p>
        </p:txBody>
      </p:sp>
      <p:sp>
        <p:nvSpPr>
          <p:cNvPr id="239" name="Google Shape;239;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Further Baserow cleaning</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Cleaned data to Wikidata</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Wikidata query templates for use in cultural heritage preservation</a:t>
            </a:r>
            <a:endParaRPr>
              <a:solidFill>
                <a:schemeClr val="dk1"/>
              </a:solidFill>
            </a:endParaRPr>
          </a:p>
        </p:txBody>
      </p:sp>
      <p:pic>
        <p:nvPicPr>
          <p:cNvPr id="240" name="Google Shape;240;p33"/>
          <p:cNvPicPr preferRelativeResize="0"/>
          <p:nvPr/>
        </p:nvPicPr>
        <p:blipFill>
          <a:blip r:embed="rId3">
            <a:alphaModFix/>
          </a:blip>
          <a:stretch>
            <a:fillRect/>
          </a:stretch>
        </p:blipFill>
        <p:spPr>
          <a:xfrm>
            <a:off x="7645374" y="3896924"/>
            <a:ext cx="1160074" cy="1160074"/>
          </a:xfrm>
          <a:prstGeom prst="rect">
            <a:avLst/>
          </a:prstGeom>
          <a:noFill/>
          <a:ln>
            <a:noFill/>
          </a:ln>
        </p:spPr>
      </p:pic>
      <p:cxnSp>
        <p:nvCxnSpPr>
          <p:cNvPr id="241" name="Google Shape;241;p33"/>
          <p:cNvCxnSpPr/>
          <p:nvPr/>
        </p:nvCxnSpPr>
        <p:spPr>
          <a:xfrm>
            <a:off x="3871575" y="4650775"/>
            <a:ext cx="3662100" cy="14100"/>
          </a:xfrm>
          <a:prstGeom prst="straightConnector1">
            <a:avLst/>
          </a:prstGeom>
          <a:noFill/>
          <a:ln cap="flat" cmpd="sng" w="38100">
            <a:solidFill>
              <a:srgbClr val="0B5FBA"/>
            </a:solidFill>
            <a:prstDash val="solid"/>
            <a:round/>
            <a:headEnd len="med" w="med" type="none"/>
            <a:tailEnd len="med" w="med" type="none"/>
          </a:ln>
        </p:spPr>
      </p:cxnSp>
      <p:cxnSp>
        <p:nvCxnSpPr>
          <p:cNvPr id="242" name="Google Shape;242;p33"/>
          <p:cNvCxnSpPr/>
          <p:nvPr/>
        </p:nvCxnSpPr>
        <p:spPr>
          <a:xfrm>
            <a:off x="4023975" y="4803175"/>
            <a:ext cx="3662100" cy="14100"/>
          </a:xfrm>
          <a:prstGeom prst="straightConnector1">
            <a:avLst/>
          </a:prstGeom>
          <a:noFill/>
          <a:ln cap="flat" cmpd="sng" w="38100">
            <a:solidFill>
              <a:srgbClr val="FFD700"/>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A lesson learned! </a:t>
            </a:r>
            <a:r>
              <a:rPr lang="en" sz="2500"/>
              <a:t>Only Open Culture is Safe Culture</a:t>
            </a:r>
            <a:endParaRPr sz="2500"/>
          </a:p>
        </p:txBody>
      </p:sp>
      <p:sp>
        <p:nvSpPr>
          <p:cNvPr id="248" name="Google Shape;248;p34"/>
          <p:cNvSpPr txBox="1"/>
          <p:nvPr>
            <p:ph idx="1" type="body"/>
          </p:nvPr>
        </p:nvSpPr>
        <p:spPr>
          <a:xfrm>
            <a:off x="311700" y="1152475"/>
            <a:ext cx="4943400" cy="36861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en">
                <a:solidFill>
                  <a:schemeClr val="dk1"/>
                </a:solidFill>
              </a:rPr>
              <a:t>Digitization and Open Access are not  luxuries, but necessary precautions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Someone else needs to be able to save your data if you cannot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It doesn’t take a war: cultural heritage can be lost any time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Natural disasters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Political censorship</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Link-rot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DH projects are research data for other researchers, we must make sure they remain accessible</a:t>
            </a:r>
            <a:endParaRPr>
              <a:solidFill>
                <a:schemeClr val="dk1"/>
              </a:solidFill>
            </a:endParaRPr>
          </a:p>
        </p:txBody>
      </p:sp>
      <p:pic>
        <p:nvPicPr>
          <p:cNvPr id="249" name="Google Shape;249;p34"/>
          <p:cNvPicPr preferRelativeResize="0"/>
          <p:nvPr/>
        </p:nvPicPr>
        <p:blipFill>
          <a:blip r:embed="rId3">
            <a:alphaModFix/>
          </a:blip>
          <a:stretch>
            <a:fillRect/>
          </a:stretch>
        </p:blipFill>
        <p:spPr>
          <a:xfrm>
            <a:off x="5407500" y="1182763"/>
            <a:ext cx="3584100" cy="3082775"/>
          </a:xfrm>
          <a:prstGeom prst="rect">
            <a:avLst/>
          </a:prstGeom>
          <a:noFill/>
          <a:ln>
            <a:noFill/>
          </a:ln>
        </p:spPr>
      </p:pic>
      <p:sp>
        <p:nvSpPr>
          <p:cNvPr id="250" name="Google Shape;250;p34"/>
          <p:cNvSpPr txBox="1"/>
          <p:nvPr/>
        </p:nvSpPr>
        <p:spPr>
          <a:xfrm>
            <a:off x="5407500" y="4195175"/>
            <a:ext cx="3734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Sandbags stacked around Princess Olha Monument, Kyiv. Source: </a:t>
            </a:r>
            <a:r>
              <a:rPr lang="en" sz="1000" u="sng">
                <a:solidFill>
                  <a:schemeClr val="hlink"/>
                </a:solidFill>
                <a:hlinkClick r:id="rId4"/>
              </a:rPr>
              <a:t>Wikimedia Commons</a:t>
            </a:r>
            <a:r>
              <a:rPr lang="en" sz="1000"/>
              <a:t> [cropped for size].</a:t>
            </a:r>
            <a:endParaRPr sz="1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5"/>
          <p:cNvSpPr txBox="1"/>
          <p:nvPr>
            <p:ph type="title"/>
          </p:nvPr>
        </p:nvSpPr>
        <p:spPr>
          <a:xfrm>
            <a:off x="311700" y="967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Thank you for your attention!</a:t>
            </a:r>
            <a:endParaRPr/>
          </a:p>
          <a:p>
            <a:pPr indent="0" lvl="0" marL="0" rtl="0" algn="ctr">
              <a:spcBef>
                <a:spcPts val="0"/>
              </a:spcBef>
              <a:spcAft>
                <a:spcPts val="0"/>
              </a:spcAft>
              <a:buNone/>
            </a:pPr>
            <a:r>
              <a:rPr lang="en"/>
              <a:t>Solidarity with Ukraine 🇺🇦 !</a:t>
            </a:r>
            <a:endParaRPr/>
          </a:p>
        </p:txBody>
      </p:sp>
      <p:sp>
        <p:nvSpPr>
          <p:cNvPr id="256" name="Google Shape;256;p35"/>
          <p:cNvSpPr txBox="1"/>
          <p:nvPr/>
        </p:nvSpPr>
        <p:spPr>
          <a:xfrm>
            <a:off x="514175" y="2277313"/>
            <a:ext cx="8520600" cy="1529700"/>
          </a:xfrm>
          <a:prstGeom prst="rect">
            <a:avLst/>
          </a:prstGeom>
          <a:noFill/>
          <a:ln>
            <a:noFill/>
          </a:ln>
        </p:spPr>
        <p:txBody>
          <a:bodyPr anchorCtr="0" anchor="t" bIns="91425" lIns="91425" spcFirstLastPara="1" rIns="91425" wrap="square" tIns="91425">
            <a:normAutofit lnSpcReduction="20000"/>
          </a:bodyPr>
          <a:lstStyle/>
          <a:p>
            <a:pPr indent="-342900" lvl="0" marL="457200" rtl="0" algn="l">
              <a:lnSpc>
                <a:spcPct val="115000"/>
              </a:lnSpc>
              <a:spcBef>
                <a:spcPts val="0"/>
              </a:spcBef>
              <a:spcAft>
                <a:spcPts val="0"/>
              </a:spcAft>
              <a:buSzPts val="1800"/>
              <a:buChar char="●"/>
            </a:pPr>
            <a:r>
              <a:rPr lang="en" sz="1800"/>
              <a:t>Visit </a:t>
            </a:r>
            <a:r>
              <a:rPr lang="en" sz="1800" u="sng">
                <a:solidFill>
                  <a:srgbClr val="0097A7"/>
                </a:solidFill>
                <a:hlinkClick r:id="rId3">
                  <a:extLst>
                    <a:ext uri="{A12FA001-AC4F-418D-AE19-62706E023703}">
                      <ahyp:hlinkClr val="tx"/>
                    </a:ext>
                  </a:extLst>
                </a:hlinkClick>
              </a:rPr>
              <a:t>https://www.sucho.org/</a:t>
            </a:r>
            <a:r>
              <a:rPr lang="en" sz="1800"/>
              <a:t> to learn more about all of our efforts</a:t>
            </a:r>
            <a:endParaRPr sz="1800"/>
          </a:p>
          <a:p>
            <a:pPr indent="-342900" lvl="0" marL="457200" rtl="0" algn="l">
              <a:lnSpc>
                <a:spcPct val="115000"/>
              </a:lnSpc>
              <a:spcBef>
                <a:spcPts val="0"/>
              </a:spcBef>
              <a:spcAft>
                <a:spcPts val="0"/>
              </a:spcAft>
              <a:buSzPts val="1800"/>
              <a:buChar char="●"/>
            </a:pPr>
            <a:r>
              <a:rPr lang="en" sz="1800"/>
              <a:t>To volunteer go to </a:t>
            </a:r>
            <a:r>
              <a:rPr lang="en" sz="1800" u="sng">
                <a:solidFill>
                  <a:srgbClr val="0097A7"/>
                </a:solidFill>
                <a:hlinkClick r:id="rId4">
                  <a:extLst>
                    <a:ext uri="{A12FA001-AC4F-418D-AE19-62706E023703}">
                      <ahyp:hlinkClr val="tx"/>
                    </a:ext>
                  </a:extLst>
                </a:hlinkClick>
              </a:rPr>
              <a:t>https://bit.ly/3cbCJKE</a:t>
            </a:r>
            <a:r>
              <a:rPr lang="en" sz="1800"/>
              <a:t>   </a:t>
            </a:r>
            <a:endParaRPr sz="1800"/>
          </a:p>
          <a:p>
            <a:pPr indent="-342900" lvl="0" marL="457200" rtl="0" algn="l">
              <a:lnSpc>
                <a:spcPct val="115000"/>
              </a:lnSpc>
              <a:spcBef>
                <a:spcPts val="0"/>
              </a:spcBef>
              <a:spcAft>
                <a:spcPts val="0"/>
              </a:spcAft>
              <a:buSzPts val="1800"/>
              <a:buChar char="●"/>
            </a:pPr>
            <a:r>
              <a:rPr lang="en" sz="1800"/>
              <a:t>Donate towards the purchase of equipment (institutional donations welcome!) </a:t>
            </a:r>
            <a:endParaRPr sz="1800"/>
          </a:p>
          <a:p>
            <a:pPr indent="-330200" lvl="1" marL="914400" rtl="0" algn="l">
              <a:lnSpc>
                <a:spcPct val="115000"/>
              </a:lnSpc>
              <a:spcBef>
                <a:spcPts val="0"/>
              </a:spcBef>
              <a:spcAft>
                <a:spcPts val="0"/>
              </a:spcAft>
              <a:buSzPts val="1600"/>
              <a:buChar char="○"/>
            </a:pPr>
            <a:r>
              <a:rPr lang="en" sz="1600"/>
              <a:t>Go to </a:t>
            </a:r>
            <a:r>
              <a:rPr lang="en" sz="1600" u="sng">
                <a:solidFill>
                  <a:srgbClr val="0097A7"/>
                </a:solidFill>
                <a:hlinkClick r:id="rId5">
                  <a:extLst>
                    <a:ext uri="{A12FA001-AC4F-418D-AE19-62706E023703}">
                      <ahyp:hlinkClr val="tx"/>
                    </a:ext>
                  </a:extLst>
                </a:hlinkClick>
              </a:rPr>
              <a:t>https://opencollective.com/sucho/projects/equipment</a:t>
            </a:r>
            <a:r>
              <a:rPr lang="en" sz="1600"/>
              <a:t>  </a:t>
            </a:r>
            <a:endParaRPr sz="1600"/>
          </a:p>
          <a:p>
            <a:pPr indent="-330200" lvl="1" marL="914400" rtl="0" algn="l">
              <a:lnSpc>
                <a:spcPct val="115000"/>
              </a:lnSpc>
              <a:spcBef>
                <a:spcPts val="0"/>
              </a:spcBef>
              <a:spcAft>
                <a:spcPts val="0"/>
              </a:spcAft>
              <a:buSzPts val="1600"/>
              <a:buChar char="○"/>
            </a:pPr>
            <a:r>
              <a:rPr lang="en" sz="1600"/>
              <a:t>Or reach out to </a:t>
            </a:r>
            <a:r>
              <a:rPr lang="en" sz="1600" u="sng">
                <a:solidFill>
                  <a:srgbClr val="0097A7"/>
                </a:solidFill>
                <a:hlinkClick r:id="rId6">
                  <a:extLst>
                    <a:ext uri="{A12FA001-AC4F-418D-AE19-62706E023703}">
                      <ahyp:hlinkClr val="tx"/>
                    </a:ext>
                  </a:extLst>
                </a:hlinkClick>
              </a:rPr>
              <a:t>equipment@sucho.org</a:t>
            </a:r>
            <a:r>
              <a:rPr lang="en" sz="1600"/>
              <a:t> with questions</a:t>
            </a:r>
            <a:endParaRPr sz="1600">
              <a:solidFill>
                <a:srgbClr val="595959"/>
              </a:solidFill>
              <a:latin typeface="Roboto"/>
              <a:ea typeface="Roboto"/>
              <a:cs typeface="Roboto"/>
              <a:sym typeface="Roboto"/>
            </a:endParaRPr>
          </a:p>
        </p:txBody>
      </p:sp>
      <p:pic>
        <p:nvPicPr>
          <p:cNvPr id="257" name="Google Shape;257;p35"/>
          <p:cNvPicPr preferRelativeResize="0"/>
          <p:nvPr/>
        </p:nvPicPr>
        <p:blipFill>
          <a:blip r:embed="rId7">
            <a:alphaModFix/>
          </a:blip>
          <a:stretch>
            <a:fillRect/>
          </a:stretch>
        </p:blipFill>
        <p:spPr>
          <a:xfrm>
            <a:off x="7645374" y="3896924"/>
            <a:ext cx="1160074" cy="1160074"/>
          </a:xfrm>
          <a:prstGeom prst="rect">
            <a:avLst/>
          </a:prstGeom>
          <a:noFill/>
          <a:ln>
            <a:noFill/>
          </a:ln>
        </p:spPr>
      </p:pic>
      <p:cxnSp>
        <p:nvCxnSpPr>
          <p:cNvPr id="258" name="Google Shape;258;p35"/>
          <p:cNvCxnSpPr/>
          <p:nvPr/>
        </p:nvCxnSpPr>
        <p:spPr>
          <a:xfrm>
            <a:off x="3871575" y="4650775"/>
            <a:ext cx="3662100" cy="14100"/>
          </a:xfrm>
          <a:prstGeom prst="straightConnector1">
            <a:avLst/>
          </a:prstGeom>
          <a:noFill/>
          <a:ln cap="flat" cmpd="sng" w="38100">
            <a:solidFill>
              <a:srgbClr val="0B5FBA"/>
            </a:solidFill>
            <a:prstDash val="solid"/>
            <a:round/>
            <a:headEnd len="med" w="med" type="none"/>
            <a:tailEnd len="med" w="med" type="none"/>
          </a:ln>
        </p:spPr>
      </p:cxnSp>
      <p:cxnSp>
        <p:nvCxnSpPr>
          <p:cNvPr id="259" name="Google Shape;259;p35"/>
          <p:cNvCxnSpPr/>
          <p:nvPr/>
        </p:nvCxnSpPr>
        <p:spPr>
          <a:xfrm>
            <a:off x="4023975" y="4803175"/>
            <a:ext cx="3662100" cy="14100"/>
          </a:xfrm>
          <a:prstGeom prst="straightConnector1">
            <a:avLst/>
          </a:prstGeom>
          <a:noFill/>
          <a:ln cap="flat" cmpd="sng" w="38100">
            <a:solidFill>
              <a:srgbClr val="FFD700"/>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66CB"/>
        </a:solidFill>
      </p:bgPr>
    </p:bg>
    <p:spTree>
      <p:nvGrpSpPr>
        <p:cNvPr id="73" name="Shape 73"/>
        <p:cNvGrpSpPr/>
        <p:nvPr/>
      </p:nvGrpSpPr>
      <p:grpSpPr>
        <a:xfrm>
          <a:off x="0" y="0"/>
          <a:ext cx="0" cy="0"/>
          <a:chOff x="0" y="0"/>
          <a:chExt cx="0" cy="0"/>
        </a:xfrm>
      </p:grpSpPr>
      <p:pic>
        <p:nvPicPr>
          <p:cNvPr id="74" name="Google Shape;74;p15"/>
          <p:cNvPicPr preferRelativeResize="0"/>
          <p:nvPr/>
        </p:nvPicPr>
        <p:blipFill rotWithShape="1">
          <a:blip r:embed="rId3">
            <a:alphaModFix/>
          </a:blip>
          <a:srcRect b="64882" l="10845" r="4887" t="15476"/>
          <a:stretch/>
        </p:blipFill>
        <p:spPr>
          <a:xfrm>
            <a:off x="992900" y="280413"/>
            <a:ext cx="5162900" cy="3008350"/>
          </a:xfrm>
          <a:prstGeom prst="rect">
            <a:avLst/>
          </a:prstGeom>
          <a:noFill/>
          <a:ln>
            <a:noFill/>
          </a:ln>
        </p:spPr>
      </p:pic>
      <p:pic>
        <p:nvPicPr>
          <p:cNvPr id="75" name="Google Shape;75;p15"/>
          <p:cNvPicPr preferRelativeResize="0"/>
          <p:nvPr/>
        </p:nvPicPr>
        <p:blipFill rotWithShape="1">
          <a:blip r:embed="rId3">
            <a:alphaModFix/>
          </a:blip>
          <a:srcRect b="51470" l="24223" r="25778" t="36639"/>
          <a:stretch/>
        </p:blipFill>
        <p:spPr>
          <a:xfrm>
            <a:off x="1158500" y="3524838"/>
            <a:ext cx="2201904" cy="1309025"/>
          </a:xfrm>
          <a:prstGeom prst="rect">
            <a:avLst/>
          </a:prstGeom>
          <a:noFill/>
          <a:ln>
            <a:noFill/>
          </a:ln>
        </p:spPr>
      </p:pic>
      <p:pic>
        <p:nvPicPr>
          <p:cNvPr id="76" name="Google Shape;76;p15"/>
          <p:cNvPicPr preferRelativeResize="0"/>
          <p:nvPr/>
        </p:nvPicPr>
        <p:blipFill rotWithShape="1">
          <a:blip r:embed="rId3">
            <a:alphaModFix/>
          </a:blip>
          <a:srcRect b="40078" l="8698" r="8383" t="50022"/>
          <a:stretch/>
        </p:blipFill>
        <p:spPr>
          <a:xfrm>
            <a:off x="3599625" y="3524838"/>
            <a:ext cx="4385874" cy="1309015"/>
          </a:xfrm>
          <a:prstGeom prst="rect">
            <a:avLst/>
          </a:prstGeom>
          <a:noFill/>
          <a:ln>
            <a:noFill/>
          </a:ln>
        </p:spPr>
      </p:pic>
      <p:grpSp>
        <p:nvGrpSpPr>
          <p:cNvPr id="77" name="Google Shape;77;p15"/>
          <p:cNvGrpSpPr/>
          <p:nvPr/>
        </p:nvGrpSpPr>
        <p:grpSpPr>
          <a:xfrm>
            <a:off x="6115761" y="1201025"/>
            <a:ext cx="1959300" cy="978117"/>
            <a:chOff x="6115761" y="1615888"/>
            <a:chExt cx="1959300" cy="978117"/>
          </a:xfrm>
        </p:grpSpPr>
        <p:sp>
          <p:nvSpPr>
            <p:cNvPr id="78" name="Google Shape;78;p15"/>
            <p:cNvSpPr txBox="1"/>
            <p:nvPr/>
          </p:nvSpPr>
          <p:spPr>
            <a:xfrm>
              <a:off x="6463461" y="1615888"/>
              <a:ext cx="1263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FCC02"/>
                  </a:solidFill>
                  <a:latin typeface="Inter"/>
                  <a:ea typeface="Inter"/>
                  <a:cs typeface="Inter"/>
                  <a:sym typeface="Inter"/>
                </a:rPr>
                <a:t>691</a:t>
              </a:r>
              <a:endParaRPr b="1" sz="2000">
                <a:solidFill>
                  <a:srgbClr val="FFCC02"/>
                </a:solidFill>
                <a:latin typeface="Inter"/>
                <a:ea typeface="Inter"/>
                <a:cs typeface="Inter"/>
                <a:sym typeface="Inter"/>
              </a:endParaRPr>
            </a:p>
          </p:txBody>
        </p:sp>
        <p:sp>
          <p:nvSpPr>
            <p:cNvPr id="79" name="Google Shape;79;p15"/>
            <p:cNvSpPr txBox="1"/>
            <p:nvPr/>
          </p:nvSpPr>
          <p:spPr>
            <a:xfrm>
              <a:off x="6115761" y="1978405"/>
              <a:ext cx="1959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Inter"/>
                  <a:ea typeface="Inter"/>
                  <a:cs typeface="Inter"/>
                  <a:sym typeface="Inter"/>
                </a:rPr>
                <a:t>objects curated in online gallery</a:t>
              </a:r>
              <a:endParaRPr b="1">
                <a:solidFill>
                  <a:schemeClr val="lt1"/>
                </a:solidFill>
                <a:latin typeface="Inter"/>
                <a:ea typeface="Inter"/>
                <a:cs typeface="Inter"/>
                <a:sym typeface="Inter"/>
              </a:endParaRPr>
            </a:p>
          </p:txBody>
        </p:sp>
      </p:grpSp>
      <p:grpSp>
        <p:nvGrpSpPr>
          <p:cNvPr id="80" name="Google Shape;80;p15"/>
          <p:cNvGrpSpPr/>
          <p:nvPr/>
        </p:nvGrpSpPr>
        <p:grpSpPr>
          <a:xfrm>
            <a:off x="6115761" y="2226188"/>
            <a:ext cx="1959300" cy="978117"/>
            <a:chOff x="6115761" y="2378588"/>
            <a:chExt cx="1959300" cy="978117"/>
          </a:xfrm>
        </p:grpSpPr>
        <p:sp>
          <p:nvSpPr>
            <p:cNvPr id="81" name="Google Shape;81;p15"/>
            <p:cNvSpPr txBox="1"/>
            <p:nvPr/>
          </p:nvSpPr>
          <p:spPr>
            <a:xfrm>
              <a:off x="6463461" y="2378588"/>
              <a:ext cx="1263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FCC02"/>
                  </a:solidFill>
                  <a:latin typeface="Inter"/>
                  <a:ea typeface="Inter"/>
                  <a:cs typeface="Inter"/>
                  <a:sym typeface="Inter"/>
                </a:rPr>
                <a:t>4,500+</a:t>
              </a:r>
              <a:endParaRPr b="1" sz="2000">
                <a:solidFill>
                  <a:srgbClr val="FFCC02"/>
                </a:solidFill>
                <a:latin typeface="Inter"/>
                <a:ea typeface="Inter"/>
                <a:cs typeface="Inter"/>
                <a:sym typeface="Inter"/>
              </a:endParaRPr>
            </a:p>
          </p:txBody>
        </p:sp>
        <p:sp>
          <p:nvSpPr>
            <p:cNvPr id="82" name="Google Shape;82;p15"/>
            <p:cNvSpPr txBox="1"/>
            <p:nvPr/>
          </p:nvSpPr>
          <p:spPr>
            <a:xfrm>
              <a:off x="6115761" y="2741105"/>
              <a:ext cx="1959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Inter"/>
                  <a:ea typeface="Inter"/>
                  <a:cs typeface="Inter"/>
                  <a:sym typeface="Inter"/>
                </a:rPr>
                <a:t>items curated for</a:t>
              </a:r>
              <a:endParaRPr b="1">
                <a:solidFill>
                  <a:schemeClr val="lt1"/>
                </a:solidFill>
                <a:latin typeface="Inter"/>
                <a:ea typeface="Inter"/>
                <a:cs typeface="Inter"/>
                <a:sym typeface="Inter"/>
              </a:endParaRPr>
            </a:p>
            <a:p>
              <a:pPr indent="0" lvl="0" marL="0" rtl="0" algn="ctr">
                <a:spcBef>
                  <a:spcPts val="0"/>
                </a:spcBef>
                <a:spcAft>
                  <a:spcPts val="0"/>
                </a:spcAft>
                <a:buNone/>
              </a:pPr>
              <a:r>
                <a:rPr b="1" lang="en">
                  <a:solidFill>
                    <a:schemeClr val="lt1"/>
                  </a:solidFill>
                  <a:latin typeface="Inter"/>
                  <a:ea typeface="Inter"/>
                  <a:cs typeface="Inter"/>
                  <a:sym typeface="Inter"/>
                </a:rPr>
                <a:t>Internet Archive</a:t>
              </a:r>
              <a:endParaRPr b="1">
                <a:solidFill>
                  <a:schemeClr val="lt1"/>
                </a:solidFill>
                <a:latin typeface="Inter"/>
                <a:ea typeface="Inter"/>
                <a:cs typeface="Inter"/>
                <a:sym typeface="Inter"/>
              </a:endParaRPr>
            </a:p>
          </p:txBody>
        </p:sp>
      </p:grpSp>
      <p:grpSp>
        <p:nvGrpSpPr>
          <p:cNvPr id="83" name="Google Shape;83;p15"/>
          <p:cNvGrpSpPr/>
          <p:nvPr/>
        </p:nvGrpSpPr>
        <p:grpSpPr>
          <a:xfrm>
            <a:off x="6115761" y="391263"/>
            <a:ext cx="1959300" cy="762717"/>
            <a:chOff x="6115761" y="543663"/>
            <a:chExt cx="1959300" cy="762717"/>
          </a:xfrm>
        </p:grpSpPr>
        <p:sp>
          <p:nvSpPr>
            <p:cNvPr id="84" name="Google Shape;84;p15"/>
            <p:cNvSpPr txBox="1"/>
            <p:nvPr/>
          </p:nvSpPr>
          <p:spPr>
            <a:xfrm>
              <a:off x="6463461" y="543663"/>
              <a:ext cx="1263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FFCC02"/>
                  </a:solidFill>
                  <a:latin typeface="Inter"/>
                  <a:ea typeface="Inter"/>
                  <a:cs typeface="Inter"/>
                  <a:sym typeface="Inter"/>
                </a:rPr>
                <a:t>2700+</a:t>
              </a:r>
              <a:endParaRPr b="1" sz="2000">
                <a:solidFill>
                  <a:srgbClr val="FFCC02"/>
                </a:solidFill>
                <a:latin typeface="Inter"/>
                <a:ea typeface="Inter"/>
                <a:cs typeface="Inter"/>
                <a:sym typeface="Inter"/>
              </a:endParaRPr>
            </a:p>
          </p:txBody>
        </p:sp>
        <p:sp>
          <p:nvSpPr>
            <p:cNvPr id="85" name="Google Shape;85;p15"/>
            <p:cNvSpPr txBox="1"/>
            <p:nvPr/>
          </p:nvSpPr>
          <p:spPr>
            <a:xfrm>
              <a:off x="6115761" y="906180"/>
              <a:ext cx="195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Inter"/>
                  <a:ea typeface="Inter"/>
                  <a:cs typeface="Inter"/>
                  <a:sym typeface="Inter"/>
                </a:rPr>
                <a:t>memes archived</a:t>
              </a:r>
              <a:endParaRPr b="1">
                <a:solidFill>
                  <a:schemeClr val="lt1"/>
                </a:solidFill>
                <a:latin typeface="Inter"/>
                <a:ea typeface="Inter"/>
                <a:cs typeface="Inter"/>
                <a:sym typeface="Inte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6"/>
          <p:cNvPicPr preferRelativeResize="0"/>
          <p:nvPr/>
        </p:nvPicPr>
        <p:blipFill>
          <a:blip r:embed="rId3">
            <a:alphaModFix/>
          </a:blip>
          <a:stretch>
            <a:fillRect/>
          </a:stretch>
        </p:blipFill>
        <p:spPr>
          <a:xfrm>
            <a:off x="7645374" y="3896924"/>
            <a:ext cx="1160074" cy="1160074"/>
          </a:xfrm>
          <a:prstGeom prst="rect">
            <a:avLst/>
          </a:prstGeom>
          <a:noFill/>
          <a:ln>
            <a:noFill/>
          </a:ln>
        </p:spPr>
      </p:pic>
      <p:cxnSp>
        <p:nvCxnSpPr>
          <p:cNvPr id="91" name="Google Shape;91;p16"/>
          <p:cNvCxnSpPr/>
          <p:nvPr/>
        </p:nvCxnSpPr>
        <p:spPr>
          <a:xfrm>
            <a:off x="3871575" y="4650775"/>
            <a:ext cx="3662100" cy="14100"/>
          </a:xfrm>
          <a:prstGeom prst="straightConnector1">
            <a:avLst/>
          </a:prstGeom>
          <a:noFill/>
          <a:ln cap="flat" cmpd="sng" w="38100">
            <a:solidFill>
              <a:srgbClr val="0B5FBA"/>
            </a:solidFill>
            <a:prstDash val="solid"/>
            <a:round/>
            <a:headEnd len="med" w="med" type="none"/>
            <a:tailEnd len="med" w="med" type="none"/>
          </a:ln>
        </p:spPr>
      </p:cxnSp>
      <p:cxnSp>
        <p:nvCxnSpPr>
          <p:cNvPr id="92" name="Google Shape;92;p16"/>
          <p:cNvCxnSpPr/>
          <p:nvPr/>
        </p:nvCxnSpPr>
        <p:spPr>
          <a:xfrm>
            <a:off x="4023975" y="4803175"/>
            <a:ext cx="3662100" cy="14100"/>
          </a:xfrm>
          <a:prstGeom prst="straightConnector1">
            <a:avLst/>
          </a:prstGeom>
          <a:noFill/>
          <a:ln cap="flat" cmpd="sng" w="38100">
            <a:solidFill>
              <a:srgbClr val="FFD700"/>
            </a:solidFill>
            <a:prstDash val="solid"/>
            <a:round/>
            <a:headEnd len="med" w="med" type="none"/>
            <a:tailEnd len="med" w="med" type="none"/>
          </a:ln>
        </p:spPr>
      </p:cxnSp>
      <p:pic>
        <p:nvPicPr>
          <p:cNvPr id="93" name="Google Shape;93;p16"/>
          <p:cNvPicPr preferRelativeResize="0"/>
          <p:nvPr/>
        </p:nvPicPr>
        <p:blipFill>
          <a:blip r:embed="rId4">
            <a:alphaModFix/>
          </a:blip>
          <a:stretch>
            <a:fillRect/>
          </a:stretch>
        </p:blipFill>
        <p:spPr>
          <a:xfrm>
            <a:off x="586375" y="234475"/>
            <a:ext cx="7131725" cy="41822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SUCHO Projects</a:t>
            </a:r>
            <a:endParaRPr/>
          </a:p>
        </p:txBody>
      </p:sp>
      <p:sp>
        <p:nvSpPr>
          <p:cNvPr id="99" name="Google Shape;99;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Omeka Gallery </a:t>
            </a:r>
            <a:r>
              <a:rPr lang="en" u="sng">
                <a:solidFill>
                  <a:schemeClr val="hlink"/>
                </a:solidFill>
                <a:hlinkClick r:id="rId3"/>
              </a:rPr>
              <a:t>https://gallery.sucho.org/</a:t>
            </a:r>
            <a:r>
              <a:rPr lang="en"/>
              <a:t> </a:t>
            </a:r>
            <a:endParaRPr/>
          </a:p>
          <a:p>
            <a:pPr indent="-342900" lvl="0" marL="457200" rtl="0" algn="l">
              <a:spcBef>
                <a:spcPts val="0"/>
              </a:spcBef>
              <a:spcAft>
                <a:spcPts val="0"/>
              </a:spcAft>
              <a:buSzPts val="1800"/>
              <a:buChar char="●"/>
            </a:pPr>
            <a:r>
              <a:rPr lang="en"/>
              <a:t>Meme Wall </a:t>
            </a:r>
            <a:r>
              <a:rPr lang="en" u="sng">
                <a:solidFill>
                  <a:schemeClr val="hlink"/>
                </a:solidFill>
                <a:hlinkClick r:id="rId4"/>
              </a:rPr>
              <a:t>https://memes.sucho.org/</a:t>
            </a:r>
            <a:endParaRPr/>
          </a:p>
          <a:p>
            <a:pPr indent="-342900" lvl="0" marL="457200" rtl="0" algn="l">
              <a:spcBef>
                <a:spcPts val="0"/>
              </a:spcBef>
              <a:spcAft>
                <a:spcPts val="0"/>
              </a:spcAft>
              <a:buSzPts val="1800"/>
              <a:buChar char="●"/>
            </a:pPr>
            <a:r>
              <a:rPr lang="en"/>
              <a:t>Equipment Fund </a:t>
            </a:r>
            <a:r>
              <a:rPr lang="en" u="sng">
                <a:solidFill>
                  <a:schemeClr val="hlink"/>
                </a:solidFill>
                <a:hlinkClick r:id="rId5"/>
              </a:rPr>
              <a:t>https://opencollective.com/sucho/projects/equipment</a:t>
            </a:r>
            <a:r>
              <a:rPr lang="en"/>
              <a:t> </a:t>
            </a:r>
            <a:endParaRPr/>
          </a:p>
          <a:p>
            <a:pPr indent="-342900" lvl="0" marL="457200" rtl="0" algn="l">
              <a:spcBef>
                <a:spcPts val="0"/>
              </a:spcBef>
              <a:spcAft>
                <a:spcPts val="0"/>
              </a:spcAft>
              <a:buSzPts val="1800"/>
              <a:buChar char="●"/>
            </a:pPr>
            <a:r>
              <a:rPr lang="en"/>
              <a:t>Developing partnerships</a:t>
            </a:r>
            <a:endParaRPr/>
          </a:p>
          <a:p>
            <a:pPr indent="-317500" lvl="1" marL="914400" rtl="0" algn="l">
              <a:spcBef>
                <a:spcPts val="0"/>
              </a:spcBef>
              <a:spcAft>
                <a:spcPts val="0"/>
              </a:spcAft>
              <a:buSzPts val="1400"/>
              <a:buChar char="○"/>
            </a:pPr>
            <a:r>
              <a:rPr lang="en"/>
              <a:t>Exhibits </a:t>
            </a:r>
            <a:r>
              <a:rPr lang="en" u="sng">
                <a:solidFill>
                  <a:schemeClr val="hlink"/>
                </a:solidFill>
                <a:hlinkClick r:id="rId6"/>
              </a:rPr>
              <a:t>https://gallery.sucho.org/exhibits</a:t>
            </a:r>
            <a:r>
              <a:rPr lang="en"/>
              <a:t> </a:t>
            </a:r>
            <a:endParaRPr/>
          </a:p>
          <a:p>
            <a:pPr indent="-317500" lvl="1" marL="914400" rtl="0" algn="l">
              <a:spcBef>
                <a:spcPts val="0"/>
              </a:spcBef>
              <a:spcAft>
                <a:spcPts val="0"/>
              </a:spcAft>
              <a:buSzPts val="1400"/>
              <a:buChar char="○"/>
            </a:pPr>
            <a:r>
              <a:rPr lang="en"/>
              <a:t>Equipment</a:t>
            </a:r>
            <a:endParaRPr/>
          </a:p>
          <a:p>
            <a:pPr indent="-317500" lvl="1" marL="914400" rtl="0" algn="l">
              <a:spcBef>
                <a:spcPts val="0"/>
              </a:spcBef>
              <a:spcAft>
                <a:spcPts val="0"/>
              </a:spcAft>
              <a:buSzPts val="1400"/>
              <a:buChar char="○"/>
            </a:pPr>
            <a:r>
              <a:rPr lang="en"/>
              <a:t>Memory Savers </a:t>
            </a:r>
            <a:r>
              <a:rPr lang="en" u="sng">
                <a:solidFill>
                  <a:schemeClr val="hlink"/>
                </a:solidFill>
                <a:hlinkClick r:id="rId7"/>
              </a:rPr>
              <a:t>https://www.sucho.org/press-release-20230601-memory-savers</a:t>
            </a:r>
            <a:r>
              <a:rPr lang="en"/>
              <a:t> </a:t>
            </a:r>
            <a:endParaRPr/>
          </a:p>
        </p:txBody>
      </p:sp>
      <p:pic>
        <p:nvPicPr>
          <p:cNvPr id="100" name="Google Shape;100;p17"/>
          <p:cNvPicPr preferRelativeResize="0"/>
          <p:nvPr/>
        </p:nvPicPr>
        <p:blipFill>
          <a:blip r:embed="rId8">
            <a:alphaModFix/>
          </a:blip>
          <a:stretch>
            <a:fillRect/>
          </a:stretch>
        </p:blipFill>
        <p:spPr>
          <a:xfrm>
            <a:off x="7645374" y="3896924"/>
            <a:ext cx="1160074" cy="1160074"/>
          </a:xfrm>
          <a:prstGeom prst="rect">
            <a:avLst/>
          </a:prstGeom>
          <a:noFill/>
          <a:ln>
            <a:noFill/>
          </a:ln>
        </p:spPr>
      </p:pic>
      <p:cxnSp>
        <p:nvCxnSpPr>
          <p:cNvPr id="101" name="Google Shape;101;p17"/>
          <p:cNvCxnSpPr/>
          <p:nvPr/>
        </p:nvCxnSpPr>
        <p:spPr>
          <a:xfrm>
            <a:off x="3871575" y="4650775"/>
            <a:ext cx="3662100" cy="14100"/>
          </a:xfrm>
          <a:prstGeom prst="straightConnector1">
            <a:avLst/>
          </a:prstGeom>
          <a:noFill/>
          <a:ln cap="flat" cmpd="sng" w="38100">
            <a:solidFill>
              <a:srgbClr val="0B5FBA"/>
            </a:solidFill>
            <a:prstDash val="solid"/>
            <a:round/>
            <a:headEnd len="med" w="med" type="none"/>
            <a:tailEnd len="med" w="med" type="none"/>
          </a:ln>
        </p:spPr>
      </p:cxnSp>
      <p:cxnSp>
        <p:nvCxnSpPr>
          <p:cNvPr id="102" name="Google Shape;102;p17"/>
          <p:cNvCxnSpPr/>
          <p:nvPr/>
        </p:nvCxnSpPr>
        <p:spPr>
          <a:xfrm>
            <a:off x="4023975" y="4803175"/>
            <a:ext cx="3662100" cy="14100"/>
          </a:xfrm>
          <a:prstGeom prst="straightConnector1">
            <a:avLst/>
          </a:prstGeom>
          <a:noFill/>
          <a:ln cap="flat" cmpd="sng" w="38100">
            <a:solidFill>
              <a:srgbClr val="FFD700"/>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emergency web archiving?</a:t>
            </a:r>
            <a:endParaRPr/>
          </a:p>
        </p:txBody>
      </p:sp>
      <p:sp>
        <p:nvSpPr>
          <p:cNvPr id="108" name="Google Shape;108;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The websites of cultural heritage institutions may contain unique documentation of tangible and intangible cultural heritage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These websites and their content are stored on physical servers, which are vulnerable to physical and virtual attacks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Physical attacks, looting, blackouts, internet outages, cyber attacks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Web archiving allows for sites to be crawled passively, without active participation by the owning institution</a:t>
            </a:r>
            <a:endParaRPr>
              <a:solidFill>
                <a:schemeClr val="dk1"/>
              </a:solidFill>
            </a:endParaRPr>
          </a:p>
        </p:txBody>
      </p:sp>
      <p:pic>
        <p:nvPicPr>
          <p:cNvPr id="109" name="Google Shape;109;p18"/>
          <p:cNvPicPr preferRelativeResize="0"/>
          <p:nvPr/>
        </p:nvPicPr>
        <p:blipFill>
          <a:blip r:embed="rId3">
            <a:alphaModFix/>
          </a:blip>
          <a:stretch>
            <a:fillRect/>
          </a:stretch>
        </p:blipFill>
        <p:spPr>
          <a:xfrm>
            <a:off x="7645374" y="3896924"/>
            <a:ext cx="1160074" cy="1160074"/>
          </a:xfrm>
          <a:prstGeom prst="rect">
            <a:avLst/>
          </a:prstGeom>
          <a:noFill/>
          <a:ln>
            <a:noFill/>
          </a:ln>
        </p:spPr>
      </p:pic>
      <p:cxnSp>
        <p:nvCxnSpPr>
          <p:cNvPr id="110" name="Google Shape;110;p18"/>
          <p:cNvCxnSpPr/>
          <p:nvPr/>
        </p:nvCxnSpPr>
        <p:spPr>
          <a:xfrm>
            <a:off x="3871575" y="4650775"/>
            <a:ext cx="3662100" cy="14100"/>
          </a:xfrm>
          <a:prstGeom prst="straightConnector1">
            <a:avLst/>
          </a:prstGeom>
          <a:noFill/>
          <a:ln cap="flat" cmpd="sng" w="38100">
            <a:solidFill>
              <a:srgbClr val="0B5FBA"/>
            </a:solidFill>
            <a:prstDash val="solid"/>
            <a:round/>
            <a:headEnd len="med" w="med" type="none"/>
            <a:tailEnd len="med" w="med" type="none"/>
          </a:ln>
        </p:spPr>
      </p:cxnSp>
      <p:cxnSp>
        <p:nvCxnSpPr>
          <p:cNvPr id="111" name="Google Shape;111;p18"/>
          <p:cNvCxnSpPr/>
          <p:nvPr/>
        </p:nvCxnSpPr>
        <p:spPr>
          <a:xfrm>
            <a:off x="4023975" y="4803175"/>
            <a:ext cx="3662100" cy="14100"/>
          </a:xfrm>
          <a:prstGeom prst="straightConnector1">
            <a:avLst/>
          </a:prstGeom>
          <a:noFill/>
          <a:ln cap="flat" cmpd="sng" w="38100">
            <a:solidFill>
              <a:srgbClr val="FFD700"/>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nvSpPr>
        <p:spPr>
          <a:xfrm>
            <a:off x="112875" y="175200"/>
            <a:ext cx="2893200" cy="6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935"/>
              <a:buNone/>
            </a:pPr>
            <a:r>
              <a:rPr b="1" lang="en" sz="2600">
                <a:solidFill>
                  <a:srgbClr val="000000"/>
                </a:solidFill>
                <a:latin typeface="Inter"/>
                <a:ea typeface="Inter"/>
                <a:cs typeface="Inter"/>
                <a:sym typeface="Inter"/>
              </a:rPr>
              <a:t>“Digital Dunkirk”</a:t>
            </a:r>
            <a:endParaRPr b="1" sz="2600">
              <a:solidFill>
                <a:srgbClr val="000000"/>
              </a:solidFill>
              <a:latin typeface="Inter"/>
              <a:ea typeface="Inter"/>
              <a:cs typeface="Inter"/>
              <a:sym typeface="Inter"/>
            </a:endParaRPr>
          </a:p>
        </p:txBody>
      </p:sp>
      <p:pic>
        <p:nvPicPr>
          <p:cNvPr id="117" name="Google Shape;117;p19"/>
          <p:cNvPicPr preferRelativeResize="0"/>
          <p:nvPr/>
        </p:nvPicPr>
        <p:blipFill>
          <a:blip r:embed="rId3">
            <a:alphaModFix/>
          </a:blip>
          <a:stretch>
            <a:fillRect/>
          </a:stretch>
        </p:blipFill>
        <p:spPr>
          <a:xfrm>
            <a:off x="311700" y="986000"/>
            <a:ext cx="5340134" cy="4005101"/>
          </a:xfrm>
          <a:prstGeom prst="rect">
            <a:avLst/>
          </a:prstGeom>
          <a:noFill/>
          <a:ln>
            <a:noFill/>
          </a:ln>
        </p:spPr>
      </p:pic>
      <p:pic>
        <p:nvPicPr>
          <p:cNvPr id="118" name="Google Shape;118;p19"/>
          <p:cNvPicPr preferRelativeResize="0"/>
          <p:nvPr/>
        </p:nvPicPr>
        <p:blipFill>
          <a:blip r:embed="rId4">
            <a:alphaModFix/>
          </a:blip>
          <a:stretch>
            <a:fillRect/>
          </a:stretch>
        </p:blipFill>
        <p:spPr>
          <a:xfrm>
            <a:off x="2966784" y="0"/>
            <a:ext cx="3346668" cy="2510001"/>
          </a:xfrm>
          <a:prstGeom prst="rect">
            <a:avLst/>
          </a:prstGeom>
          <a:noFill/>
          <a:ln>
            <a:noFill/>
          </a:ln>
        </p:spPr>
      </p:pic>
      <p:pic>
        <p:nvPicPr>
          <p:cNvPr id="119" name="Google Shape;119;p19"/>
          <p:cNvPicPr preferRelativeResize="0"/>
          <p:nvPr/>
        </p:nvPicPr>
        <p:blipFill rotWithShape="1">
          <a:blip r:embed="rId5">
            <a:alphaModFix/>
          </a:blip>
          <a:srcRect b="0" l="0" r="0" t="16562"/>
          <a:stretch/>
        </p:blipFill>
        <p:spPr>
          <a:xfrm>
            <a:off x="6001750" y="0"/>
            <a:ext cx="2830550" cy="4198474"/>
          </a:xfrm>
          <a:prstGeom prst="rect">
            <a:avLst/>
          </a:prstGeom>
          <a:noFill/>
          <a:ln>
            <a:noFill/>
          </a:ln>
        </p:spPr>
      </p:pic>
      <p:pic>
        <p:nvPicPr>
          <p:cNvPr id="120" name="Google Shape;120;p19"/>
          <p:cNvPicPr preferRelativeResize="0"/>
          <p:nvPr/>
        </p:nvPicPr>
        <p:blipFill>
          <a:blip r:embed="rId6">
            <a:alphaModFix/>
          </a:blip>
          <a:stretch>
            <a:fillRect/>
          </a:stretch>
        </p:blipFill>
        <p:spPr>
          <a:xfrm>
            <a:off x="5521225" y="2510000"/>
            <a:ext cx="3311085" cy="24811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311700" y="3417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 sz="2820"/>
              <a:t>Offline Websites &amp; Outages</a:t>
            </a:r>
            <a:endParaRPr sz="2820"/>
          </a:p>
        </p:txBody>
      </p:sp>
      <p:pic>
        <p:nvPicPr>
          <p:cNvPr id="126" name="Google Shape;126;p20"/>
          <p:cNvPicPr preferRelativeResize="0"/>
          <p:nvPr/>
        </p:nvPicPr>
        <p:blipFill>
          <a:blip r:embed="rId3">
            <a:alphaModFix/>
          </a:blip>
          <a:stretch>
            <a:fillRect/>
          </a:stretch>
        </p:blipFill>
        <p:spPr>
          <a:xfrm>
            <a:off x="901525" y="959175"/>
            <a:ext cx="7340950" cy="3784125"/>
          </a:xfrm>
          <a:prstGeom prst="rect">
            <a:avLst/>
          </a:prstGeom>
          <a:noFill/>
          <a:ln cap="flat" cmpd="sng" w="9525">
            <a:solidFill>
              <a:schemeClr val="dk1"/>
            </a:solidFill>
            <a:prstDash val="solid"/>
            <a:round/>
            <a:headEnd len="sm" w="sm" type="none"/>
            <a:tailEnd len="sm" w="sm" type="none"/>
          </a:ln>
        </p:spPr>
      </p:pic>
      <p:sp>
        <p:nvSpPr>
          <p:cNvPr id="127" name="Google Shape;127;p20"/>
          <p:cNvSpPr txBox="1"/>
          <p:nvPr/>
        </p:nvSpPr>
        <p:spPr>
          <a:xfrm>
            <a:off x="2071350" y="4743300"/>
            <a:ext cx="500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Nov. 15th attacks, more than 40% of our tracked sites offline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1"/>
          <p:cNvPicPr preferRelativeResize="0"/>
          <p:nvPr/>
        </p:nvPicPr>
        <p:blipFill>
          <a:blip r:embed="rId3">
            <a:alphaModFix/>
          </a:blip>
          <a:stretch>
            <a:fillRect/>
          </a:stretch>
        </p:blipFill>
        <p:spPr>
          <a:xfrm>
            <a:off x="3663675" y="98875"/>
            <a:ext cx="4970225" cy="4965200"/>
          </a:xfrm>
          <a:prstGeom prst="rect">
            <a:avLst/>
          </a:prstGeom>
          <a:noFill/>
          <a:ln>
            <a:noFill/>
          </a:ln>
        </p:spPr>
      </p:pic>
      <p:sp>
        <p:nvSpPr>
          <p:cNvPr id="133" name="Google Shape;133;p21"/>
          <p:cNvSpPr txBox="1"/>
          <p:nvPr/>
        </p:nvSpPr>
        <p:spPr>
          <a:xfrm>
            <a:off x="87200" y="523450"/>
            <a:ext cx="2837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rPr>
              <a:t>Workflow </a:t>
            </a:r>
            <a:endParaRPr sz="2400">
              <a:solidFill>
                <a:schemeClr val="dk1"/>
              </a:solidFill>
            </a:endParaRPr>
          </a:p>
        </p:txBody>
      </p:sp>
      <p:sp>
        <p:nvSpPr>
          <p:cNvPr id="134" name="Google Shape;134;p21"/>
          <p:cNvSpPr txBox="1"/>
          <p:nvPr/>
        </p:nvSpPr>
        <p:spPr>
          <a:xfrm>
            <a:off x="126575" y="1283475"/>
            <a:ext cx="5537700" cy="20811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chemeClr val="dk1"/>
              </a:buClr>
              <a:buSzPts val="2200"/>
              <a:buAutoNum type="arabicPeriod"/>
            </a:pPr>
            <a:r>
              <a:rPr lang="en" sz="2200">
                <a:solidFill>
                  <a:schemeClr val="dk1"/>
                </a:solidFill>
              </a:rPr>
              <a:t>Discovery</a:t>
            </a:r>
            <a:endParaRPr sz="2200">
              <a:solidFill>
                <a:schemeClr val="dk1"/>
              </a:solidFill>
            </a:endParaRPr>
          </a:p>
          <a:p>
            <a:pPr indent="-368300" lvl="0" marL="457200" rtl="0" algn="l">
              <a:lnSpc>
                <a:spcPct val="115000"/>
              </a:lnSpc>
              <a:spcBef>
                <a:spcPts val="0"/>
              </a:spcBef>
              <a:spcAft>
                <a:spcPts val="0"/>
              </a:spcAft>
              <a:buClr>
                <a:schemeClr val="dk1"/>
              </a:buClr>
              <a:buSzPts val="2200"/>
              <a:buAutoNum type="arabicPeriod"/>
            </a:pPr>
            <a:r>
              <a:rPr lang="en" sz="2200">
                <a:solidFill>
                  <a:schemeClr val="dk1"/>
                </a:solidFill>
              </a:rPr>
              <a:t>Prioritisation</a:t>
            </a:r>
            <a:endParaRPr sz="2200">
              <a:solidFill>
                <a:schemeClr val="dk1"/>
              </a:solidFill>
            </a:endParaRPr>
          </a:p>
          <a:p>
            <a:pPr indent="-368300" lvl="0" marL="457200" rtl="0" algn="l">
              <a:lnSpc>
                <a:spcPct val="115000"/>
              </a:lnSpc>
              <a:spcBef>
                <a:spcPts val="0"/>
              </a:spcBef>
              <a:spcAft>
                <a:spcPts val="0"/>
              </a:spcAft>
              <a:buClr>
                <a:schemeClr val="dk1"/>
              </a:buClr>
              <a:buSzPts val="2200"/>
              <a:buAutoNum type="arabicPeriod"/>
            </a:pPr>
            <a:r>
              <a:rPr lang="en" sz="2200">
                <a:solidFill>
                  <a:schemeClr val="dk1"/>
                </a:solidFill>
              </a:rPr>
              <a:t>Triage</a:t>
            </a:r>
            <a:endParaRPr sz="2200">
              <a:solidFill>
                <a:schemeClr val="dk1"/>
              </a:solidFill>
            </a:endParaRPr>
          </a:p>
          <a:p>
            <a:pPr indent="-368300" lvl="0" marL="457200" rtl="0" algn="l">
              <a:lnSpc>
                <a:spcPct val="115000"/>
              </a:lnSpc>
              <a:spcBef>
                <a:spcPts val="0"/>
              </a:spcBef>
              <a:spcAft>
                <a:spcPts val="0"/>
              </a:spcAft>
              <a:buClr>
                <a:schemeClr val="dk1"/>
              </a:buClr>
              <a:buSzPts val="2200"/>
              <a:buAutoNum type="arabicPeriod"/>
            </a:pPr>
            <a:r>
              <a:rPr lang="en" sz="2200">
                <a:solidFill>
                  <a:schemeClr val="dk1"/>
                </a:solidFill>
              </a:rPr>
              <a:t>Capture</a:t>
            </a:r>
            <a:endParaRPr sz="2200">
              <a:solidFill>
                <a:schemeClr val="dk1"/>
              </a:solidFill>
            </a:endParaRPr>
          </a:p>
          <a:p>
            <a:pPr indent="-368300" lvl="0" marL="457200" rtl="0" algn="l">
              <a:lnSpc>
                <a:spcPct val="115000"/>
              </a:lnSpc>
              <a:spcBef>
                <a:spcPts val="0"/>
              </a:spcBef>
              <a:spcAft>
                <a:spcPts val="0"/>
              </a:spcAft>
              <a:buClr>
                <a:schemeClr val="dk1"/>
              </a:buClr>
              <a:buSzPts val="2200"/>
              <a:buAutoNum type="arabicPeriod"/>
            </a:pPr>
            <a:r>
              <a:rPr lang="en" sz="2200">
                <a:solidFill>
                  <a:schemeClr val="dk1"/>
                </a:solidFill>
              </a:rPr>
              <a:t>Quality control</a:t>
            </a:r>
            <a:endParaRPr sz="22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