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92" r:id="rId3"/>
    <p:sldId id="282" r:id="rId4"/>
    <p:sldId id="283" r:id="rId5"/>
    <p:sldId id="284" r:id="rId6"/>
    <p:sldId id="285" r:id="rId7"/>
    <p:sldId id="286" r:id="rId8"/>
    <p:sldId id="287" r:id="rId9"/>
    <p:sldId id="288" r:id="rId10"/>
    <p:sldId id="289" r:id="rId11"/>
    <p:sldId id="290" r:id="rId12"/>
    <p:sldId id="291" r:id="rId13"/>
    <p:sldId id="257" r:id="rId14"/>
    <p:sldId id="258" r:id="rId15"/>
    <p:sldId id="267" r:id="rId16"/>
    <p:sldId id="281" r:id="rId17"/>
    <p:sldId id="278" r:id="rId18"/>
    <p:sldId id="269" r:id="rId19"/>
    <p:sldId id="263" r:id="rId20"/>
    <p:sldId id="262" r:id="rId21"/>
    <p:sldId id="259" r:id="rId22"/>
    <p:sldId id="260" r:id="rId23"/>
    <p:sldId id="261" r:id="rId24"/>
    <p:sldId id="271" r:id="rId25"/>
    <p:sldId id="272" r:id="rId26"/>
    <p:sldId id="270" r:id="rId27"/>
    <p:sldId id="274" r:id="rId28"/>
    <p:sldId id="275" r:id="rId29"/>
    <p:sldId id="277" r:id="rId30"/>
    <p:sldId id="279" r:id="rId31"/>
    <p:sldId id="280" r:id="rId32"/>
    <p:sldId id="273"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21" autoAdjust="0"/>
  </p:normalViewPr>
  <p:slideViewPr>
    <p:cSldViewPr>
      <p:cViewPr>
        <p:scale>
          <a:sx n="84" d="100"/>
          <a:sy n="84" d="100"/>
        </p:scale>
        <p:origin x="-1758"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2B3F8D-CAC1-4B35-B0E2-09341432EA35}" type="datetimeFigureOut">
              <a:rPr lang="en-US" smtClean="0"/>
              <a:t>4/7/2014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D29F04-B1AD-4356-8F11-9033BA231D69}" type="slidenum">
              <a:rPr lang="en-US" smtClean="0"/>
              <a:t>‹#›</a:t>
            </a:fld>
            <a:endParaRPr lang="en-US"/>
          </a:p>
        </p:txBody>
      </p:sp>
    </p:spTree>
    <p:extLst>
      <p:ext uri="{BB962C8B-B14F-4D97-AF65-F5344CB8AC3E}">
        <p14:creationId xmlns:p14="http://schemas.microsoft.com/office/powerpoint/2010/main" val="81730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F2BC5-4751-4EFE-9775-6915A0043100}"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2B16A-AA26-4CD1-AB09-F895035A8BE4}" type="slidenum">
              <a:rPr lang="en-US" smtClean="0"/>
              <a:t>‹#›</a:t>
            </a:fld>
            <a:endParaRPr lang="en-US"/>
          </a:p>
        </p:txBody>
      </p:sp>
    </p:spTree>
    <p:extLst>
      <p:ext uri="{BB962C8B-B14F-4D97-AF65-F5344CB8AC3E}">
        <p14:creationId xmlns:p14="http://schemas.microsoft.com/office/powerpoint/2010/main" val="83977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35CE3-BA7D-468D-98D9-05C6CD11419E}" type="slidenum">
              <a:rPr lang="en-US" smtClean="0"/>
              <a:t>3</a:t>
            </a:fld>
            <a:endParaRPr lang="en-US"/>
          </a:p>
        </p:txBody>
      </p:sp>
    </p:spTree>
    <p:extLst>
      <p:ext uri="{BB962C8B-B14F-4D97-AF65-F5344CB8AC3E}">
        <p14:creationId xmlns:p14="http://schemas.microsoft.com/office/powerpoint/2010/main" val="271760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48A82-F882-4A09-A1D0-24BA2E67251B}" type="slidenum">
              <a:rPr lang="en-US" smtClean="0"/>
              <a:t>12</a:t>
            </a:fld>
            <a:endParaRPr lang="en-US"/>
          </a:p>
        </p:txBody>
      </p:sp>
    </p:spTree>
    <p:extLst>
      <p:ext uri="{BB962C8B-B14F-4D97-AF65-F5344CB8AC3E}">
        <p14:creationId xmlns:p14="http://schemas.microsoft.com/office/powerpoint/2010/main" val="374719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linked data use outside of libraries</a:t>
            </a:r>
            <a:endParaRPr lang="en-US" dirty="0"/>
          </a:p>
        </p:txBody>
      </p:sp>
      <p:sp>
        <p:nvSpPr>
          <p:cNvPr id="4" name="Slide Number Placeholder 3"/>
          <p:cNvSpPr>
            <a:spLocks noGrp="1"/>
          </p:cNvSpPr>
          <p:nvPr>
            <p:ph type="sldNum" sz="quarter" idx="10"/>
          </p:nvPr>
        </p:nvSpPr>
        <p:spPr/>
        <p:txBody>
          <a:bodyPr/>
          <a:lstStyle/>
          <a:p>
            <a:fld id="{1432B16A-AA26-4CD1-AB09-F895035A8BE4}" type="slidenum">
              <a:rPr lang="en-US" smtClean="0"/>
              <a:t>15</a:t>
            </a:fld>
            <a:endParaRPr lang="en-US"/>
          </a:p>
        </p:txBody>
      </p:sp>
    </p:spTree>
    <p:extLst>
      <p:ext uri="{BB962C8B-B14F-4D97-AF65-F5344CB8AC3E}">
        <p14:creationId xmlns:p14="http://schemas.microsoft.com/office/powerpoint/2010/main" val="4260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that often we think</a:t>
            </a:r>
            <a:r>
              <a:rPr lang="en-US" baseline="0" dirty="0" smtClean="0"/>
              <a:t> more about the risk of action than about the risk in inaction.</a:t>
            </a:r>
            <a:endParaRPr lang="en-US" dirty="0"/>
          </a:p>
        </p:txBody>
      </p:sp>
      <p:sp>
        <p:nvSpPr>
          <p:cNvPr id="4" name="Slide Number Placeholder 3"/>
          <p:cNvSpPr>
            <a:spLocks noGrp="1"/>
          </p:cNvSpPr>
          <p:nvPr>
            <p:ph type="sldNum" sz="quarter" idx="10"/>
          </p:nvPr>
        </p:nvSpPr>
        <p:spPr/>
        <p:txBody>
          <a:bodyPr/>
          <a:lstStyle/>
          <a:p>
            <a:fld id="{1432B16A-AA26-4CD1-AB09-F895035A8BE4}" type="slidenum">
              <a:rPr lang="en-US" smtClean="0"/>
              <a:t>18</a:t>
            </a:fld>
            <a:endParaRPr lang="en-US"/>
          </a:p>
        </p:txBody>
      </p:sp>
    </p:spTree>
    <p:extLst>
      <p:ext uri="{BB962C8B-B14F-4D97-AF65-F5344CB8AC3E}">
        <p14:creationId xmlns:p14="http://schemas.microsoft.com/office/powerpoint/2010/main" val="405361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 data is</a:t>
            </a:r>
            <a:r>
              <a:rPr lang="en-US" baseline="0" dirty="0" smtClean="0"/>
              <a:t> intended to reveal the links expected and unexpected between resources.</a:t>
            </a:r>
            <a:endParaRPr lang="en-US" dirty="0"/>
          </a:p>
        </p:txBody>
      </p:sp>
      <p:sp>
        <p:nvSpPr>
          <p:cNvPr id="4" name="Slide Number Placeholder 3"/>
          <p:cNvSpPr>
            <a:spLocks noGrp="1"/>
          </p:cNvSpPr>
          <p:nvPr>
            <p:ph type="sldNum" sz="quarter" idx="10"/>
          </p:nvPr>
        </p:nvSpPr>
        <p:spPr/>
        <p:txBody>
          <a:bodyPr/>
          <a:lstStyle/>
          <a:p>
            <a:fld id="{1432B16A-AA26-4CD1-AB09-F895035A8BE4}" type="slidenum">
              <a:rPr lang="en-US" smtClean="0"/>
              <a:t>19</a:t>
            </a:fld>
            <a:endParaRPr lang="en-US"/>
          </a:p>
        </p:txBody>
      </p:sp>
    </p:spTree>
    <p:extLst>
      <p:ext uri="{BB962C8B-B14F-4D97-AF65-F5344CB8AC3E}">
        <p14:creationId xmlns:p14="http://schemas.microsoft.com/office/powerpoint/2010/main" val="399621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discussing all of these just the tools and test population</a:t>
            </a:r>
            <a:endParaRPr lang="en-US" dirty="0"/>
          </a:p>
        </p:txBody>
      </p:sp>
      <p:sp>
        <p:nvSpPr>
          <p:cNvPr id="4" name="Slide Number Placeholder 3"/>
          <p:cNvSpPr>
            <a:spLocks noGrp="1"/>
          </p:cNvSpPr>
          <p:nvPr>
            <p:ph type="sldNum" sz="quarter" idx="10"/>
          </p:nvPr>
        </p:nvSpPr>
        <p:spPr/>
        <p:txBody>
          <a:bodyPr/>
          <a:lstStyle/>
          <a:p>
            <a:fld id="{1432B16A-AA26-4CD1-AB09-F895035A8BE4}" type="slidenum">
              <a:rPr lang="en-US" smtClean="0"/>
              <a:t>23</a:t>
            </a:fld>
            <a:endParaRPr lang="en-US"/>
          </a:p>
        </p:txBody>
      </p:sp>
    </p:spTree>
    <p:extLst>
      <p:ext uri="{BB962C8B-B14F-4D97-AF65-F5344CB8AC3E}">
        <p14:creationId xmlns:p14="http://schemas.microsoft.com/office/powerpoint/2010/main" val="139572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35CE3-BA7D-468D-98D9-05C6CD11419E}" type="slidenum">
              <a:rPr lang="en-US" smtClean="0"/>
              <a:t>4</a:t>
            </a:fld>
            <a:endParaRPr lang="en-US"/>
          </a:p>
        </p:txBody>
      </p:sp>
    </p:spTree>
    <p:extLst>
      <p:ext uri="{BB962C8B-B14F-4D97-AF65-F5344CB8AC3E}">
        <p14:creationId xmlns:p14="http://schemas.microsoft.com/office/powerpoint/2010/main" val="84461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35CE3-BA7D-468D-98D9-05C6CD11419E}" type="slidenum">
              <a:rPr lang="en-US" smtClean="0"/>
              <a:t>5</a:t>
            </a:fld>
            <a:endParaRPr lang="en-US"/>
          </a:p>
        </p:txBody>
      </p:sp>
    </p:spTree>
    <p:extLst>
      <p:ext uri="{BB962C8B-B14F-4D97-AF65-F5344CB8AC3E}">
        <p14:creationId xmlns:p14="http://schemas.microsoft.com/office/powerpoint/2010/main" val="329027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135CE3-BA7D-468D-98D9-05C6CD11419E}" type="slidenum">
              <a:rPr lang="en-US" smtClean="0"/>
              <a:t>6</a:t>
            </a:fld>
            <a:endParaRPr lang="en-US"/>
          </a:p>
        </p:txBody>
      </p:sp>
    </p:spTree>
    <p:extLst>
      <p:ext uri="{BB962C8B-B14F-4D97-AF65-F5344CB8AC3E}">
        <p14:creationId xmlns:p14="http://schemas.microsoft.com/office/powerpoint/2010/main" val="148274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35CE3-BA7D-468D-98D9-05C6CD11419E}" type="slidenum">
              <a:rPr lang="en-US" smtClean="0"/>
              <a:t>7</a:t>
            </a:fld>
            <a:endParaRPr lang="en-US"/>
          </a:p>
        </p:txBody>
      </p:sp>
    </p:spTree>
    <p:extLst>
      <p:ext uri="{BB962C8B-B14F-4D97-AF65-F5344CB8AC3E}">
        <p14:creationId xmlns:p14="http://schemas.microsoft.com/office/powerpoint/2010/main" val="304100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35CE3-BA7D-468D-98D9-05C6CD11419E}" type="slidenum">
              <a:rPr lang="en-US" smtClean="0"/>
              <a:t>8</a:t>
            </a:fld>
            <a:endParaRPr lang="en-US"/>
          </a:p>
        </p:txBody>
      </p:sp>
    </p:spTree>
    <p:extLst>
      <p:ext uri="{BB962C8B-B14F-4D97-AF65-F5344CB8AC3E}">
        <p14:creationId xmlns:p14="http://schemas.microsoft.com/office/powerpoint/2010/main" val="24228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48A82-F882-4A09-A1D0-24BA2E67251B}" type="slidenum">
              <a:rPr lang="en-US" smtClean="0"/>
              <a:t>9</a:t>
            </a:fld>
            <a:endParaRPr lang="en-US"/>
          </a:p>
        </p:txBody>
      </p:sp>
    </p:spTree>
    <p:extLst>
      <p:ext uri="{BB962C8B-B14F-4D97-AF65-F5344CB8AC3E}">
        <p14:creationId xmlns:p14="http://schemas.microsoft.com/office/powerpoint/2010/main" val="313699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48A82-F882-4A09-A1D0-24BA2E67251B}" type="slidenum">
              <a:rPr lang="en-US" smtClean="0"/>
              <a:t>10</a:t>
            </a:fld>
            <a:endParaRPr lang="en-US"/>
          </a:p>
        </p:txBody>
      </p:sp>
    </p:spTree>
    <p:extLst>
      <p:ext uri="{BB962C8B-B14F-4D97-AF65-F5344CB8AC3E}">
        <p14:creationId xmlns:p14="http://schemas.microsoft.com/office/powerpoint/2010/main" val="313699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48A82-F882-4A09-A1D0-24BA2E67251B}" type="slidenum">
              <a:rPr lang="en-US" smtClean="0"/>
              <a:t>11</a:t>
            </a:fld>
            <a:endParaRPr lang="en-US"/>
          </a:p>
        </p:txBody>
      </p:sp>
    </p:spTree>
    <p:extLst>
      <p:ext uri="{BB962C8B-B14F-4D97-AF65-F5344CB8AC3E}">
        <p14:creationId xmlns:p14="http://schemas.microsoft.com/office/powerpoint/2010/main" val="301180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99F9DD-C9B7-49E5-8D4A-5B080C975901}"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140E0-DE0E-4439-8B53-608DB4A989D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9F9DD-C9B7-49E5-8D4A-5B080C975901}"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9F9DD-C9B7-49E5-8D4A-5B080C975901}"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9F9DD-C9B7-49E5-8D4A-5B080C975901}"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9F9DD-C9B7-49E5-8D4A-5B080C975901}"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140E0-DE0E-4439-8B53-608DB4A989D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9F9DD-C9B7-49E5-8D4A-5B080C975901}"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9F9DD-C9B7-49E5-8D4A-5B080C975901}" type="datetimeFigureOut">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140E0-DE0E-4439-8B53-608DB4A989D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9F9DD-C9B7-49E5-8D4A-5B080C975901}" type="datetimeFigureOut">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9F9DD-C9B7-49E5-8D4A-5B080C975901}" type="datetimeFigureOut">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9F9DD-C9B7-49E5-8D4A-5B080C975901}"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140E0-DE0E-4439-8B53-608DB4A989D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9F9DD-C9B7-49E5-8D4A-5B080C975901}"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140E0-DE0E-4439-8B53-608DB4A989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C99F9DD-C9B7-49E5-8D4A-5B080C975901}" type="datetimeFigureOut">
              <a:rPr lang="en-US" smtClean="0"/>
              <a:t>4/7/2014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EA140E0-DE0E-4439-8B53-608DB4A989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ata.nytime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bbc.co.uk/blogs/internet/posts/Linked-Data-Connecting-together-the-BBCs-Online-Conten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igital2.library.ucla.edu/sheetmusic/" TargetMode="External"/><Relationship Id="rId2" Type="http://schemas.openxmlformats.org/officeDocument/2006/relationships/hyperlink" Target="http://linkedjazz.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7848600" cy="1371600"/>
          </a:xfrm>
        </p:spPr>
        <p:txBody>
          <a:bodyPr/>
          <a:lstStyle/>
          <a:p>
            <a:r>
              <a:rPr lang="en-US" sz="4800" dirty="0" smtClean="0"/>
              <a:t>Linked Data Pilot Project at Syracuse University Libraries</a:t>
            </a:r>
            <a:endParaRPr lang="en-US" sz="4800" dirty="0"/>
          </a:p>
        </p:txBody>
      </p:sp>
      <p:sp>
        <p:nvSpPr>
          <p:cNvPr id="3" name="Subtitle 2"/>
          <p:cNvSpPr>
            <a:spLocks noGrp="1"/>
          </p:cNvSpPr>
          <p:nvPr>
            <p:ph type="subTitle" idx="1"/>
          </p:nvPr>
        </p:nvSpPr>
        <p:spPr>
          <a:xfrm>
            <a:off x="1905000" y="4898441"/>
            <a:ext cx="6019800" cy="1524000"/>
          </a:xfrm>
        </p:spPr>
        <p:txBody>
          <a:bodyPr>
            <a:normAutofit/>
          </a:bodyPr>
          <a:lstStyle/>
          <a:p>
            <a:r>
              <a:rPr lang="en-US" dirty="0" smtClean="0"/>
              <a:t>Sarah Theimer &amp; Brian Dobreski</a:t>
            </a:r>
          </a:p>
          <a:p>
            <a:r>
              <a:rPr lang="en-US" dirty="0" smtClean="0"/>
              <a:t>Acquisitions and Cataloging</a:t>
            </a:r>
          </a:p>
          <a:p>
            <a:r>
              <a:rPr lang="en-US" dirty="0" smtClean="0"/>
              <a:t>Syracuse University Libraries</a:t>
            </a:r>
            <a:endParaRPr lang="en-US" dirty="0"/>
          </a:p>
        </p:txBody>
      </p:sp>
      <p:pic>
        <p:nvPicPr>
          <p:cNvPr id="3074" name="Picture 2" descr="C:\Users\shtheime\AppData\Local\Microsoft\Windows\Temporary Internet Files\Content.IE5\C5CPW4SM\MC9003835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715000"/>
            <a:ext cx="838505" cy="7836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htheime\AppData\Local\Microsoft\Windows\Temporary Internet Files\Content.IE5\C5CPW4SM\MC9003835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4134" y="5638800"/>
            <a:ext cx="838505" cy="78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83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Linked Data Model</a:t>
            </a:r>
            <a:endParaRPr lang="en-US" dirty="0"/>
          </a:p>
        </p:txBody>
      </p:sp>
      <p:sp>
        <p:nvSpPr>
          <p:cNvPr id="4" name="Oval 3"/>
          <p:cNvSpPr/>
          <p:nvPr/>
        </p:nvSpPr>
        <p:spPr>
          <a:xfrm>
            <a:off x="533400" y="2590800"/>
            <a:ext cx="2652346" cy="1600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Book # 15131323</a:t>
            </a:r>
            <a:endParaRPr lang="en-US" b="1" dirty="0">
              <a:solidFill>
                <a:schemeClr val="bg1"/>
              </a:solidFill>
            </a:endParaRPr>
          </a:p>
        </p:txBody>
      </p:sp>
      <p:sp>
        <p:nvSpPr>
          <p:cNvPr id="5" name="Oval 4"/>
          <p:cNvSpPr/>
          <p:nvPr/>
        </p:nvSpPr>
        <p:spPr>
          <a:xfrm>
            <a:off x="5638800" y="3657600"/>
            <a:ext cx="2652346" cy="1600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Markle</a:t>
            </a:r>
            <a:r>
              <a:rPr lang="en-US" b="1" dirty="0" smtClean="0">
                <a:solidFill>
                  <a:schemeClr val="bg1"/>
                </a:solidFill>
              </a:rPr>
              <a:t>, Sandra</a:t>
            </a:r>
            <a:endParaRPr lang="en-US" b="1" dirty="0">
              <a:solidFill>
                <a:schemeClr val="bg1"/>
              </a:solidFill>
            </a:endParaRPr>
          </a:p>
        </p:txBody>
      </p:sp>
      <p:cxnSp>
        <p:nvCxnSpPr>
          <p:cNvPr id="7" name="Straight Arrow Connector 6"/>
          <p:cNvCxnSpPr>
            <a:stCxn id="4" idx="6"/>
            <a:endCxn id="5" idx="2"/>
          </p:cNvCxnSpPr>
          <p:nvPr/>
        </p:nvCxnSpPr>
        <p:spPr>
          <a:xfrm>
            <a:off x="3185746" y="3390900"/>
            <a:ext cx="2453054" cy="106680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14750" y="2913965"/>
            <a:ext cx="1905000" cy="369332"/>
          </a:xfrm>
          <a:prstGeom prst="rect">
            <a:avLst/>
          </a:prstGeom>
          <a:noFill/>
        </p:spPr>
        <p:txBody>
          <a:bodyPr wrap="square" rtlCol="0">
            <a:spAutoFit/>
          </a:bodyPr>
          <a:lstStyle/>
          <a:p>
            <a:r>
              <a:rPr lang="en-US" b="1" dirty="0" smtClean="0"/>
              <a:t>has Creator</a:t>
            </a:r>
            <a:endParaRPr lang="en-US" b="1" dirty="0"/>
          </a:p>
        </p:txBody>
      </p:sp>
      <p:sp>
        <p:nvSpPr>
          <p:cNvPr id="3" name="TextBox 2"/>
          <p:cNvSpPr txBox="1"/>
          <p:nvPr/>
        </p:nvSpPr>
        <p:spPr>
          <a:xfrm>
            <a:off x="381000" y="2057400"/>
            <a:ext cx="3657600" cy="369332"/>
          </a:xfrm>
          <a:prstGeom prst="rect">
            <a:avLst/>
          </a:prstGeom>
          <a:noFill/>
        </p:spPr>
        <p:txBody>
          <a:bodyPr wrap="square" rtlCol="0">
            <a:spAutoFit/>
          </a:bodyPr>
          <a:lstStyle/>
          <a:p>
            <a:r>
              <a:rPr lang="en-US" dirty="0"/>
              <a:t>http://lccn.loc.gov/2007053057</a:t>
            </a:r>
          </a:p>
        </p:txBody>
      </p:sp>
      <p:sp>
        <p:nvSpPr>
          <p:cNvPr id="6" name="TextBox 5"/>
          <p:cNvSpPr txBox="1"/>
          <p:nvPr/>
        </p:nvSpPr>
        <p:spPr>
          <a:xfrm>
            <a:off x="5562600" y="3098631"/>
            <a:ext cx="3429000" cy="369332"/>
          </a:xfrm>
          <a:prstGeom prst="rect">
            <a:avLst/>
          </a:prstGeom>
          <a:noFill/>
        </p:spPr>
        <p:txBody>
          <a:bodyPr wrap="square" rtlCol="0">
            <a:spAutoFit/>
          </a:bodyPr>
          <a:lstStyle/>
          <a:p>
            <a:r>
              <a:rPr lang="en-US" dirty="0"/>
              <a:t>http://viaf.org/viaf/28445559</a:t>
            </a:r>
          </a:p>
        </p:txBody>
      </p:sp>
      <p:sp>
        <p:nvSpPr>
          <p:cNvPr id="8" name="TextBox 7"/>
          <p:cNvSpPr txBox="1"/>
          <p:nvPr/>
        </p:nvSpPr>
        <p:spPr>
          <a:xfrm>
            <a:off x="1219200" y="4894330"/>
            <a:ext cx="4572000" cy="369332"/>
          </a:xfrm>
          <a:prstGeom prst="rect">
            <a:avLst/>
          </a:prstGeom>
          <a:noFill/>
        </p:spPr>
        <p:txBody>
          <a:bodyPr wrap="square" rtlCol="0">
            <a:spAutoFit/>
          </a:bodyPr>
          <a:lstStyle/>
          <a:p>
            <a:r>
              <a:rPr lang="en-US" dirty="0"/>
              <a:t>http://rdvocab.info/roles/authorWork</a:t>
            </a:r>
          </a:p>
        </p:txBody>
      </p:sp>
      <p:sp>
        <p:nvSpPr>
          <p:cNvPr id="9" name="TextBox 8"/>
          <p:cNvSpPr txBox="1"/>
          <p:nvPr/>
        </p:nvSpPr>
        <p:spPr>
          <a:xfrm>
            <a:off x="152400" y="5791200"/>
            <a:ext cx="8686800" cy="1200329"/>
          </a:xfrm>
          <a:prstGeom prst="rect">
            <a:avLst/>
          </a:prstGeom>
          <a:noFill/>
        </p:spPr>
        <p:txBody>
          <a:bodyPr wrap="square" rtlCol="0">
            <a:spAutoFit/>
          </a:bodyPr>
          <a:lstStyle/>
          <a:p>
            <a:r>
              <a:rPr lang="en-US" dirty="0" smtClean="0"/>
              <a:t>&lt;http</a:t>
            </a:r>
            <a:r>
              <a:rPr lang="en-US" dirty="0"/>
              <a:t>://</a:t>
            </a:r>
            <a:r>
              <a:rPr lang="en-US" dirty="0" smtClean="0"/>
              <a:t>lccn.loc.gov/2007053057&gt;</a:t>
            </a:r>
          </a:p>
          <a:p>
            <a:r>
              <a:rPr lang="en-US" dirty="0" smtClean="0"/>
              <a:t>&lt;http</a:t>
            </a:r>
            <a:r>
              <a:rPr lang="en-US" dirty="0"/>
              <a:t>://</a:t>
            </a:r>
            <a:r>
              <a:rPr lang="en-US" dirty="0" smtClean="0"/>
              <a:t>rdvocab.info/roles/authorWork&gt;</a:t>
            </a:r>
          </a:p>
          <a:p>
            <a:r>
              <a:rPr lang="en-US" dirty="0" smtClean="0"/>
              <a:t>&lt;</a:t>
            </a:r>
            <a:r>
              <a:rPr lang="en-US" dirty="0"/>
              <a:t>http://</a:t>
            </a:r>
            <a:r>
              <a:rPr lang="en-US" dirty="0" smtClean="0"/>
              <a:t>viaf.org/viaf/28445559&gt;</a:t>
            </a:r>
            <a:endParaRPr lang="en-US" dirty="0"/>
          </a:p>
          <a:p>
            <a:endParaRPr lang="en-US" dirty="0"/>
          </a:p>
        </p:txBody>
      </p:sp>
    </p:spTree>
    <p:extLst>
      <p:ext uri="{BB962C8B-B14F-4D97-AF65-F5344CB8AC3E}">
        <p14:creationId xmlns:p14="http://schemas.microsoft.com/office/powerpoint/2010/main" val="197719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3"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Linked Data Model</a:t>
            </a:r>
            <a:endParaRPr lang="en-US" dirty="0"/>
          </a:p>
        </p:txBody>
      </p:sp>
      <p:sp>
        <p:nvSpPr>
          <p:cNvPr id="5" name="Oval 4"/>
          <p:cNvSpPr/>
          <p:nvPr/>
        </p:nvSpPr>
        <p:spPr>
          <a:xfrm>
            <a:off x="533400" y="2590800"/>
            <a:ext cx="2286000" cy="1219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Book # 15131323</a:t>
            </a:r>
            <a:endParaRPr lang="en-US" b="1" dirty="0">
              <a:solidFill>
                <a:schemeClr val="bg1"/>
              </a:solidFill>
            </a:endParaRPr>
          </a:p>
        </p:txBody>
      </p:sp>
      <p:sp>
        <p:nvSpPr>
          <p:cNvPr id="7" name="Oval 6"/>
          <p:cNvSpPr/>
          <p:nvPr/>
        </p:nvSpPr>
        <p:spPr>
          <a:xfrm>
            <a:off x="3733800" y="2819400"/>
            <a:ext cx="2286000" cy="1219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Markle</a:t>
            </a:r>
            <a:r>
              <a:rPr lang="en-US" b="1" dirty="0" smtClean="0">
                <a:solidFill>
                  <a:schemeClr val="bg1"/>
                </a:solidFill>
              </a:rPr>
              <a:t>, Sandra</a:t>
            </a:r>
            <a:endParaRPr lang="en-US" b="1" dirty="0">
              <a:solidFill>
                <a:schemeClr val="bg1"/>
              </a:solidFill>
            </a:endParaRPr>
          </a:p>
        </p:txBody>
      </p:sp>
      <p:sp>
        <p:nvSpPr>
          <p:cNvPr id="8" name="Oval 7"/>
          <p:cNvSpPr/>
          <p:nvPr/>
        </p:nvSpPr>
        <p:spPr>
          <a:xfrm>
            <a:off x="76200" y="5146431"/>
            <a:ext cx="2286000" cy="1219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Animals Marco Polo Saw</a:t>
            </a:r>
            <a:endParaRPr lang="en-US" b="1" dirty="0">
              <a:solidFill>
                <a:schemeClr val="bg1"/>
              </a:solidFill>
            </a:endParaRPr>
          </a:p>
        </p:txBody>
      </p:sp>
      <p:sp>
        <p:nvSpPr>
          <p:cNvPr id="9" name="Oval 8"/>
          <p:cNvSpPr/>
          <p:nvPr/>
        </p:nvSpPr>
        <p:spPr>
          <a:xfrm>
            <a:off x="2819400" y="4724400"/>
            <a:ext cx="2286000" cy="1219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Chronicle Books</a:t>
            </a:r>
            <a:endParaRPr lang="en-US" b="1" dirty="0">
              <a:solidFill>
                <a:schemeClr val="bg1"/>
              </a:solidFill>
            </a:endParaRPr>
          </a:p>
        </p:txBody>
      </p:sp>
      <p:sp>
        <p:nvSpPr>
          <p:cNvPr id="10" name="Oval 9"/>
          <p:cNvSpPr/>
          <p:nvPr/>
        </p:nvSpPr>
        <p:spPr>
          <a:xfrm>
            <a:off x="6477000" y="1916723"/>
            <a:ext cx="2286000" cy="1219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Book # 3451675</a:t>
            </a:r>
            <a:endParaRPr lang="en-US" b="1" dirty="0">
              <a:solidFill>
                <a:schemeClr val="bg1"/>
              </a:solidFill>
            </a:endParaRPr>
          </a:p>
        </p:txBody>
      </p:sp>
      <p:sp>
        <p:nvSpPr>
          <p:cNvPr id="11" name="Oval 10"/>
          <p:cNvSpPr/>
          <p:nvPr/>
        </p:nvSpPr>
        <p:spPr>
          <a:xfrm>
            <a:off x="6488723" y="4724400"/>
            <a:ext cx="2286000" cy="1219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Science to the Rescue</a:t>
            </a:r>
            <a:endParaRPr lang="en-US" b="1" dirty="0">
              <a:solidFill>
                <a:schemeClr val="bg1"/>
              </a:solidFill>
            </a:endParaRPr>
          </a:p>
        </p:txBody>
      </p:sp>
      <p:cxnSp>
        <p:nvCxnSpPr>
          <p:cNvPr id="13" name="Straight Arrow Connector 12"/>
          <p:cNvCxnSpPr>
            <a:stCxn id="5" idx="6"/>
            <a:endCxn id="7" idx="2"/>
          </p:cNvCxnSpPr>
          <p:nvPr/>
        </p:nvCxnSpPr>
        <p:spPr>
          <a:xfrm>
            <a:off x="2819400" y="3200400"/>
            <a:ext cx="914400" cy="2286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219200" y="3810000"/>
            <a:ext cx="304800" cy="1336431"/>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a:off x="2362200" y="3695700"/>
            <a:ext cx="791977" cy="120724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7" idx="6"/>
          </p:cNvCxnSpPr>
          <p:nvPr/>
        </p:nvCxnSpPr>
        <p:spPr>
          <a:xfrm flipH="1">
            <a:off x="6019800" y="2526323"/>
            <a:ext cx="457200" cy="90267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6"/>
          </p:cNvCxnSpPr>
          <p:nvPr/>
        </p:nvCxnSpPr>
        <p:spPr>
          <a:xfrm>
            <a:off x="8763000" y="2526323"/>
            <a:ext cx="949569" cy="2286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996900" y="5943600"/>
            <a:ext cx="1138477" cy="104289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28600" y="3188677"/>
            <a:ext cx="762000" cy="67137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78369" y="2677905"/>
            <a:ext cx="1488831" cy="338554"/>
          </a:xfrm>
          <a:prstGeom prst="rect">
            <a:avLst/>
          </a:prstGeom>
          <a:noFill/>
        </p:spPr>
        <p:txBody>
          <a:bodyPr wrap="square" rtlCol="0">
            <a:spAutoFit/>
          </a:bodyPr>
          <a:lstStyle/>
          <a:p>
            <a:r>
              <a:rPr lang="en-US" sz="1600" dirty="0" smtClean="0"/>
              <a:t>has Creator</a:t>
            </a:r>
            <a:endParaRPr lang="en-US" sz="1600" dirty="0"/>
          </a:p>
        </p:txBody>
      </p:sp>
      <p:sp>
        <p:nvSpPr>
          <p:cNvPr id="32" name="TextBox 31"/>
          <p:cNvSpPr txBox="1"/>
          <p:nvPr/>
        </p:nvSpPr>
        <p:spPr>
          <a:xfrm>
            <a:off x="4999892" y="2421523"/>
            <a:ext cx="1488831" cy="338554"/>
          </a:xfrm>
          <a:prstGeom prst="rect">
            <a:avLst/>
          </a:prstGeom>
          <a:noFill/>
        </p:spPr>
        <p:txBody>
          <a:bodyPr wrap="square" rtlCol="0">
            <a:spAutoFit/>
          </a:bodyPr>
          <a:lstStyle/>
          <a:p>
            <a:r>
              <a:rPr lang="en-US" sz="1600" dirty="0" smtClean="0"/>
              <a:t>has Creator</a:t>
            </a:r>
            <a:endParaRPr lang="en-US" sz="1600" dirty="0"/>
          </a:p>
        </p:txBody>
      </p:sp>
      <p:cxnSp>
        <p:nvCxnSpPr>
          <p:cNvPr id="33" name="Straight Arrow Connector 32"/>
          <p:cNvCxnSpPr>
            <a:stCxn id="10" idx="4"/>
            <a:endCxn id="11" idx="0"/>
          </p:cNvCxnSpPr>
          <p:nvPr/>
        </p:nvCxnSpPr>
        <p:spPr>
          <a:xfrm>
            <a:off x="7620000" y="3135923"/>
            <a:ext cx="11723" cy="158847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20000" y="3912352"/>
            <a:ext cx="1488831" cy="338554"/>
          </a:xfrm>
          <a:prstGeom prst="rect">
            <a:avLst/>
          </a:prstGeom>
          <a:noFill/>
        </p:spPr>
        <p:txBody>
          <a:bodyPr wrap="square" rtlCol="0">
            <a:spAutoFit/>
          </a:bodyPr>
          <a:lstStyle/>
          <a:p>
            <a:r>
              <a:rPr lang="en-US" sz="1600" dirty="0" smtClean="0"/>
              <a:t>has Title</a:t>
            </a:r>
            <a:endParaRPr lang="en-US" sz="1600" dirty="0"/>
          </a:p>
        </p:txBody>
      </p:sp>
      <p:sp>
        <p:nvSpPr>
          <p:cNvPr id="37" name="TextBox 36"/>
          <p:cNvSpPr txBox="1"/>
          <p:nvPr/>
        </p:nvSpPr>
        <p:spPr>
          <a:xfrm>
            <a:off x="304800" y="4364398"/>
            <a:ext cx="1488831" cy="338554"/>
          </a:xfrm>
          <a:prstGeom prst="rect">
            <a:avLst/>
          </a:prstGeom>
          <a:noFill/>
        </p:spPr>
        <p:txBody>
          <a:bodyPr wrap="square" rtlCol="0">
            <a:spAutoFit/>
          </a:bodyPr>
          <a:lstStyle/>
          <a:p>
            <a:r>
              <a:rPr lang="en-US" sz="1600" dirty="0" smtClean="0"/>
              <a:t>has Title</a:t>
            </a:r>
            <a:endParaRPr lang="en-US" sz="1600" dirty="0"/>
          </a:p>
        </p:txBody>
      </p:sp>
      <p:sp>
        <p:nvSpPr>
          <p:cNvPr id="38" name="TextBox 37"/>
          <p:cNvSpPr txBox="1"/>
          <p:nvPr/>
        </p:nvSpPr>
        <p:spPr>
          <a:xfrm>
            <a:off x="4566138" y="6157092"/>
            <a:ext cx="1488831" cy="338554"/>
          </a:xfrm>
          <a:prstGeom prst="rect">
            <a:avLst/>
          </a:prstGeom>
          <a:noFill/>
        </p:spPr>
        <p:txBody>
          <a:bodyPr wrap="square" rtlCol="0">
            <a:spAutoFit/>
          </a:bodyPr>
          <a:lstStyle/>
          <a:p>
            <a:r>
              <a:rPr lang="en-US" sz="1600" dirty="0" smtClean="0"/>
              <a:t>has Publisher</a:t>
            </a:r>
            <a:endParaRPr lang="en-US" sz="1600" dirty="0"/>
          </a:p>
        </p:txBody>
      </p:sp>
      <p:sp>
        <p:nvSpPr>
          <p:cNvPr id="39" name="TextBox 38"/>
          <p:cNvSpPr txBox="1"/>
          <p:nvPr/>
        </p:nvSpPr>
        <p:spPr>
          <a:xfrm>
            <a:off x="2887142" y="4292061"/>
            <a:ext cx="1488831" cy="338554"/>
          </a:xfrm>
          <a:prstGeom prst="rect">
            <a:avLst/>
          </a:prstGeom>
          <a:noFill/>
        </p:spPr>
        <p:txBody>
          <a:bodyPr wrap="square" rtlCol="0">
            <a:spAutoFit/>
          </a:bodyPr>
          <a:lstStyle/>
          <a:p>
            <a:r>
              <a:rPr lang="en-US" sz="1600" dirty="0" smtClean="0"/>
              <a:t>has Publisher</a:t>
            </a:r>
            <a:endParaRPr lang="en-US" sz="1600" dirty="0"/>
          </a:p>
        </p:txBody>
      </p:sp>
    </p:spTree>
    <p:extLst>
      <p:ext uri="{BB962C8B-B14F-4D97-AF65-F5344CB8AC3E}">
        <p14:creationId xmlns:p14="http://schemas.microsoft.com/office/powerpoint/2010/main" val="262364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Model</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481887" cy="503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57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Quick </a:t>
            </a:r>
            <a:r>
              <a:rPr lang="en-US" dirty="0" smtClean="0"/>
              <a:t>Linked </a:t>
            </a:r>
            <a:r>
              <a:rPr lang="en-US" dirty="0"/>
              <a:t>D</a:t>
            </a:r>
            <a:r>
              <a:rPr lang="en-US" dirty="0" smtClean="0"/>
              <a:t>ata </a:t>
            </a:r>
            <a:r>
              <a:rPr lang="en-US" dirty="0"/>
              <a:t>P</a:t>
            </a:r>
            <a:r>
              <a:rPr lang="en-US" dirty="0" smtClean="0"/>
              <a:t>ilot </a:t>
            </a:r>
            <a:r>
              <a:rPr lang="en-US" dirty="0"/>
              <a:t>P</a:t>
            </a:r>
            <a:r>
              <a:rPr lang="en-US" dirty="0" smtClean="0"/>
              <a:t>roject </a:t>
            </a:r>
            <a:r>
              <a:rPr lang="en-US" dirty="0"/>
              <a:t>O</a:t>
            </a:r>
            <a:r>
              <a:rPr lang="en-US" dirty="0" smtClean="0"/>
              <a:t>verview</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Why are we doing this?</a:t>
            </a:r>
          </a:p>
          <a:p>
            <a:r>
              <a:rPr lang="en-US" dirty="0" smtClean="0"/>
              <a:t>Staff </a:t>
            </a:r>
          </a:p>
          <a:p>
            <a:r>
              <a:rPr lang="en-US" dirty="0" smtClean="0"/>
              <a:t>Timeline</a:t>
            </a:r>
          </a:p>
          <a:p>
            <a:r>
              <a:rPr lang="en-US" dirty="0"/>
              <a:t>S</a:t>
            </a:r>
            <a:r>
              <a:rPr lang="en-US" dirty="0" smtClean="0"/>
              <a:t>teps </a:t>
            </a:r>
          </a:p>
          <a:p>
            <a:r>
              <a:rPr lang="en-US" dirty="0" smtClean="0"/>
              <a:t>Goals and deliverables</a:t>
            </a:r>
          </a:p>
          <a:p>
            <a:r>
              <a:rPr lang="en-US" dirty="0" smtClean="0"/>
              <a:t>What have we learned so far</a:t>
            </a:r>
          </a:p>
          <a:p>
            <a:endParaRPr lang="en-US" dirty="0"/>
          </a:p>
        </p:txBody>
      </p:sp>
    </p:spTree>
    <p:extLst>
      <p:ext uri="{BB962C8B-B14F-4D97-AF65-F5344CB8AC3E}">
        <p14:creationId xmlns:p14="http://schemas.microsoft.com/office/powerpoint/2010/main" val="740806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t>
            </a:r>
            <a:r>
              <a:rPr lang="en-US" dirty="0" smtClean="0"/>
              <a:t>Do </a:t>
            </a:r>
            <a:r>
              <a:rPr lang="en-US" dirty="0"/>
              <a:t>I</a:t>
            </a:r>
            <a:r>
              <a:rPr lang="en-US" dirty="0" smtClean="0"/>
              <a:t>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We watch MANY </a:t>
            </a:r>
            <a:r>
              <a:rPr lang="en-US" dirty="0" err="1" smtClean="0"/>
              <a:t>MANY</a:t>
            </a:r>
            <a:r>
              <a:rPr lang="en-US" dirty="0" smtClean="0"/>
              <a:t> webinars</a:t>
            </a:r>
          </a:p>
          <a:p>
            <a:r>
              <a:rPr lang="en-US" dirty="0" smtClean="0"/>
              <a:t>You can only learn so much from watching webinars</a:t>
            </a:r>
          </a:p>
          <a:p>
            <a:r>
              <a:rPr lang="en-US" dirty="0" smtClean="0"/>
              <a:t>So I looked at examples of linked data and linked data projects</a:t>
            </a:r>
          </a:p>
        </p:txBody>
      </p:sp>
    </p:spTree>
    <p:extLst>
      <p:ext uri="{BB962C8B-B14F-4D97-AF65-F5344CB8AC3E}">
        <p14:creationId xmlns:p14="http://schemas.microsoft.com/office/powerpoint/2010/main" val="347639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Non-Library </a:t>
            </a:r>
            <a:r>
              <a:rPr lang="en-US" dirty="0"/>
              <a:t>E</a:t>
            </a:r>
            <a:r>
              <a:rPr lang="en-US" dirty="0" smtClean="0"/>
              <a:t>xamples of Linked </a:t>
            </a:r>
            <a:r>
              <a:rPr lang="en-US" dirty="0" smtClean="0"/>
              <a:t>Data</a:t>
            </a:r>
            <a:endParaRPr lang="en-US" dirty="0"/>
          </a:p>
        </p:txBody>
      </p:sp>
      <p:sp>
        <p:nvSpPr>
          <p:cNvPr id="5" name="Content Placeholder 4"/>
          <p:cNvSpPr>
            <a:spLocks noGrp="1"/>
          </p:cNvSpPr>
          <p:nvPr>
            <p:ph idx="1"/>
          </p:nvPr>
        </p:nvSpPr>
        <p:spPr/>
        <p:txBody>
          <a:bodyPr>
            <a:normAutofit/>
          </a:bodyPr>
          <a:lstStyle/>
          <a:p>
            <a:pPr lvl="1"/>
            <a:r>
              <a:rPr lang="en-US" dirty="0" smtClean="0"/>
              <a:t>NYT </a:t>
            </a:r>
            <a:r>
              <a:rPr lang="en-US" dirty="0">
                <a:hlinkClick r:id="rId3"/>
              </a:rPr>
              <a:t>http://data.nytimes.com/</a:t>
            </a:r>
            <a:endParaRPr lang="en-US" dirty="0"/>
          </a:p>
          <a:p>
            <a:pPr lvl="1"/>
            <a:r>
              <a:rPr lang="en-US" dirty="0" smtClean="0"/>
              <a:t>BBC </a:t>
            </a:r>
            <a:r>
              <a:rPr lang="en-US" dirty="0">
                <a:hlinkClick r:id="rId4"/>
              </a:rPr>
              <a:t>http://</a:t>
            </a:r>
            <a:r>
              <a:rPr lang="en-US" dirty="0" smtClean="0">
                <a:hlinkClick r:id="rId4"/>
              </a:rPr>
              <a:t>www.bbc.co.uk/blogs/internet/posts/Linked-Data-Connecting-together-the-BBCs-Online-Content</a:t>
            </a:r>
            <a:endParaRPr lang="en-US" dirty="0" smtClean="0"/>
          </a:p>
          <a:p>
            <a:pPr marL="274320" lvl="1" indent="0">
              <a:buNone/>
            </a:pPr>
            <a:endParaRPr lang="en-US" dirty="0" smtClean="0"/>
          </a:p>
          <a:p>
            <a:pPr marL="274320" lvl="1" indent="0">
              <a:buNone/>
            </a:pPr>
            <a:r>
              <a:rPr lang="en-US" dirty="0" smtClean="0"/>
              <a:t>BBC </a:t>
            </a:r>
            <a:r>
              <a:rPr lang="en-US" dirty="0"/>
              <a:t>and </a:t>
            </a:r>
            <a:r>
              <a:rPr lang="en-US" dirty="0" err="1"/>
              <a:t>NYTimes</a:t>
            </a:r>
            <a:r>
              <a:rPr lang="en-US" dirty="0"/>
              <a:t> </a:t>
            </a:r>
            <a:r>
              <a:rPr lang="en-US" dirty="0" smtClean="0"/>
              <a:t>both use Linked Data because: </a:t>
            </a:r>
            <a:endParaRPr lang="en-US" dirty="0"/>
          </a:p>
          <a:p>
            <a:pPr marL="274320" lvl="1" indent="0">
              <a:buNone/>
            </a:pPr>
            <a:endParaRPr lang="en-US" dirty="0"/>
          </a:p>
          <a:p>
            <a:pPr marL="274320" lvl="1" indent="0">
              <a:buNone/>
            </a:pPr>
            <a:r>
              <a:rPr lang="en-US" dirty="0" smtClean="0"/>
              <a:t>			</a:t>
            </a:r>
            <a:r>
              <a:rPr lang="en-US" sz="2400" dirty="0" smtClean="0"/>
              <a:t>Existing structured data</a:t>
            </a:r>
          </a:p>
          <a:p>
            <a:pPr marL="0" indent="0">
              <a:buNone/>
            </a:pPr>
            <a:r>
              <a:rPr lang="en-US" dirty="0" smtClean="0"/>
              <a:t>			Content publishers</a:t>
            </a:r>
          </a:p>
          <a:p>
            <a:pPr marL="0" indent="0">
              <a:buNone/>
            </a:pPr>
            <a:r>
              <a:rPr lang="en-US" dirty="0" smtClean="0"/>
              <a:t>			Content consumers</a:t>
            </a:r>
            <a:endParaRPr lang="en-US" dirty="0"/>
          </a:p>
        </p:txBody>
      </p:sp>
    </p:spTree>
    <p:extLst>
      <p:ext uri="{BB962C8B-B14F-4D97-AF65-F5344CB8AC3E}">
        <p14:creationId xmlns:p14="http://schemas.microsoft.com/office/powerpoint/2010/main" val="278548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4" y="-50800"/>
            <a:ext cx="9829800" cy="69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76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Examples of Linked Data Projects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Linked Jazz: </a:t>
            </a:r>
            <a:r>
              <a:rPr lang="en-US" dirty="0" smtClean="0"/>
              <a:t>“Linked </a:t>
            </a:r>
            <a:r>
              <a:rPr lang="en-US" dirty="0"/>
              <a:t>Jazz is an ongoing project investigating the potential of the application of Linked Open Data (LOD) technology to enhance the discovery and visibility of digital cultural heritage materials. The goal of this project is to help uncover meaningful connections between documents and data related to the personal and professional lives of musicians who often practice in rich and diverse social </a:t>
            </a:r>
            <a:r>
              <a:rPr lang="en-US" dirty="0" smtClean="0"/>
              <a:t>networks”</a:t>
            </a:r>
          </a:p>
          <a:p>
            <a:pPr lvl="1"/>
            <a:r>
              <a:rPr lang="en-US" dirty="0" smtClean="0">
                <a:hlinkClick r:id="rId2"/>
              </a:rPr>
              <a:t>http</a:t>
            </a:r>
            <a:r>
              <a:rPr lang="en-US" dirty="0">
                <a:hlinkClick r:id="rId2"/>
              </a:rPr>
              <a:t>://linkedjazz.org</a:t>
            </a:r>
            <a:r>
              <a:rPr lang="en-US" dirty="0" smtClean="0">
                <a:hlinkClick r:id="rId2"/>
              </a:rPr>
              <a:t>/</a:t>
            </a:r>
            <a:endParaRPr lang="en-US" dirty="0" smtClean="0"/>
          </a:p>
          <a:p>
            <a:pPr lvl="1"/>
            <a:endParaRPr lang="en-US" dirty="0" smtClean="0"/>
          </a:p>
          <a:p>
            <a:r>
              <a:rPr lang="en-US" dirty="0" smtClean="0"/>
              <a:t>Sheet </a:t>
            </a:r>
            <a:r>
              <a:rPr lang="en-US" dirty="0"/>
              <a:t>Music Consortium:  </a:t>
            </a:r>
            <a:r>
              <a:rPr lang="en-US" dirty="0" smtClean="0"/>
              <a:t>“The </a:t>
            </a:r>
            <a:r>
              <a:rPr lang="en-US" dirty="0"/>
              <a:t>Sheet Music Consortium is exposing music publisher information extracted from the Consortium's data as linked open data LOD). We have chosen publishers as the focus of this pilot project in order to provide additional information in a dimension that is of great importance in music publishing history, but which is often </a:t>
            </a:r>
            <a:r>
              <a:rPr lang="en-US" dirty="0" smtClean="0"/>
              <a:t>ignored….”</a:t>
            </a:r>
          </a:p>
          <a:p>
            <a:r>
              <a:rPr lang="en-US" dirty="0">
                <a:hlinkClick r:id="rId3"/>
              </a:rPr>
              <a:t>http://digital2.library.ucla.edu/sheetmusic</a:t>
            </a:r>
            <a:r>
              <a:rPr lang="en-US" dirty="0" smtClean="0">
                <a:hlinkClick r:id="rId3"/>
              </a:rPr>
              <a:t>/</a:t>
            </a:r>
            <a:endParaRPr lang="en-US" dirty="0" smtClean="0"/>
          </a:p>
          <a:p>
            <a:endParaRPr lang="en-US" dirty="0" smtClean="0"/>
          </a:p>
          <a:p>
            <a:r>
              <a:rPr lang="en-US" dirty="0" smtClean="0"/>
              <a:t>But  Reading Emory’s Pilot Project Proposal convinced me</a:t>
            </a:r>
            <a:endParaRPr lang="en-US" dirty="0"/>
          </a:p>
          <a:p>
            <a:endParaRPr lang="en-US" dirty="0" smtClean="0"/>
          </a:p>
          <a:p>
            <a:endParaRPr lang="en-US" dirty="0"/>
          </a:p>
        </p:txBody>
      </p:sp>
    </p:spTree>
    <p:extLst>
      <p:ext uri="{BB962C8B-B14F-4D97-AF65-F5344CB8AC3E}">
        <p14:creationId xmlns:p14="http://schemas.microsoft.com/office/powerpoint/2010/main" val="3631260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Emory’s </a:t>
            </a:r>
            <a:r>
              <a:rPr lang="en-US" dirty="0" smtClean="0"/>
              <a:t>Pilot Proposal</a:t>
            </a:r>
            <a:r>
              <a:rPr lang="en-US" dirty="0" smtClean="0"/>
              <a:t>: Initial Risk Consideration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Risk of doing project:</a:t>
            </a:r>
            <a:r>
              <a:rPr lang="en-US" dirty="0"/>
              <a:t>  </a:t>
            </a:r>
          </a:p>
          <a:p>
            <a:pPr fontAlgn="base"/>
            <a:r>
              <a:rPr lang="en-US" dirty="0"/>
              <a:t>spending time on a product that may not actually lead to production use right away, when we're so busy and could have spent the time doing something else.</a:t>
            </a:r>
          </a:p>
          <a:p>
            <a:r>
              <a:rPr lang="en-US" b="1" dirty="0"/>
              <a:t>Risk of not doing project:</a:t>
            </a:r>
            <a:r>
              <a:rPr lang="en-US" dirty="0"/>
              <a:t> </a:t>
            </a:r>
          </a:p>
          <a:p>
            <a:pPr fontAlgn="base"/>
            <a:r>
              <a:rPr lang="en-US" dirty="0"/>
              <a:t>Staff are </a:t>
            </a:r>
            <a:r>
              <a:rPr lang="en-US" dirty="0" err="1"/>
              <a:t>underinformed</a:t>
            </a:r>
            <a:r>
              <a:rPr lang="en-US" dirty="0"/>
              <a:t> about a key technology trend, but decisions come up in the next year-2 years that require understanding</a:t>
            </a:r>
          </a:p>
          <a:p>
            <a:pPr fontAlgn="base"/>
            <a:r>
              <a:rPr lang="en-US" dirty="0"/>
              <a:t>Our infrastructure strategy doesn’t take into account a key technology.</a:t>
            </a:r>
          </a:p>
          <a:p>
            <a:pPr fontAlgn="base"/>
            <a:r>
              <a:rPr lang="en-US" dirty="0"/>
              <a:t>Emory libraries and customers miss opportunities for enhanced discovery and knowledge.</a:t>
            </a:r>
          </a:p>
          <a:p>
            <a:pPr fontAlgn="base"/>
            <a:r>
              <a:rPr lang="en-US" dirty="0"/>
              <a:t>Emory misses out on being able to participate in collaborations and grants centered around this technology.</a:t>
            </a:r>
          </a:p>
          <a:p>
            <a:endParaRPr lang="en-US" dirty="0"/>
          </a:p>
        </p:txBody>
      </p:sp>
    </p:spTree>
    <p:extLst>
      <p:ext uri="{BB962C8B-B14F-4D97-AF65-F5344CB8AC3E}">
        <p14:creationId xmlns:p14="http://schemas.microsoft.com/office/powerpoint/2010/main" val="166009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 </a:t>
            </a:r>
            <a:r>
              <a:rPr lang="en-US" dirty="0" smtClean="0"/>
              <a:t>Wrote </a:t>
            </a:r>
            <a:r>
              <a:rPr lang="en-US" dirty="0"/>
              <a:t>U</a:t>
            </a:r>
            <a:r>
              <a:rPr lang="en-US" dirty="0" smtClean="0"/>
              <a:t>p </a:t>
            </a:r>
            <a:r>
              <a:rPr lang="en-US" dirty="0" smtClean="0"/>
              <a:t>a </a:t>
            </a:r>
            <a:r>
              <a:rPr lang="en-US" dirty="0" smtClean="0"/>
              <a:t>Project </a:t>
            </a:r>
            <a:r>
              <a:rPr lang="en-US" dirty="0"/>
              <a:t>P</a:t>
            </a:r>
            <a:r>
              <a:rPr lang="en-US" dirty="0" smtClean="0"/>
              <a:t>roposal</a:t>
            </a:r>
            <a:endParaRPr lang="en-US" dirty="0"/>
          </a:p>
        </p:txBody>
      </p:sp>
      <p:sp>
        <p:nvSpPr>
          <p:cNvPr id="3" name="Content Placeholder 2"/>
          <p:cNvSpPr>
            <a:spLocks noGrp="1"/>
          </p:cNvSpPr>
          <p:nvPr>
            <p:ph idx="1"/>
          </p:nvPr>
        </p:nvSpPr>
        <p:spPr/>
        <p:txBody>
          <a:bodyPr>
            <a:normAutofit/>
          </a:bodyPr>
          <a:lstStyle/>
          <a:p>
            <a:r>
              <a:rPr lang="en-US" b="1" dirty="0"/>
              <a:t>P</a:t>
            </a:r>
            <a:r>
              <a:rPr lang="en-US" b="1" dirty="0" smtClean="0"/>
              <a:t>roject Description</a:t>
            </a:r>
            <a:r>
              <a:rPr lang="en-US" b="1" dirty="0"/>
              <a:t>:</a:t>
            </a:r>
            <a:r>
              <a:rPr lang="en-US" dirty="0"/>
              <a:t>   T</a:t>
            </a:r>
            <a:r>
              <a:rPr lang="en-US" dirty="0" smtClean="0"/>
              <a:t>his pilot </a:t>
            </a:r>
            <a:r>
              <a:rPr lang="en-US" dirty="0"/>
              <a:t>project </a:t>
            </a:r>
            <a:r>
              <a:rPr lang="en-US" dirty="0" smtClean="0"/>
              <a:t>will transform sample </a:t>
            </a:r>
            <a:r>
              <a:rPr lang="en-US" dirty="0"/>
              <a:t>data from several different library </a:t>
            </a:r>
            <a:r>
              <a:rPr lang="en-US" dirty="0" smtClean="0"/>
              <a:t>data </a:t>
            </a:r>
            <a:r>
              <a:rPr lang="en-US" dirty="0"/>
              <a:t>collections (ContentDM, </a:t>
            </a:r>
            <a:r>
              <a:rPr lang="en-US" dirty="0" smtClean="0"/>
              <a:t>SURFACE and </a:t>
            </a:r>
            <a:r>
              <a:rPr lang="en-US" dirty="0"/>
              <a:t>MARC records) into a linked data (RDF) aggregation (a “triple store”). This will initially provide a demonstration of some of the uses and benefits of linked data.   </a:t>
            </a:r>
          </a:p>
        </p:txBody>
      </p:sp>
    </p:spTree>
    <p:extLst>
      <p:ext uri="{BB962C8B-B14F-4D97-AF65-F5344CB8AC3E}">
        <p14:creationId xmlns:p14="http://schemas.microsoft.com/office/powerpoint/2010/main" val="1761349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990600"/>
          </a:xfrm>
        </p:spPr>
        <p:txBody>
          <a:bodyPr/>
          <a:lstStyle/>
          <a:p>
            <a:r>
              <a:rPr lang="en-US" dirty="0" smtClean="0"/>
              <a:t>First a Bit of Background…</a:t>
            </a:r>
            <a:endParaRPr lang="en-US" dirty="0"/>
          </a:p>
        </p:txBody>
      </p:sp>
    </p:spTree>
    <p:extLst>
      <p:ext uri="{BB962C8B-B14F-4D97-AF65-F5344CB8AC3E}">
        <p14:creationId xmlns:p14="http://schemas.microsoft.com/office/powerpoint/2010/main" val="987691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Summary</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GOALS</a:t>
            </a:r>
          </a:p>
          <a:p>
            <a:pPr marL="0" lvl="0" indent="0">
              <a:buNone/>
            </a:pPr>
            <a:endParaRPr lang="en-US" dirty="0"/>
          </a:p>
          <a:p>
            <a:pPr lvl="0"/>
            <a:r>
              <a:rPr lang="en-US" dirty="0" smtClean="0"/>
              <a:t>Identify </a:t>
            </a:r>
            <a:r>
              <a:rPr lang="en-US" dirty="0"/>
              <a:t>common process that </a:t>
            </a:r>
            <a:r>
              <a:rPr lang="en-US" dirty="0" smtClean="0"/>
              <a:t>would convert records </a:t>
            </a:r>
            <a:r>
              <a:rPr lang="en-US" dirty="0"/>
              <a:t>into linked data </a:t>
            </a:r>
            <a:endParaRPr lang="en-US" dirty="0" smtClean="0"/>
          </a:p>
          <a:p>
            <a:pPr lvl="0"/>
            <a:r>
              <a:rPr lang="en-US" dirty="0" smtClean="0"/>
              <a:t>Identify </a:t>
            </a:r>
            <a:r>
              <a:rPr lang="en-US" dirty="0"/>
              <a:t>and gather </a:t>
            </a:r>
            <a:r>
              <a:rPr lang="en-US" dirty="0" smtClean="0"/>
              <a:t>tools</a:t>
            </a:r>
            <a:r>
              <a:rPr lang="en-US" b="1" dirty="0" smtClean="0"/>
              <a:t> </a:t>
            </a:r>
            <a:r>
              <a:rPr lang="en-US" dirty="0"/>
              <a:t>for RDF storage and querying, transformation from existing metadata formats, working with ontologies, harvesting and creating linked data, and providing user navigation and visualization.</a:t>
            </a:r>
          </a:p>
          <a:p>
            <a:pPr lvl="0"/>
            <a:r>
              <a:rPr lang="en-US" dirty="0"/>
              <a:t>Identify ways to publish data from our collections to improve discoverability and connections with other related data sets on the Web</a:t>
            </a:r>
          </a:p>
          <a:p>
            <a:pPr lvl="0"/>
            <a:r>
              <a:rPr lang="en-US" dirty="0"/>
              <a:t>Identify options for</a:t>
            </a:r>
            <a:r>
              <a:rPr lang="en-US" b="1" dirty="0"/>
              <a:t> </a:t>
            </a:r>
            <a:r>
              <a:rPr lang="en-US" dirty="0"/>
              <a:t>displaying the data </a:t>
            </a:r>
            <a:r>
              <a:rPr lang="en-US" dirty="0" smtClean="0"/>
              <a:t>and </a:t>
            </a:r>
            <a:r>
              <a:rPr lang="en-US" dirty="0"/>
              <a:t>provide navigation of the linked data relationships across described information resources and the people, organizations, topics, concepts and "things" that are associated with them.  If time permits, create visualizations such as maps or timelines.  </a:t>
            </a:r>
            <a:endParaRPr lang="en-US" dirty="0" smtClean="0"/>
          </a:p>
          <a:p>
            <a:pPr marL="0" indent="0">
              <a:buNone/>
            </a:pPr>
            <a:r>
              <a:rPr lang="en-US" b="1" dirty="0"/>
              <a:t>Deliverables:</a:t>
            </a:r>
            <a:r>
              <a:rPr lang="en-US" dirty="0"/>
              <a:t> </a:t>
            </a:r>
          </a:p>
          <a:p>
            <a:pPr lvl="1" fontAlgn="base"/>
            <a:r>
              <a:rPr lang="en-US" sz="2300" dirty="0" smtClean="0"/>
              <a:t>A document </a:t>
            </a:r>
            <a:r>
              <a:rPr lang="en-US" sz="2300" dirty="0"/>
              <a:t>describing our process and experience.</a:t>
            </a:r>
          </a:p>
          <a:p>
            <a:pPr lvl="1" fontAlgn="base"/>
            <a:r>
              <a:rPr lang="en-US" sz="2300" dirty="0" smtClean="0"/>
              <a:t>A presentation </a:t>
            </a:r>
            <a:r>
              <a:rPr lang="en-US" sz="2300" dirty="0"/>
              <a:t>to the department on our product and findings.</a:t>
            </a:r>
          </a:p>
          <a:p>
            <a:pPr lvl="1" fontAlgn="base"/>
            <a:r>
              <a:rPr lang="en-US" sz="2300" dirty="0" smtClean="0"/>
              <a:t>A report with recommendations </a:t>
            </a:r>
            <a:r>
              <a:rPr lang="en-US" sz="2300" dirty="0"/>
              <a:t>at end of project </a:t>
            </a:r>
          </a:p>
          <a:p>
            <a:pPr lvl="0"/>
            <a:endParaRPr lang="en-US" dirty="0"/>
          </a:p>
        </p:txBody>
      </p:sp>
    </p:spTree>
    <p:extLst>
      <p:ext uri="{BB962C8B-B14F-4D97-AF65-F5344CB8AC3E}">
        <p14:creationId xmlns:p14="http://schemas.microsoft.com/office/powerpoint/2010/main" val="116611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smtClean="0"/>
              <a:t>Staffing</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Sarah and Jeanette (Metadata Unit within Acquisitions and Cataloging Department</a:t>
            </a:r>
            <a:r>
              <a:rPr lang="en-US" dirty="0"/>
              <a:t>)</a:t>
            </a:r>
            <a:endParaRPr lang="en-US" dirty="0" smtClean="0"/>
          </a:p>
          <a:p>
            <a:endParaRPr lang="en-US" dirty="0"/>
          </a:p>
          <a:p>
            <a:r>
              <a:rPr lang="en-US" b="1" dirty="0" smtClean="0"/>
              <a:t>Duration</a:t>
            </a:r>
            <a:r>
              <a:rPr lang="en-US" dirty="0" smtClean="0"/>
              <a:t>:   Feb 1- June 30. </a:t>
            </a:r>
          </a:p>
          <a:p>
            <a:pPr marL="0" indent="0">
              <a:buNone/>
            </a:pPr>
            <a:endParaRPr lang="en-US" dirty="0"/>
          </a:p>
        </p:txBody>
      </p:sp>
    </p:spTree>
    <p:extLst>
      <p:ext uri="{BB962C8B-B14F-4D97-AF65-F5344CB8AC3E}">
        <p14:creationId xmlns:p14="http://schemas.microsoft.com/office/powerpoint/2010/main" val="1936024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Timeline</a:t>
            </a:r>
            <a:endParaRPr lang="en-US" dirty="0"/>
          </a:p>
        </p:txBody>
      </p:sp>
      <p:sp>
        <p:nvSpPr>
          <p:cNvPr id="3" name="Content Placeholder 2"/>
          <p:cNvSpPr>
            <a:spLocks noGrp="1"/>
          </p:cNvSpPr>
          <p:nvPr>
            <p:ph idx="1"/>
          </p:nvPr>
        </p:nvSpPr>
        <p:spPr>
          <a:xfrm>
            <a:off x="457200" y="1447800"/>
            <a:ext cx="8229600" cy="5105400"/>
          </a:xfrm>
        </p:spPr>
        <p:txBody>
          <a:bodyPr>
            <a:noAutofit/>
          </a:bodyPr>
          <a:lstStyle/>
          <a:p>
            <a:endParaRPr lang="en-US" sz="1200" dirty="0"/>
          </a:p>
          <a:p>
            <a:pPr marL="0" indent="0">
              <a:buNone/>
            </a:pPr>
            <a:r>
              <a:rPr lang="en-US" sz="1600" dirty="0" smtClean="0"/>
              <a:t>Step </a:t>
            </a:r>
            <a:r>
              <a:rPr lang="en-US" sz="1600" dirty="0"/>
              <a:t>1.  </a:t>
            </a:r>
            <a:r>
              <a:rPr lang="en-US" sz="1600" dirty="0" smtClean="0"/>
              <a:t>Identify other Linked Data  </a:t>
            </a:r>
            <a:r>
              <a:rPr lang="en-US" sz="1600" dirty="0"/>
              <a:t>Projects (February)</a:t>
            </a:r>
          </a:p>
          <a:p>
            <a:pPr marL="0" indent="0">
              <a:buNone/>
            </a:pPr>
            <a:r>
              <a:rPr lang="en-US" sz="1600" dirty="0" smtClean="0"/>
              <a:t>Step </a:t>
            </a:r>
            <a:r>
              <a:rPr lang="en-US" sz="1600" dirty="0"/>
              <a:t>2.  Study Projects  (February</a:t>
            </a:r>
            <a:r>
              <a:rPr lang="en-US" sz="1600" dirty="0" smtClean="0"/>
              <a:t>)  </a:t>
            </a:r>
            <a:endParaRPr lang="en-US" sz="1600" dirty="0"/>
          </a:p>
          <a:p>
            <a:pPr marL="0" indent="0">
              <a:buNone/>
            </a:pPr>
            <a:r>
              <a:rPr lang="en-US" sz="1600" dirty="0"/>
              <a:t>	What are goals of the project. </a:t>
            </a:r>
            <a:endParaRPr lang="en-US" sz="1600" dirty="0" smtClean="0"/>
          </a:p>
          <a:p>
            <a:pPr marL="0" indent="0">
              <a:buNone/>
            </a:pPr>
            <a:r>
              <a:rPr lang="en-US" sz="1600" dirty="0"/>
              <a:t>	What tools did they use?</a:t>
            </a:r>
          </a:p>
          <a:p>
            <a:pPr marL="0" indent="0">
              <a:buNone/>
            </a:pPr>
            <a:r>
              <a:rPr lang="en-US" sz="1600" dirty="0"/>
              <a:t>	</a:t>
            </a:r>
            <a:r>
              <a:rPr lang="en-US" sz="1600" dirty="0" smtClean="0"/>
              <a:t>Was </a:t>
            </a:r>
            <a:r>
              <a:rPr lang="en-US" sz="1600" dirty="0"/>
              <a:t>the data transformed/cleaned?</a:t>
            </a:r>
          </a:p>
          <a:p>
            <a:pPr marL="0" indent="0">
              <a:buNone/>
            </a:pPr>
            <a:r>
              <a:rPr lang="en-US" sz="1600" dirty="0"/>
              <a:t>	</a:t>
            </a:r>
            <a:r>
              <a:rPr lang="en-US" sz="1600" dirty="0" smtClean="0"/>
              <a:t>Did </a:t>
            </a:r>
            <a:r>
              <a:rPr lang="en-US" sz="1600" dirty="0"/>
              <a:t>they link to outside data (</a:t>
            </a:r>
            <a:r>
              <a:rPr lang="en-US" sz="1600" dirty="0" err="1"/>
              <a:t>DbPedia</a:t>
            </a:r>
            <a:r>
              <a:rPr lang="en-US" sz="1600" dirty="0"/>
              <a:t>, </a:t>
            </a:r>
            <a:r>
              <a:rPr lang="en-US" sz="1600" dirty="0" err="1"/>
              <a:t>MusicBrainz</a:t>
            </a:r>
            <a:r>
              <a:rPr lang="en-US" sz="1600" dirty="0"/>
              <a:t>, VIAF)</a:t>
            </a:r>
          </a:p>
          <a:p>
            <a:pPr marL="0" indent="0">
              <a:buNone/>
            </a:pPr>
            <a:r>
              <a:rPr lang="en-US" sz="1600" dirty="0"/>
              <a:t>	What data visualization was done?</a:t>
            </a:r>
          </a:p>
          <a:p>
            <a:pPr marL="0" indent="0">
              <a:buNone/>
            </a:pPr>
            <a:r>
              <a:rPr lang="en-US" sz="1600" dirty="0"/>
              <a:t>	How was the data displayed</a:t>
            </a:r>
            <a:r>
              <a:rPr lang="en-US" sz="1600" dirty="0" smtClean="0"/>
              <a:t>?</a:t>
            </a:r>
            <a:endParaRPr lang="en-US" sz="1600" dirty="0"/>
          </a:p>
          <a:p>
            <a:pPr marL="0" indent="0">
              <a:buNone/>
            </a:pPr>
            <a:r>
              <a:rPr lang="en-US" sz="1600" dirty="0"/>
              <a:t>Step 3 Compile tool </a:t>
            </a:r>
            <a:r>
              <a:rPr lang="en-US" sz="1600" dirty="0" smtClean="0"/>
              <a:t>list</a:t>
            </a:r>
            <a:r>
              <a:rPr lang="en-US" sz="1600" dirty="0"/>
              <a:t> </a:t>
            </a:r>
            <a:r>
              <a:rPr lang="en-US" sz="1600" dirty="0" smtClean="0"/>
              <a:t>   (February-March)</a:t>
            </a:r>
            <a:endParaRPr lang="en-US" sz="1600" dirty="0"/>
          </a:p>
          <a:p>
            <a:pPr marL="0" indent="0">
              <a:buNone/>
            </a:pPr>
            <a:r>
              <a:rPr lang="en-US" sz="1600" dirty="0" smtClean="0"/>
              <a:t>Step </a:t>
            </a:r>
            <a:r>
              <a:rPr lang="en-US" sz="1600" dirty="0"/>
              <a:t>4.  Identify a SUL </a:t>
            </a:r>
            <a:r>
              <a:rPr lang="en-US" sz="1600" dirty="0" smtClean="0"/>
              <a:t>data sample and extract it (March)</a:t>
            </a:r>
            <a:endParaRPr lang="en-US" sz="1600" dirty="0"/>
          </a:p>
          <a:p>
            <a:pPr marL="0" indent="0">
              <a:buNone/>
            </a:pPr>
            <a:r>
              <a:rPr lang="en-US" sz="1600" dirty="0"/>
              <a:t>		(ContentDM, Surface and MARC)</a:t>
            </a:r>
          </a:p>
          <a:p>
            <a:pPr marL="0" indent="0">
              <a:buNone/>
            </a:pPr>
            <a:r>
              <a:rPr lang="en-US" sz="1600" dirty="0"/>
              <a:t>Step 4.  Try out tools/Run our sample records through process. </a:t>
            </a:r>
            <a:r>
              <a:rPr lang="en-US" sz="1600" dirty="0" smtClean="0"/>
              <a:t>(April-May)</a:t>
            </a:r>
            <a:endParaRPr lang="en-US" sz="1600" dirty="0"/>
          </a:p>
          <a:p>
            <a:pPr marL="0" indent="0">
              <a:buNone/>
            </a:pPr>
            <a:r>
              <a:rPr lang="en-US" sz="1600" dirty="0"/>
              <a:t>Step 5.  </a:t>
            </a:r>
            <a:r>
              <a:rPr lang="en-US" sz="1600" dirty="0" smtClean="0"/>
              <a:t>Summarize findings/write report. (June)</a:t>
            </a:r>
            <a:endParaRPr lang="en-US" sz="1600" dirty="0"/>
          </a:p>
          <a:p>
            <a:pPr marL="0" indent="0">
              <a:buNone/>
            </a:pPr>
            <a:endParaRPr lang="en-US" sz="1600" dirty="0"/>
          </a:p>
        </p:txBody>
      </p:sp>
    </p:spTree>
    <p:extLst>
      <p:ext uri="{BB962C8B-B14F-4D97-AF65-F5344CB8AC3E}">
        <p14:creationId xmlns:p14="http://schemas.microsoft.com/office/powerpoint/2010/main" val="2231673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We </a:t>
            </a:r>
            <a:r>
              <a:rPr lang="en-US" dirty="0"/>
              <a:t>H</a:t>
            </a:r>
            <a:r>
              <a:rPr lang="en-US" dirty="0" smtClean="0"/>
              <a:t>ave </a:t>
            </a:r>
            <a:r>
              <a:rPr lang="en-US" dirty="0"/>
              <a:t>D</a:t>
            </a:r>
            <a:r>
              <a:rPr lang="en-US" dirty="0" smtClean="0"/>
              <a:t>one </a:t>
            </a:r>
            <a:r>
              <a:rPr lang="en-US" dirty="0"/>
              <a:t>S</a:t>
            </a:r>
            <a:r>
              <a:rPr lang="en-US" dirty="0" smtClean="0"/>
              <a:t>o </a:t>
            </a:r>
            <a:r>
              <a:rPr lang="en-US" dirty="0"/>
              <a:t>F</a:t>
            </a:r>
            <a:r>
              <a:rPr lang="en-US" dirty="0" smtClean="0"/>
              <a:t>ar</a:t>
            </a:r>
            <a:endParaRPr lang="en-US" dirty="0"/>
          </a:p>
        </p:txBody>
      </p:sp>
      <p:sp>
        <p:nvSpPr>
          <p:cNvPr id="3" name="Content Placeholder 2"/>
          <p:cNvSpPr>
            <a:spLocks noGrp="1"/>
          </p:cNvSpPr>
          <p:nvPr>
            <p:ph idx="1"/>
          </p:nvPr>
        </p:nvSpPr>
        <p:spPr/>
        <p:txBody>
          <a:bodyPr/>
          <a:lstStyle/>
          <a:p>
            <a:pPr marL="0" indent="0">
              <a:buNone/>
            </a:pPr>
            <a:r>
              <a:rPr lang="en-US" dirty="0" smtClean="0"/>
              <a:t>Identified Linked Data best practices</a:t>
            </a:r>
          </a:p>
          <a:p>
            <a:pPr marL="0" indent="0">
              <a:buNone/>
            </a:pPr>
            <a:r>
              <a:rPr lang="en-US" dirty="0" smtClean="0"/>
              <a:t>Looked at other people’s projects</a:t>
            </a:r>
          </a:p>
          <a:p>
            <a:pPr marL="0" indent="0">
              <a:buNone/>
            </a:pPr>
            <a:r>
              <a:rPr lang="en-US" dirty="0" smtClean="0"/>
              <a:t>**Identified Tools</a:t>
            </a:r>
          </a:p>
          <a:p>
            <a:pPr marL="0" indent="0">
              <a:buNone/>
            </a:pPr>
            <a:r>
              <a:rPr lang="en-US" dirty="0" smtClean="0"/>
              <a:t>**Chose and defined a test population</a:t>
            </a:r>
          </a:p>
          <a:p>
            <a:pPr marL="0" indent="0">
              <a:buNone/>
            </a:pPr>
            <a:r>
              <a:rPr lang="en-US" dirty="0" smtClean="0"/>
              <a:t>Extracted test population</a:t>
            </a:r>
          </a:p>
          <a:p>
            <a:pPr marL="0" indent="0">
              <a:buNone/>
            </a:pPr>
            <a:r>
              <a:rPr lang="en-US" dirty="0" smtClean="0"/>
              <a:t>Started testing tools with our data</a:t>
            </a:r>
            <a:endParaRPr lang="en-US" dirty="0"/>
          </a:p>
        </p:txBody>
      </p:sp>
    </p:spTree>
    <p:extLst>
      <p:ext uri="{BB962C8B-B14F-4D97-AF65-F5344CB8AC3E}">
        <p14:creationId xmlns:p14="http://schemas.microsoft.com/office/powerpoint/2010/main" val="3885769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Identified </a:t>
            </a:r>
            <a:r>
              <a:rPr lang="en-US" dirty="0" smtClean="0"/>
              <a:t>Test </a:t>
            </a:r>
            <a:r>
              <a:rPr lang="en-US" dirty="0"/>
              <a:t>P</a:t>
            </a:r>
            <a:r>
              <a:rPr lang="en-US" dirty="0" smtClean="0"/>
              <a:t>opulation </a:t>
            </a:r>
            <a:r>
              <a:rPr lang="en-US" dirty="0" smtClean="0"/>
              <a:t>for </a:t>
            </a:r>
            <a:r>
              <a:rPr lang="en-US" dirty="0" smtClean="0"/>
              <a:t>Pilot </a:t>
            </a:r>
            <a:r>
              <a:rPr lang="en-US" dirty="0"/>
              <a:t>P</a:t>
            </a:r>
            <a:r>
              <a:rPr lang="en-US" dirty="0" smtClean="0"/>
              <a:t>roject</a:t>
            </a:r>
            <a:endParaRPr lang="en-US" dirty="0"/>
          </a:p>
        </p:txBody>
      </p:sp>
      <p:sp>
        <p:nvSpPr>
          <p:cNvPr id="3" name="Content Placeholder 2"/>
          <p:cNvSpPr>
            <a:spLocks noGrp="1"/>
          </p:cNvSpPr>
          <p:nvPr>
            <p:ph idx="1"/>
          </p:nvPr>
        </p:nvSpPr>
        <p:spPr/>
        <p:txBody>
          <a:bodyPr/>
          <a:lstStyle/>
          <a:p>
            <a:r>
              <a:rPr lang="en-US" dirty="0" smtClean="0"/>
              <a:t>Factors to keep in mind when selecting sample for linked data projects</a:t>
            </a:r>
          </a:p>
          <a:p>
            <a:pPr lvl="2"/>
            <a:r>
              <a:rPr lang="en-US" sz="2400" dirty="0" smtClean="0"/>
              <a:t>Is it of importance to institution?</a:t>
            </a:r>
          </a:p>
          <a:p>
            <a:pPr lvl="2"/>
            <a:r>
              <a:rPr lang="en-US" sz="2400" dirty="0" smtClean="0"/>
              <a:t>Is it retrievable?</a:t>
            </a:r>
          </a:p>
          <a:p>
            <a:pPr lvl="2"/>
            <a:r>
              <a:rPr lang="en-US" sz="2400" dirty="0" smtClean="0"/>
              <a:t>Is it a reasonable size?</a:t>
            </a:r>
          </a:p>
          <a:p>
            <a:pPr lvl="2"/>
            <a:r>
              <a:rPr lang="en-US" sz="2400" dirty="0" smtClean="0"/>
              <a:t>Will it link out? (Does it contain well defined external concepts)</a:t>
            </a:r>
          </a:p>
          <a:p>
            <a:pPr lvl="2"/>
            <a:endParaRPr lang="en-US" dirty="0"/>
          </a:p>
        </p:txBody>
      </p:sp>
    </p:spTree>
    <p:extLst>
      <p:ext uri="{BB962C8B-B14F-4D97-AF65-F5344CB8AC3E}">
        <p14:creationId xmlns:p14="http://schemas.microsoft.com/office/powerpoint/2010/main" val="1061754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smtClean="0"/>
              <a:t>Pilot </a:t>
            </a:r>
            <a:r>
              <a:rPr lang="en-US" dirty="0"/>
              <a:t>P</a:t>
            </a:r>
            <a:r>
              <a:rPr lang="en-US" dirty="0" smtClean="0"/>
              <a:t>opulation</a:t>
            </a:r>
            <a:endParaRPr lang="en-US" dirty="0"/>
          </a:p>
        </p:txBody>
      </p:sp>
      <p:sp>
        <p:nvSpPr>
          <p:cNvPr id="3" name="Content Placeholder 2"/>
          <p:cNvSpPr>
            <a:spLocks noGrp="1"/>
          </p:cNvSpPr>
          <p:nvPr>
            <p:ph idx="1"/>
          </p:nvPr>
        </p:nvSpPr>
        <p:spPr/>
        <p:txBody>
          <a:bodyPr>
            <a:normAutofit/>
          </a:bodyPr>
          <a:lstStyle/>
          <a:p>
            <a:r>
              <a:rPr lang="en-US" dirty="0" smtClean="0"/>
              <a:t>Our pilot project will focus on Maxwell data. Can we identify connections between documents and data produced by Maxwell (grad students and faculty) and monographs the Libraries purchased in those subject areas? Do either of these relate to resources in ContentDM?</a:t>
            </a:r>
          </a:p>
          <a:p>
            <a:pPr marL="0" indent="0">
              <a:buNone/>
            </a:pPr>
            <a:endParaRPr lang="en-US" dirty="0"/>
          </a:p>
          <a:p>
            <a:pPr lvl="1"/>
            <a:r>
              <a:rPr lang="en-US" dirty="0" smtClean="0"/>
              <a:t>Surface Dissertations from Maxwell</a:t>
            </a:r>
            <a:r>
              <a:rPr lang="en-US" dirty="0"/>
              <a:t> </a:t>
            </a:r>
            <a:r>
              <a:rPr lang="en-US" dirty="0" smtClean="0"/>
              <a:t>(2009-2013)</a:t>
            </a:r>
          </a:p>
          <a:p>
            <a:pPr lvl="1"/>
            <a:r>
              <a:rPr lang="en-US" dirty="0" smtClean="0"/>
              <a:t>Surface articles from Maxwell faculty (2009-2013)</a:t>
            </a:r>
          </a:p>
          <a:p>
            <a:pPr lvl="1"/>
            <a:r>
              <a:rPr lang="en-US" dirty="0" smtClean="0"/>
              <a:t>MARC records for monographs acquired from 2009-2013 with call number in a Maxwell range</a:t>
            </a:r>
          </a:p>
          <a:p>
            <a:pPr lvl="1"/>
            <a:r>
              <a:rPr lang="en-US" dirty="0" smtClean="0"/>
              <a:t>ContentDM records that do not have access restrictions</a:t>
            </a:r>
          </a:p>
          <a:p>
            <a:pPr lvl="1"/>
            <a:r>
              <a:rPr lang="en-US" dirty="0"/>
              <a:t> </a:t>
            </a:r>
            <a:r>
              <a:rPr lang="en-US" dirty="0" smtClean="0"/>
              <a:t>- Additional data from Maxwell web page</a:t>
            </a:r>
          </a:p>
          <a:p>
            <a:pPr marL="457200" lvl="1" indent="0">
              <a:buNone/>
            </a:pPr>
            <a:endParaRPr lang="en-US" dirty="0"/>
          </a:p>
        </p:txBody>
      </p:sp>
    </p:spTree>
    <p:extLst>
      <p:ext uri="{BB962C8B-B14F-4D97-AF65-F5344CB8AC3E}">
        <p14:creationId xmlns:p14="http://schemas.microsoft.com/office/powerpoint/2010/main" val="109549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Tool </a:t>
            </a:r>
            <a:r>
              <a:rPr lang="en-US" dirty="0" smtClean="0"/>
              <a:t>List </a:t>
            </a:r>
            <a:r>
              <a:rPr lang="en-US" dirty="0" smtClean="0"/>
              <a:t>(29 and growing)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1978532"/>
              </p:ext>
            </p:extLst>
          </p:nvPr>
        </p:nvGraphicFramePr>
        <p:xfrm>
          <a:off x="457200" y="1092200"/>
          <a:ext cx="8229600" cy="5765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Tool</a:t>
                      </a:r>
                      <a:r>
                        <a:rPr lang="en-US" baseline="0" dirty="0" smtClean="0"/>
                        <a:t> name</a:t>
                      </a:r>
                      <a:endParaRPr lang="en-US" dirty="0"/>
                    </a:p>
                  </a:txBody>
                  <a:tcPr/>
                </a:tc>
                <a:tc>
                  <a:txBody>
                    <a:bodyPr/>
                    <a:lstStyle/>
                    <a:p>
                      <a:r>
                        <a:rPr lang="en-US" dirty="0" smtClean="0"/>
                        <a:t>Used By</a:t>
                      </a:r>
                      <a:endParaRPr lang="en-US" dirty="0"/>
                    </a:p>
                  </a:txBody>
                  <a:tcPr/>
                </a:tc>
                <a:tc>
                  <a:txBody>
                    <a:bodyPr/>
                    <a:lstStyle/>
                    <a:p>
                      <a:r>
                        <a:rPr lang="en-US" dirty="0" smtClean="0"/>
                        <a:t>What</a:t>
                      </a:r>
                      <a:r>
                        <a:rPr lang="en-US" baseline="0" dirty="0" smtClean="0"/>
                        <a:t> it does</a:t>
                      </a:r>
                      <a:endParaRPr lang="en-US" dirty="0"/>
                    </a:p>
                  </a:txBody>
                  <a:tcPr/>
                </a:tc>
                <a:tc>
                  <a:txBody>
                    <a:bodyPr/>
                    <a:lstStyle/>
                    <a:p>
                      <a:r>
                        <a:rPr lang="en-US" dirty="0" smtClean="0"/>
                        <a:t>Comments</a:t>
                      </a:r>
                      <a:endParaRPr lang="en-US" dirty="0"/>
                    </a:p>
                  </a:txBody>
                  <a:tcPr/>
                </a:tc>
              </a:tr>
              <a:tr h="370840">
                <a:tc>
                  <a:txBody>
                    <a:bodyPr/>
                    <a:lstStyle/>
                    <a:p>
                      <a:r>
                        <a:rPr lang="en-US" dirty="0" smtClean="0"/>
                        <a:t>Viewshare.org</a:t>
                      </a:r>
                      <a:endParaRPr lang="en-US" dirty="0"/>
                    </a:p>
                  </a:txBody>
                  <a:tcPr/>
                </a:tc>
                <a:tc>
                  <a:txBody>
                    <a:bodyPr/>
                    <a:lstStyle/>
                    <a:p>
                      <a:r>
                        <a:rPr lang="en-US" dirty="0" smtClean="0"/>
                        <a:t>Utah and Old Dominion (says the article)</a:t>
                      </a:r>
                      <a:endParaRPr lang="en-US" dirty="0"/>
                    </a:p>
                  </a:txBody>
                  <a:tcPr/>
                </a:tc>
                <a:tc>
                  <a:txBody>
                    <a:bodyPr/>
                    <a:lstStyle/>
                    <a:p>
                      <a:r>
                        <a:rPr lang="en-US" dirty="0" smtClean="0"/>
                        <a:t>Adds maps, timeline and data views, free from LC to enhance visualization of historical data.</a:t>
                      </a:r>
                      <a:r>
                        <a:rPr lang="en-US" baseline="0" dirty="0" smtClean="0"/>
                        <a:t> Takes data from OAI, METS, and Excel</a:t>
                      </a:r>
                      <a:endParaRPr lang="en-US" dirty="0"/>
                    </a:p>
                  </a:txBody>
                  <a:tcPr/>
                </a:tc>
                <a:tc>
                  <a:txBody>
                    <a:bodyPr/>
                    <a:lstStyle/>
                    <a:p>
                      <a:endParaRPr lang="en-US" dirty="0"/>
                    </a:p>
                  </a:txBody>
                  <a:tcPr/>
                </a:tc>
              </a:tr>
              <a:tr h="2555240">
                <a:tc>
                  <a:txBody>
                    <a:bodyPr/>
                    <a:lstStyle/>
                    <a:p>
                      <a:r>
                        <a:rPr lang="en-US" dirty="0" smtClean="0"/>
                        <a:t>Open Refine (was Google Refine)</a:t>
                      </a:r>
                      <a:endParaRPr lang="en-US" dirty="0"/>
                    </a:p>
                  </a:txBody>
                  <a:tcPr/>
                </a:tc>
                <a:tc>
                  <a:txBody>
                    <a:bodyPr/>
                    <a:lstStyle/>
                    <a:p>
                      <a:r>
                        <a:rPr lang="en-US" dirty="0" smtClean="0"/>
                        <a:t>Sheet Music Consortium used this to  normalize terms</a:t>
                      </a:r>
                      <a:endParaRPr lang="en-US" dirty="0"/>
                    </a:p>
                  </a:txBody>
                  <a:tcPr/>
                </a:tc>
                <a:tc>
                  <a:txBody>
                    <a:bodyPr/>
                    <a:lstStyle/>
                    <a:p>
                      <a:r>
                        <a:rPr lang="en-US" dirty="0" smtClean="0"/>
                        <a:t>Cleans data, create triples</a:t>
                      </a:r>
                      <a:endParaRPr lang="en-US" dirty="0"/>
                    </a:p>
                  </a:txBody>
                  <a:tcPr/>
                </a:tc>
                <a:tc>
                  <a:txBody>
                    <a:bodyPr/>
                    <a:lstStyle/>
                    <a:p>
                      <a:r>
                        <a:rPr lang="en-US" dirty="0" smtClean="0"/>
                        <a:t>open source.  Can clean messy data, standardize it, link to public datasets, export it. An RDF extension will allow you to export in RDF. (more work than Drupal) </a:t>
                      </a:r>
                      <a:endParaRPr lang="en-US" dirty="0"/>
                    </a:p>
                  </a:txBody>
                  <a:tcPr/>
                </a:tc>
              </a:tr>
            </a:tbl>
          </a:graphicData>
        </a:graphic>
      </p:graphicFrame>
    </p:spTree>
    <p:extLst>
      <p:ext uri="{BB962C8B-B14F-4D97-AF65-F5344CB8AC3E}">
        <p14:creationId xmlns:p14="http://schemas.microsoft.com/office/powerpoint/2010/main" val="3816210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 Example: Open Refine</a:t>
            </a:r>
            <a:endParaRPr lang="en-US" dirty="0"/>
          </a:p>
        </p:txBody>
      </p:sp>
      <p:sp>
        <p:nvSpPr>
          <p:cNvPr id="5" name="Content Placeholder 4"/>
          <p:cNvSpPr>
            <a:spLocks noGrp="1"/>
          </p:cNvSpPr>
          <p:nvPr>
            <p:ph sz="half" idx="1"/>
          </p:nvPr>
        </p:nvSpPr>
        <p:spPr>
          <a:xfrm>
            <a:off x="457200" y="1600200"/>
            <a:ext cx="762000" cy="4525963"/>
          </a:xfrm>
        </p:spPr>
        <p:txBody>
          <a:bodyPr>
            <a:normAutofit/>
          </a:bodyPr>
          <a:lstStyle/>
          <a:p>
            <a:pPr marL="0" indent="0">
              <a:buNone/>
            </a:pPr>
            <a:r>
              <a:rPr lang="en-US" dirty="0" smtClean="0"/>
              <a:t> </a:t>
            </a:r>
          </a:p>
          <a:p>
            <a:pPr marL="0" indent="0">
              <a:buNone/>
            </a:pPr>
            <a:endParaRPr lang="en-US" dirty="0"/>
          </a:p>
          <a:p>
            <a:pPr marL="0" indent="0">
              <a:buNone/>
            </a:pPr>
            <a:endParaRPr lang="en-US" dirty="0"/>
          </a:p>
        </p:txBody>
      </p:sp>
      <p:sp>
        <p:nvSpPr>
          <p:cNvPr id="6" name="Content Placeholder 5"/>
          <p:cNvSpPr>
            <a:spLocks noGrp="1"/>
          </p:cNvSpPr>
          <p:nvPr>
            <p:ph sz="half" idx="2"/>
          </p:nvPr>
        </p:nvSpPr>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68680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040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20200" cy="886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26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
            <a:ext cx="10134600"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50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a:t>
            </a:r>
            <a:endParaRPr lang="en-US" dirty="0"/>
          </a:p>
        </p:txBody>
      </p:sp>
      <p:sp>
        <p:nvSpPr>
          <p:cNvPr id="3" name="Content Placeholder 2"/>
          <p:cNvSpPr>
            <a:spLocks noGrp="1"/>
          </p:cNvSpPr>
          <p:nvPr>
            <p:ph idx="1"/>
          </p:nvPr>
        </p:nvSpPr>
        <p:spPr/>
        <p:txBody>
          <a:bodyPr/>
          <a:lstStyle/>
          <a:p>
            <a:r>
              <a:rPr lang="en-US" b="1" dirty="0" smtClean="0"/>
              <a:t>Original Web</a:t>
            </a:r>
            <a:r>
              <a:rPr lang="en-US" dirty="0" smtClean="0"/>
              <a:t>: a web of linked machines</a:t>
            </a:r>
          </a:p>
          <a:p>
            <a:r>
              <a:rPr lang="en-US" b="1" dirty="0" smtClean="0"/>
              <a:t>Current Web</a:t>
            </a:r>
            <a:r>
              <a:rPr lang="en-US" dirty="0" smtClean="0"/>
              <a:t>: a web of linked documents</a:t>
            </a:r>
          </a:p>
          <a:p>
            <a:pPr lvl="1"/>
            <a:r>
              <a:rPr lang="en-US" dirty="0" smtClean="0"/>
              <a:t>Unstructured data</a:t>
            </a:r>
          </a:p>
          <a:p>
            <a:pPr lvl="1"/>
            <a:r>
              <a:rPr lang="en-US" dirty="0" smtClean="0"/>
              <a:t>Suitable for humans</a:t>
            </a:r>
          </a:p>
          <a:p>
            <a:r>
              <a:rPr lang="en-US" b="1" dirty="0" smtClean="0"/>
              <a:t>Semantic Web</a:t>
            </a:r>
            <a:r>
              <a:rPr lang="en-US" dirty="0" smtClean="0"/>
              <a:t>: a web of linked data</a:t>
            </a:r>
          </a:p>
          <a:p>
            <a:pPr lvl="1"/>
            <a:r>
              <a:rPr lang="en-US" dirty="0" smtClean="0"/>
              <a:t>Structured data</a:t>
            </a:r>
          </a:p>
          <a:p>
            <a:pPr lvl="1"/>
            <a:r>
              <a:rPr lang="en-US" dirty="0" smtClean="0"/>
              <a:t>Suitable for humans and machines</a:t>
            </a:r>
            <a:endParaRPr lang="en-US" dirty="0"/>
          </a:p>
        </p:txBody>
      </p:sp>
    </p:spTree>
    <p:extLst>
      <p:ext uri="{BB962C8B-B14F-4D97-AF65-F5344CB8AC3E}">
        <p14:creationId xmlns:p14="http://schemas.microsoft.com/office/powerpoint/2010/main" val="322008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Example: </a:t>
            </a:r>
            <a:r>
              <a:rPr lang="en-US" dirty="0" err="1" smtClean="0"/>
              <a:t>Viewshare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219200"/>
            <a:ext cx="884713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848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13645"/>
            <a:ext cx="7696201" cy="632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421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smtClean="0"/>
              <a:t>Have </a:t>
            </a:r>
            <a:r>
              <a:rPr lang="en-US" dirty="0"/>
              <a:t>W</a:t>
            </a:r>
            <a:r>
              <a:rPr lang="en-US" dirty="0" smtClean="0"/>
              <a:t>e </a:t>
            </a:r>
            <a:r>
              <a:rPr lang="en-US" dirty="0"/>
              <a:t>L</a:t>
            </a:r>
            <a:r>
              <a:rPr lang="en-US" dirty="0" smtClean="0"/>
              <a:t>earned </a:t>
            </a:r>
            <a:r>
              <a:rPr lang="en-US" dirty="0"/>
              <a:t>S</a:t>
            </a:r>
            <a:r>
              <a:rPr lang="en-US" dirty="0" smtClean="0"/>
              <a:t>o </a:t>
            </a:r>
            <a:r>
              <a:rPr lang="en-US" dirty="0"/>
              <a:t>F</a:t>
            </a:r>
            <a:r>
              <a:rPr lang="en-US" dirty="0" smtClean="0"/>
              <a:t>ar </a:t>
            </a:r>
            <a:br>
              <a:rPr lang="en-US" dirty="0" smtClean="0"/>
            </a:br>
            <a:r>
              <a:rPr lang="en-US" dirty="0" smtClean="0"/>
              <a:t>( </a:t>
            </a:r>
            <a:r>
              <a:rPr lang="en-US" dirty="0" smtClean="0"/>
              <a:t>2 months in</a:t>
            </a:r>
            <a:r>
              <a:rPr lang="en-US" dirty="0" smtClean="0"/>
              <a:t>)?</a:t>
            </a:r>
            <a:endParaRPr lang="en-US" dirty="0"/>
          </a:p>
        </p:txBody>
      </p:sp>
      <p:sp>
        <p:nvSpPr>
          <p:cNvPr id="3" name="Content Placeholder 2"/>
          <p:cNvSpPr>
            <a:spLocks noGrp="1"/>
          </p:cNvSpPr>
          <p:nvPr>
            <p:ph idx="1"/>
          </p:nvPr>
        </p:nvSpPr>
        <p:spPr/>
        <p:txBody>
          <a:bodyPr/>
          <a:lstStyle/>
          <a:p>
            <a:r>
              <a:rPr lang="en-US" dirty="0" smtClean="0"/>
              <a:t>Tools used in linked data projects have many potential uses.  (Within and outside of the </a:t>
            </a:r>
            <a:r>
              <a:rPr lang="en-US" dirty="0" err="1" smtClean="0"/>
              <a:t>Acq</a:t>
            </a:r>
            <a:r>
              <a:rPr lang="en-US" dirty="0" smtClean="0"/>
              <a:t>/Cat Department)</a:t>
            </a:r>
          </a:p>
          <a:p>
            <a:r>
              <a:rPr lang="en-US" dirty="0" smtClean="0"/>
              <a:t>It is hard to balance time between work and project. (But we are doing it because I said that I would in the project proposal)</a:t>
            </a:r>
          </a:p>
          <a:p>
            <a:r>
              <a:rPr lang="en-US" dirty="0" smtClean="0"/>
              <a:t>Eventually we will run out of things we can do without involving Systems.</a:t>
            </a:r>
            <a:endParaRPr lang="en-US" dirty="0"/>
          </a:p>
        </p:txBody>
      </p:sp>
    </p:spTree>
    <p:extLst>
      <p:ext uri="{BB962C8B-B14F-4D97-AF65-F5344CB8AC3E}">
        <p14:creationId xmlns:p14="http://schemas.microsoft.com/office/powerpoint/2010/main" val="1965851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0899202" cy="990600"/>
          </a:xfrm>
        </p:spPr>
        <p:txBody>
          <a:bodyPr/>
          <a:lstStyle/>
          <a:p>
            <a:r>
              <a:rPr lang="en-US" dirty="0" smtClean="0"/>
              <a:t>So </a:t>
            </a:r>
            <a:r>
              <a:rPr lang="en-US" dirty="0" smtClean="0"/>
              <a:t>It’s </a:t>
            </a:r>
            <a:r>
              <a:rPr lang="en-US" dirty="0" smtClean="0"/>
              <a:t>a </a:t>
            </a:r>
            <a:r>
              <a:rPr lang="en-US" dirty="0" smtClean="0"/>
              <a:t>Cliffhanger </a:t>
            </a:r>
            <a:r>
              <a:rPr lang="en-US" dirty="0" smtClean="0"/>
              <a:t>… </a:t>
            </a:r>
            <a:endParaRPr lang="en-US" dirty="0"/>
          </a:p>
        </p:txBody>
      </p:sp>
      <p:sp>
        <p:nvSpPr>
          <p:cNvPr id="3" name="Content Placeholder 2"/>
          <p:cNvSpPr>
            <a:spLocks noGrp="1"/>
          </p:cNvSpPr>
          <p:nvPr>
            <p:ph idx="1"/>
          </p:nvPr>
        </p:nvSpPr>
        <p:spPr/>
        <p:txBody>
          <a:bodyPr/>
          <a:lstStyle/>
          <a:p>
            <a:r>
              <a:rPr lang="en-US" dirty="0" smtClean="0"/>
              <a:t>Will we successfully discover links between data sets?</a:t>
            </a:r>
          </a:p>
          <a:p>
            <a:r>
              <a:rPr lang="en-US" dirty="0" smtClean="0"/>
              <a:t>Will we link out to external sources?</a:t>
            </a:r>
          </a:p>
          <a:p>
            <a:r>
              <a:rPr lang="en-US" dirty="0" smtClean="0"/>
              <a:t>Will the data visualization tools make it all seem really cool?</a:t>
            </a:r>
          </a:p>
          <a:p>
            <a:r>
              <a:rPr lang="en-US" dirty="0" smtClean="0"/>
              <a:t>Are there roadblocks ahead that will stymie Sarah and Jeanette?</a:t>
            </a:r>
          </a:p>
          <a:p>
            <a:r>
              <a:rPr lang="en-US" dirty="0" smtClean="0"/>
              <a:t>What will happen to the work after the pilot project ends?</a:t>
            </a:r>
          </a:p>
          <a:p>
            <a:pPr marL="0" indent="0">
              <a:buNone/>
            </a:pPr>
            <a:endParaRPr lang="en-US" dirty="0" smtClean="0"/>
          </a:p>
          <a:p>
            <a:pPr marL="0" indent="0">
              <a:buNone/>
            </a:pPr>
            <a:endParaRPr lang="en-US" dirty="0"/>
          </a:p>
          <a:p>
            <a:pPr marL="0" indent="0">
              <a:buNone/>
            </a:pPr>
            <a:r>
              <a:rPr lang="en-US" smtClean="0"/>
              <a:t>	Thanks</a:t>
            </a:r>
            <a:endParaRPr lang="en-US" dirty="0"/>
          </a:p>
        </p:txBody>
      </p:sp>
      <p:pic>
        <p:nvPicPr>
          <p:cNvPr id="4098" name="Picture 2" descr="C:\Users\shtheime\AppData\Local\Microsoft\Windows\Temporary Internet Files\Content.IE5\HFSV5GKX\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574" y="4875213"/>
            <a:ext cx="1724025"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7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 Approach</a:t>
            </a:r>
            <a:endParaRPr lang="en-US" dirty="0"/>
          </a:p>
        </p:txBody>
      </p:sp>
      <p:sp>
        <p:nvSpPr>
          <p:cNvPr id="3" name="Content Placeholder 2"/>
          <p:cNvSpPr>
            <a:spLocks noGrp="1"/>
          </p:cNvSpPr>
          <p:nvPr>
            <p:ph idx="1"/>
          </p:nvPr>
        </p:nvSpPr>
        <p:spPr/>
        <p:txBody>
          <a:bodyPr/>
          <a:lstStyle/>
          <a:p>
            <a:r>
              <a:rPr lang="en-US" dirty="0" smtClean="0"/>
              <a:t>Semantic Web will gradually evolve out of existing web</a:t>
            </a:r>
          </a:p>
          <a:p>
            <a:r>
              <a:rPr lang="en-US" dirty="0" smtClean="0"/>
              <a:t>Utilizes </a:t>
            </a:r>
            <a:r>
              <a:rPr lang="en-US" b="1" dirty="0" smtClean="0"/>
              <a:t>Agents</a:t>
            </a:r>
            <a:r>
              <a:rPr lang="en-US" dirty="0" smtClean="0"/>
              <a:t>, </a:t>
            </a:r>
            <a:r>
              <a:rPr lang="en-US" dirty="0" smtClean="0"/>
              <a:t>programs </a:t>
            </a:r>
            <a:r>
              <a:rPr lang="en-US" dirty="0" smtClean="0"/>
              <a:t>that make use of this structured data </a:t>
            </a:r>
          </a:p>
          <a:p>
            <a:r>
              <a:rPr lang="en-US" dirty="0" smtClean="0"/>
              <a:t>Semantic Web is for everyone, by everyone</a:t>
            </a:r>
            <a:endParaRPr lang="en-US" dirty="0"/>
          </a:p>
        </p:txBody>
      </p:sp>
    </p:spTree>
    <p:extLst>
      <p:ext uri="{BB962C8B-B14F-4D97-AF65-F5344CB8AC3E}">
        <p14:creationId xmlns:p14="http://schemas.microsoft.com/office/powerpoint/2010/main" val="207425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Silos to Distributed Data</a:t>
            </a:r>
            <a:endParaRPr lang="en-US" dirty="0"/>
          </a:p>
        </p:txBody>
      </p:sp>
      <p:sp>
        <p:nvSpPr>
          <p:cNvPr id="3" name="Content Placeholder 2"/>
          <p:cNvSpPr>
            <a:spLocks noGrp="1"/>
          </p:cNvSpPr>
          <p:nvPr>
            <p:ph idx="1"/>
          </p:nvPr>
        </p:nvSpPr>
        <p:spPr/>
        <p:txBody>
          <a:bodyPr/>
          <a:lstStyle/>
          <a:p>
            <a:pPr marL="393192" lvl="1" indent="0">
              <a:buNone/>
            </a:pPr>
            <a:endParaRPr lang="en-US" dirty="0" smtClean="0"/>
          </a:p>
          <a:p>
            <a:endParaRPr lang="en-US" dirty="0"/>
          </a:p>
        </p:txBody>
      </p:sp>
      <p:pic>
        <p:nvPicPr>
          <p:cNvPr id="1026" name="Picture 2" descr="C:\Users\bjdobres\AppData\Local\Microsoft\Windows\Temporary Internet Files\Content.IE5\783Y8FK2\MC9002791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828800"/>
            <a:ext cx="3119628" cy="415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3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Data</a:t>
            </a:r>
            <a:endParaRPr lang="en-US" dirty="0"/>
          </a:p>
        </p:txBody>
      </p:sp>
      <p:sp>
        <p:nvSpPr>
          <p:cNvPr id="3" name="Content Placeholder 2"/>
          <p:cNvSpPr>
            <a:spLocks noGrp="1"/>
          </p:cNvSpPr>
          <p:nvPr>
            <p:ph idx="1"/>
          </p:nvPr>
        </p:nvSpPr>
        <p:spPr/>
        <p:txBody>
          <a:bodyPr>
            <a:normAutofit/>
          </a:bodyPr>
          <a:lstStyle/>
          <a:p>
            <a:r>
              <a:rPr lang="en-US" dirty="0" smtClean="0"/>
              <a:t>A parallel term to Semantic Web</a:t>
            </a:r>
          </a:p>
          <a:p>
            <a:r>
              <a:rPr lang="en-US" dirty="0" smtClean="0"/>
              <a:t>Practices of</a:t>
            </a:r>
          </a:p>
          <a:p>
            <a:pPr lvl="1"/>
            <a:r>
              <a:rPr lang="en-US" dirty="0" smtClean="0"/>
              <a:t>Exposing data</a:t>
            </a:r>
          </a:p>
          <a:p>
            <a:pPr lvl="1"/>
            <a:r>
              <a:rPr lang="en-US" dirty="0" smtClean="0"/>
              <a:t>Sharing data</a:t>
            </a:r>
          </a:p>
          <a:p>
            <a:pPr lvl="1"/>
            <a:r>
              <a:rPr lang="en-US" dirty="0" smtClean="0"/>
              <a:t>Connecting data</a:t>
            </a:r>
          </a:p>
          <a:p>
            <a:r>
              <a:rPr lang="en-US" dirty="0"/>
              <a:t>Allows web data to be queried more like a </a:t>
            </a:r>
            <a:r>
              <a:rPr lang="en-US" dirty="0" smtClean="0"/>
              <a:t>database</a:t>
            </a:r>
          </a:p>
          <a:p>
            <a:r>
              <a:rPr lang="en-US" dirty="0" smtClean="0"/>
              <a:t>More than just making data available– it’s about making links!</a:t>
            </a:r>
          </a:p>
        </p:txBody>
      </p:sp>
    </p:spTree>
    <p:extLst>
      <p:ext uri="{BB962C8B-B14F-4D97-AF65-F5344CB8AC3E}">
        <p14:creationId xmlns:p14="http://schemas.microsoft.com/office/powerpoint/2010/main" val="286057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Linked Data</a:t>
            </a:r>
            <a:endParaRPr lang="en-US" dirty="0"/>
          </a:p>
        </p:txBody>
      </p:sp>
      <p:sp>
        <p:nvSpPr>
          <p:cNvPr id="3" name="Content Placeholder 2"/>
          <p:cNvSpPr>
            <a:spLocks noGrp="1"/>
          </p:cNvSpPr>
          <p:nvPr>
            <p:ph idx="1"/>
          </p:nvPr>
        </p:nvSpPr>
        <p:spPr/>
        <p:txBody>
          <a:bodyPr/>
          <a:lstStyle/>
          <a:p>
            <a:r>
              <a:rPr lang="en-US" dirty="0" smtClean="0"/>
              <a:t>The Four Rules</a:t>
            </a:r>
          </a:p>
          <a:p>
            <a:pPr lvl="1"/>
            <a:r>
              <a:rPr lang="en-US" dirty="0" smtClean="0"/>
              <a:t>Use URIs as names for things</a:t>
            </a:r>
          </a:p>
          <a:p>
            <a:pPr lvl="1"/>
            <a:r>
              <a:rPr lang="en-US" dirty="0" smtClean="0"/>
              <a:t>Use HTTP URIs so that people can look them up</a:t>
            </a:r>
          </a:p>
          <a:p>
            <a:pPr lvl="1"/>
            <a:r>
              <a:rPr lang="en-US" dirty="0" smtClean="0"/>
              <a:t>URIs should provide useful information in a useful standard</a:t>
            </a:r>
          </a:p>
          <a:p>
            <a:pPr lvl="1"/>
            <a:r>
              <a:rPr lang="en-US" dirty="0" smtClean="0"/>
              <a:t>Include links to other URIs</a:t>
            </a:r>
          </a:p>
        </p:txBody>
      </p:sp>
    </p:spTree>
    <p:extLst>
      <p:ext uri="{BB962C8B-B14F-4D97-AF65-F5344CB8AC3E}">
        <p14:creationId xmlns:p14="http://schemas.microsoft.com/office/powerpoint/2010/main" val="290408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a:t>
            </a:r>
            <a:endParaRPr lang="en-US" dirty="0"/>
          </a:p>
        </p:txBody>
      </p:sp>
      <p:sp>
        <p:nvSpPr>
          <p:cNvPr id="3" name="Content Placeholder 2"/>
          <p:cNvSpPr>
            <a:spLocks noGrp="1"/>
          </p:cNvSpPr>
          <p:nvPr>
            <p:ph idx="1"/>
          </p:nvPr>
        </p:nvSpPr>
        <p:spPr/>
        <p:txBody>
          <a:bodyPr/>
          <a:lstStyle/>
          <a:p>
            <a:r>
              <a:rPr lang="en-US" dirty="0" smtClean="0"/>
              <a:t>Resource Description Framework</a:t>
            </a:r>
          </a:p>
          <a:p>
            <a:r>
              <a:rPr lang="en-US" dirty="0" smtClean="0"/>
              <a:t>A graph-based data model</a:t>
            </a:r>
          </a:p>
          <a:p>
            <a:r>
              <a:rPr lang="en-US" dirty="0" smtClean="0"/>
              <a:t>Data structured as statements/triples:</a:t>
            </a:r>
          </a:p>
          <a:p>
            <a:pPr lvl="1"/>
            <a:r>
              <a:rPr lang="en-US" b="1" dirty="0" smtClean="0"/>
              <a:t>Resource</a:t>
            </a:r>
            <a:r>
              <a:rPr lang="en-US" dirty="0" smtClean="0"/>
              <a:t>: subject</a:t>
            </a:r>
          </a:p>
          <a:p>
            <a:pPr lvl="1"/>
            <a:r>
              <a:rPr lang="en-US" b="1" dirty="0" smtClean="0"/>
              <a:t>Property</a:t>
            </a:r>
            <a:r>
              <a:rPr lang="en-US" dirty="0" smtClean="0"/>
              <a:t>: predicate/relationship</a:t>
            </a:r>
          </a:p>
          <a:p>
            <a:pPr lvl="1"/>
            <a:r>
              <a:rPr lang="en-US" b="1" dirty="0" smtClean="0"/>
              <a:t>Value</a:t>
            </a:r>
            <a:r>
              <a:rPr lang="en-US" dirty="0" smtClean="0"/>
              <a:t>: object</a:t>
            </a:r>
            <a:endParaRPr lang="en-US" dirty="0"/>
          </a:p>
        </p:txBody>
      </p:sp>
    </p:spTree>
    <p:extLst>
      <p:ext uri="{BB962C8B-B14F-4D97-AF65-F5344CB8AC3E}">
        <p14:creationId xmlns:p14="http://schemas.microsoft.com/office/powerpoint/2010/main" val="125988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Linked Data Model</a:t>
            </a:r>
            <a:endParaRPr lang="en-US" dirty="0"/>
          </a:p>
        </p:txBody>
      </p:sp>
      <p:sp>
        <p:nvSpPr>
          <p:cNvPr id="4" name="Oval 3"/>
          <p:cNvSpPr/>
          <p:nvPr/>
        </p:nvSpPr>
        <p:spPr>
          <a:xfrm>
            <a:off x="533400" y="2590800"/>
            <a:ext cx="2652346" cy="1600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Resource (subject)</a:t>
            </a:r>
            <a:endParaRPr lang="en-US" b="1" dirty="0">
              <a:solidFill>
                <a:schemeClr val="bg1"/>
              </a:solidFill>
            </a:endParaRPr>
          </a:p>
        </p:txBody>
      </p:sp>
      <p:sp>
        <p:nvSpPr>
          <p:cNvPr id="5" name="Oval 4"/>
          <p:cNvSpPr/>
          <p:nvPr/>
        </p:nvSpPr>
        <p:spPr>
          <a:xfrm>
            <a:off x="5638800" y="3657600"/>
            <a:ext cx="2652346" cy="1600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Value </a:t>
            </a:r>
          </a:p>
          <a:p>
            <a:pPr algn="ctr"/>
            <a:r>
              <a:rPr lang="en-US" b="1" dirty="0" smtClean="0">
                <a:solidFill>
                  <a:schemeClr val="bg1"/>
                </a:solidFill>
              </a:rPr>
              <a:t>(object)</a:t>
            </a:r>
            <a:endParaRPr lang="en-US" b="1" dirty="0">
              <a:solidFill>
                <a:schemeClr val="bg1"/>
              </a:solidFill>
            </a:endParaRPr>
          </a:p>
        </p:txBody>
      </p:sp>
      <p:cxnSp>
        <p:nvCxnSpPr>
          <p:cNvPr id="7" name="Straight Arrow Connector 6"/>
          <p:cNvCxnSpPr>
            <a:stCxn id="4" idx="6"/>
            <a:endCxn id="5" idx="2"/>
          </p:cNvCxnSpPr>
          <p:nvPr/>
        </p:nvCxnSpPr>
        <p:spPr>
          <a:xfrm>
            <a:off x="3185746" y="3390900"/>
            <a:ext cx="2453054" cy="106680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14750" y="2913965"/>
            <a:ext cx="1905000" cy="646331"/>
          </a:xfrm>
          <a:prstGeom prst="rect">
            <a:avLst/>
          </a:prstGeom>
          <a:noFill/>
        </p:spPr>
        <p:txBody>
          <a:bodyPr wrap="square" rtlCol="0">
            <a:spAutoFit/>
          </a:bodyPr>
          <a:lstStyle/>
          <a:p>
            <a:r>
              <a:rPr lang="en-US" b="1" dirty="0" smtClean="0"/>
              <a:t>Property (predicate)</a:t>
            </a:r>
            <a:endParaRPr lang="en-US" b="1" dirty="0"/>
          </a:p>
        </p:txBody>
      </p:sp>
    </p:spTree>
    <p:extLst>
      <p:ext uri="{BB962C8B-B14F-4D97-AF65-F5344CB8AC3E}">
        <p14:creationId xmlns:p14="http://schemas.microsoft.com/office/powerpoint/2010/main" val="294183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4443</TotalTime>
  <Words>1063</Words>
  <Application>Microsoft Office PowerPoint</Application>
  <PresentationFormat>On-screen Show (4:3)</PresentationFormat>
  <Paragraphs>205</Paragraphs>
  <Slides>33</Slides>
  <Notes>14</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Linked Data Pilot Project at Syracuse University Libraries</vt:lpstr>
      <vt:lpstr>First a Bit of Background…</vt:lpstr>
      <vt:lpstr>Semantic Web</vt:lpstr>
      <vt:lpstr>Semantic Web Approach</vt:lpstr>
      <vt:lpstr>From Silos to Distributed Data</vt:lpstr>
      <vt:lpstr>Linked Data</vt:lpstr>
      <vt:lpstr>Rules of Linked Data</vt:lpstr>
      <vt:lpstr>RDF</vt:lpstr>
      <vt:lpstr>The Linked Data Model</vt:lpstr>
      <vt:lpstr>The Linked Data Model</vt:lpstr>
      <vt:lpstr>The Linked Data Model</vt:lpstr>
      <vt:lpstr>The Current Model</vt:lpstr>
      <vt:lpstr>Quick Linked Data Pilot Project Overview </vt:lpstr>
      <vt:lpstr>Why Do It? </vt:lpstr>
      <vt:lpstr>Non-Library Examples of Linked Data</vt:lpstr>
      <vt:lpstr>PowerPoint Presentation</vt:lpstr>
      <vt:lpstr>Library Examples of Linked Data Projects</vt:lpstr>
      <vt:lpstr>From Emory’s Pilot Proposal: Initial Risk Consideration</vt:lpstr>
      <vt:lpstr>So I Wrote Up a Project Proposal</vt:lpstr>
      <vt:lpstr>Goal Summary</vt:lpstr>
      <vt:lpstr>Project Staffing</vt:lpstr>
      <vt:lpstr>Approximate Timeline</vt:lpstr>
      <vt:lpstr>What We Have Done So Far</vt:lpstr>
      <vt:lpstr>Identified Test Population for Pilot Project</vt:lpstr>
      <vt:lpstr>Our Pilot Population</vt:lpstr>
      <vt:lpstr>Tool List (29 and growing)</vt:lpstr>
      <vt:lpstr>Tool Example: Open Refine</vt:lpstr>
      <vt:lpstr>PowerPoint Presentation</vt:lpstr>
      <vt:lpstr>PowerPoint Presentation</vt:lpstr>
      <vt:lpstr>Tool Example: Viewshare</vt:lpstr>
      <vt:lpstr>PowerPoint Presentation</vt:lpstr>
      <vt:lpstr>What Have We Learned So Far  ( 2 months in)?</vt:lpstr>
      <vt:lpstr>So It’s a Cliffhanger … </vt:lpstr>
    </vt:vector>
  </TitlesOfParts>
  <Company>Syracuse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 Data Pilot Project at SUL</dc:title>
  <dc:creator>Sarah H Theimer</dc:creator>
  <cp:lastModifiedBy>Brian J Dobreski</cp:lastModifiedBy>
  <cp:revision>40</cp:revision>
  <cp:lastPrinted>2014-04-07T16:35:41Z</cp:lastPrinted>
  <dcterms:created xsi:type="dcterms:W3CDTF">2014-03-31T18:26:15Z</dcterms:created>
  <dcterms:modified xsi:type="dcterms:W3CDTF">2014-04-07T20:12:58Z</dcterms:modified>
</cp:coreProperties>
</file>