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 id="2147483670" r:id="rId6"/>
  </p:sldMasterIdLst>
  <p:notesMasterIdLst>
    <p:notesMasterId r:id="rId55"/>
  </p:notesMasterIdLst>
  <p:handoutMasterIdLst>
    <p:handoutMasterId r:id="rId56"/>
  </p:handoutMasterIdLst>
  <p:sldIdLst>
    <p:sldId id="256" r:id="rId7"/>
    <p:sldId id="267" r:id="rId8"/>
    <p:sldId id="319" r:id="rId9"/>
    <p:sldId id="280" r:id="rId10"/>
    <p:sldId id="323" r:id="rId11"/>
    <p:sldId id="324" r:id="rId12"/>
    <p:sldId id="325" r:id="rId13"/>
    <p:sldId id="326" r:id="rId14"/>
    <p:sldId id="332" r:id="rId15"/>
    <p:sldId id="327" r:id="rId16"/>
    <p:sldId id="328" r:id="rId17"/>
    <p:sldId id="274" r:id="rId18"/>
    <p:sldId id="283" r:id="rId19"/>
    <p:sldId id="284" r:id="rId20"/>
    <p:sldId id="281" r:id="rId21"/>
    <p:sldId id="318" r:id="rId22"/>
    <p:sldId id="334" r:id="rId23"/>
    <p:sldId id="335" r:id="rId24"/>
    <p:sldId id="336" r:id="rId25"/>
    <p:sldId id="338" r:id="rId26"/>
    <p:sldId id="333" r:id="rId27"/>
    <p:sldId id="302" r:id="rId28"/>
    <p:sldId id="314" r:id="rId29"/>
    <p:sldId id="315" r:id="rId30"/>
    <p:sldId id="308" r:id="rId31"/>
    <p:sldId id="310" r:id="rId32"/>
    <p:sldId id="304" r:id="rId33"/>
    <p:sldId id="330" r:id="rId34"/>
    <p:sldId id="331" r:id="rId35"/>
    <p:sldId id="339" r:id="rId36"/>
    <p:sldId id="307" r:id="rId37"/>
    <p:sldId id="311" r:id="rId38"/>
    <p:sldId id="312" r:id="rId39"/>
    <p:sldId id="313" r:id="rId40"/>
    <p:sldId id="296" r:id="rId41"/>
    <p:sldId id="340" r:id="rId42"/>
    <p:sldId id="341" r:id="rId43"/>
    <p:sldId id="295" r:id="rId44"/>
    <p:sldId id="306" r:id="rId45"/>
    <p:sldId id="342" r:id="rId46"/>
    <p:sldId id="337" r:id="rId47"/>
    <p:sldId id="291" r:id="rId48"/>
    <p:sldId id="298" r:id="rId49"/>
    <p:sldId id="297" r:id="rId50"/>
    <p:sldId id="299" r:id="rId51"/>
    <p:sldId id="321" r:id="rId52"/>
    <p:sldId id="266" r:id="rId53"/>
    <p:sldId id="275" r:id="rId54"/>
  </p:sldIdLst>
  <p:sldSz cx="9144000" cy="6858000" type="screen4x3"/>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C24B42D-3156-418D-B58A-93EA95E77D9F}">
          <p14:sldIdLst>
            <p14:sldId id="256"/>
            <p14:sldId id="267"/>
            <p14:sldId id="319"/>
            <p14:sldId id="280"/>
            <p14:sldId id="323"/>
            <p14:sldId id="324"/>
            <p14:sldId id="325"/>
            <p14:sldId id="326"/>
            <p14:sldId id="332"/>
            <p14:sldId id="327"/>
            <p14:sldId id="328"/>
            <p14:sldId id="274"/>
            <p14:sldId id="283"/>
            <p14:sldId id="284"/>
            <p14:sldId id="281"/>
            <p14:sldId id="318"/>
            <p14:sldId id="334"/>
            <p14:sldId id="335"/>
            <p14:sldId id="336"/>
            <p14:sldId id="338"/>
            <p14:sldId id="333"/>
            <p14:sldId id="302"/>
            <p14:sldId id="314"/>
            <p14:sldId id="315"/>
            <p14:sldId id="308"/>
            <p14:sldId id="310"/>
            <p14:sldId id="304"/>
            <p14:sldId id="330"/>
            <p14:sldId id="331"/>
            <p14:sldId id="339"/>
            <p14:sldId id="307"/>
            <p14:sldId id="311"/>
            <p14:sldId id="312"/>
            <p14:sldId id="313"/>
            <p14:sldId id="296"/>
            <p14:sldId id="340"/>
            <p14:sldId id="341"/>
            <p14:sldId id="295"/>
            <p14:sldId id="306"/>
            <p14:sldId id="342"/>
            <p14:sldId id="337"/>
            <p14:sldId id="291"/>
            <p14:sldId id="298"/>
            <p14:sldId id="297"/>
            <p14:sldId id="299"/>
            <p14:sldId id="321"/>
            <p14:sldId id="266"/>
            <p14:sldId id="275"/>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65" autoAdjust="0"/>
    <p:restoredTop sz="79332" autoAdjust="0"/>
  </p:normalViewPr>
  <p:slideViewPr>
    <p:cSldViewPr>
      <p:cViewPr>
        <p:scale>
          <a:sx n="62" d="100"/>
          <a:sy n="62" d="100"/>
        </p:scale>
        <p:origin x="-1188" y="-600"/>
      </p:cViewPr>
      <p:guideLst>
        <p:guide orient="horz" pos="2160"/>
        <p:guide pos="2880"/>
      </p:guideLst>
    </p:cSldViewPr>
  </p:slideViewPr>
  <p:outlineViewPr>
    <p:cViewPr>
      <p:scale>
        <a:sx n="33" d="100"/>
        <a:sy n="33" d="100"/>
      </p:scale>
      <p:origin x="48" y="505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handoutMaster" Target="handoutMasters/handoutMaster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200" cy="465616"/>
          </a:xfrm>
          <a:prstGeom prst="rect">
            <a:avLst/>
          </a:prstGeom>
        </p:spPr>
        <p:txBody>
          <a:bodyPr vert="horz" lIns="92428" tIns="46214" rIns="92428" bIns="46214" rtlCol="0"/>
          <a:lstStyle>
            <a:lvl1pPr algn="l">
              <a:defRPr sz="1200"/>
            </a:lvl1pPr>
          </a:lstStyle>
          <a:p>
            <a:endParaRPr lang="en-US"/>
          </a:p>
        </p:txBody>
      </p:sp>
      <p:sp>
        <p:nvSpPr>
          <p:cNvPr id="3" name="Date Placeholder 2"/>
          <p:cNvSpPr>
            <a:spLocks noGrp="1"/>
          </p:cNvSpPr>
          <p:nvPr>
            <p:ph type="dt" sz="quarter" idx="1"/>
          </p:nvPr>
        </p:nvSpPr>
        <p:spPr>
          <a:xfrm>
            <a:off x="3995453" y="0"/>
            <a:ext cx="3056200" cy="465616"/>
          </a:xfrm>
          <a:prstGeom prst="rect">
            <a:avLst/>
          </a:prstGeom>
        </p:spPr>
        <p:txBody>
          <a:bodyPr vert="horz" lIns="92428" tIns="46214" rIns="92428" bIns="46214" rtlCol="0"/>
          <a:lstStyle>
            <a:lvl1pPr algn="r">
              <a:defRPr sz="1200"/>
            </a:lvl1pPr>
          </a:lstStyle>
          <a:p>
            <a:fld id="{60C47733-0CAA-46FE-BF67-928175D11889}" type="datetimeFigureOut">
              <a:rPr lang="en-US" smtClean="0"/>
              <a:t>1/31/2014</a:t>
            </a:fld>
            <a:endParaRPr lang="en-US"/>
          </a:p>
        </p:txBody>
      </p:sp>
      <p:sp>
        <p:nvSpPr>
          <p:cNvPr id="4" name="Footer Placeholder 3"/>
          <p:cNvSpPr>
            <a:spLocks noGrp="1"/>
          </p:cNvSpPr>
          <p:nvPr>
            <p:ph type="ftr" sz="quarter" idx="2"/>
          </p:nvPr>
        </p:nvSpPr>
        <p:spPr>
          <a:xfrm>
            <a:off x="0" y="8841885"/>
            <a:ext cx="3056200" cy="465616"/>
          </a:xfrm>
          <a:prstGeom prst="rect">
            <a:avLst/>
          </a:prstGeom>
        </p:spPr>
        <p:txBody>
          <a:bodyPr vert="horz" lIns="92428" tIns="46214" rIns="92428" bIns="46214" rtlCol="0" anchor="b"/>
          <a:lstStyle>
            <a:lvl1pPr algn="l">
              <a:defRPr sz="1200"/>
            </a:lvl1pPr>
          </a:lstStyle>
          <a:p>
            <a:endParaRPr lang="en-US"/>
          </a:p>
        </p:txBody>
      </p:sp>
      <p:sp>
        <p:nvSpPr>
          <p:cNvPr id="5" name="Slide Number Placeholder 4"/>
          <p:cNvSpPr>
            <a:spLocks noGrp="1"/>
          </p:cNvSpPr>
          <p:nvPr>
            <p:ph type="sldNum" sz="quarter" idx="3"/>
          </p:nvPr>
        </p:nvSpPr>
        <p:spPr>
          <a:xfrm>
            <a:off x="3995453" y="8841885"/>
            <a:ext cx="3056200" cy="465616"/>
          </a:xfrm>
          <a:prstGeom prst="rect">
            <a:avLst/>
          </a:prstGeom>
        </p:spPr>
        <p:txBody>
          <a:bodyPr vert="horz" lIns="92428" tIns="46214" rIns="92428" bIns="46214" rtlCol="0" anchor="b"/>
          <a:lstStyle>
            <a:lvl1pPr algn="r">
              <a:defRPr sz="1200"/>
            </a:lvl1pPr>
          </a:lstStyle>
          <a:p>
            <a:fld id="{7110B75A-8C2C-4012-A285-8A5245A26C7B}" type="slidenum">
              <a:rPr lang="en-US" smtClean="0"/>
              <a:t>‹#›</a:t>
            </a:fld>
            <a:endParaRPr lang="en-US"/>
          </a:p>
        </p:txBody>
      </p:sp>
    </p:spTree>
    <p:extLst>
      <p:ext uri="{BB962C8B-B14F-4D97-AF65-F5344CB8AC3E}">
        <p14:creationId xmlns:p14="http://schemas.microsoft.com/office/powerpoint/2010/main" val="17848312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200" cy="465616"/>
          </a:xfrm>
          <a:prstGeom prst="rect">
            <a:avLst/>
          </a:prstGeom>
        </p:spPr>
        <p:txBody>
          <a:bodyPr vert="horz" lIns="92428" tIns="46214" rIns="92428" bIns="46214" rtlCol="0"/>
          <a:lstStyle>
            <a:lvl1pPr algn="l">
              <a:defRPr sz="1200"/>
            </a:lvl1pPr>
          </a:lstStyle>
          <a:p>
            <a:endParaRPr lang="en-US"/>
          </a:p>
        </p:txBody>
      </p:sp>
      <p:sp>
        <p:nvSpPr>
          <p:cNvPr id="3" name="Date Placeholder 2"/>
          <p:cNvSpPr>
            <a:spLocks noGrp="1"/>
          </p:cNvSpPr>
          <p:nvPr>
            <p:ph type="dt" idx="1"/>
          </p:nvPr>
        </p:nvSpPr>
        <p:spPr>
          <a:xfrm>
            <a:off x="3995453" y="0"/>
            <a:ext cx="3056200" cy="465616"/>
          </a:xfrm>
          <a:prstGeom prst="rect">
            <a:avLst/>
          </a:prstGeom>
        </p:spPr>
        <p:txBody>
          <a:bodyPr vert="horz" lIns="92428" tIns="46214" rIns="92428" bIns="46214" rtlCol="0"/>
          <a:lstStyle>
            <a:lvl1pPr algn="r">
              <a:defRPr sz="1200"/>
            </a:lvl1pPr>
          </a:lstStyle>
          <a:p>
            <a:fld id="{09450B91-CAD8-4954-8DB3-BD70FEB69D3E}" type="datetimeFigureOut">
              <a:rPr lang="en-US" smtClean="0"/>
              <a:pPr/>
              <a:t>1/31/2014</a:t>
            </a:fld>
            <a:endParaRPr lang="en-US"/>
          </a:p>
        </p:txBody>
      </p:sp>
      <p:sp>
        <p:nvSpPr>
          <p:cNvPr id="4" name="Slide Image Placeholder 3"/>
          <p:cNvSpPr>
            <a:spLocks noGrp="1" noRot="1" noChangeAspect="1"/>
          </p:cNvSpPr>
          <p:nvPr>
            <p:ph type="sldImg" idx="2"/>
          </p:nvPr>
        </p:nvSpPr>
        <p:spPr>
          <a:xfrm>
            <a:off x="1198563" y="696913"/>
            <a:ext cx="4656137" cy="3492500"/>
          </a:xfrm>
          <a:prstGeom prst="rect">
            <a:avLst/>
          </a:prstGeom>
          <a:noFill/>
          <a:ln w="12700">
            <a:solidFill>
              <a:prstClr val="black"/>
            </a:solidFill>
          </a:ln>
        </p:spPr>
        <p:txBody>
          <a:bodyPr vert="horz" lIns="92428" tIns="46214" rIns="92428" bIns="46214" rtlCol="0" anchor="ctr"/>
          <a:lstStyle/>
          <a:p>
            <a:endParaRPr lang="en-US"/>
          </a:p>
        </p:txBody>
      </p:sp>
      <p:sp>
        <p:nvSpPr>
          <p:cNvPr id="5" name="Notes Placeholder 4"/>
          <p:cNvSpPr>
            <a:spLocks noGrp="1"/>
          </p:cNvSpPr>
          <p:nvPr>
            <p:ph type="body" sz="quarter" idx="3"/>
          </p:nvPr>
        </p:nvSpPr>
        <p:spPr>
          <a:xfrm>
            <a:off x="705649" y="4422543"/>
            <a:ext cx="5641966" cy="4188935"/>
          </a:xfrm>
          <a:prstGeom prst="rect">
            <a:avLst/>
          </a:prstGeom>
        </p:spPr>
        <p:txBody>
          <a:bodyPr vert="horz" lIns="92428" tIns="46214" rIns="92428" bIns="4621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1885"/>
            <a:ext cx="3056200" cy="465616"/>
          </a:xfrm>
          <a:prstGeom prst="rect">
            <a:avLst/>
          </a:prstGeom>
        </p:spPr>
        <p:txBody>
          <a:bodyPr vert="horz" lIns="92428" tIns="46214" rIns="92428" bIns="46214" rtlCol="0" anchor="b"/>
          <a:lstStyle>
            <a:lvl1pPr algn="l">
              <a:defRPr sz="1200"/>
            </a:lvl1pPr>
          </a:lstStyle>
          <a:p>
            <a:endParaRPr lang="en-US"/>
          </a:p>
        </p:txBody>
      </p:sp>
      <p:sp>
        <p:nvSpPr>
          <p:cNvPr id="7" name="Slide Number Placeholder 6"/>
          <p:cNvSpPr>
            <a:spLocks noGrp="1"/>
          </p:cNvSpPr>
          <p:nvPr>
            <p:ph type="sldNum" sz="quarter" idx="5"/>
          </p:nvPr>
        </p:nvSpPr>
        <p:spPr>
          <a:xfrm>
            <a:off x="3995453" y="8841885"/>
            <a:ext cx="3056200" cy="465616"/>
          </a:xfrm>
          <a:prstGeom prst="rect">
            <a:avLst/>
          </a:prstGeom>
        </p:spPr>
        <p:txBody>
          <a:bodyPr vert="horz" lIns="92428" tIns="46214" rIns="92428" bIns="46214" rtlCol="0" anchor="b"/>
          <a:lstStyle>
            <a:lvl1pPr algn="r">
              <a:defRPr sz="1200"/>
            </a:lvl1pPr>
          </a:lstStyle>
          <a:p>
            <a:fld id="{D2774397-1271-4E6D-B6B2-DBED2613AA90}" type="slidenum">
              <a:rPr lang="en-US" smtClean="0"/>
              <a:pPr/>
              <a:t>‹#›</a:t>
            </a:fld>
            <a:endParaRPr lang="en-US"/>
          </a:p>
        </p:txBody>
      </p:sp>
    </p:spTree>
    <p:extLst>
      <p:ext uri="{BB962C8B-B14F-4D97-AF65-F5344CB8AC3E}">
        <p14:creationId xmlns:p14="http://schemas.microsoft.com/office/powerpoint/2010/main" val="1452376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774397-1271-4E6D-B6B2-DBED2613AA90}" type="slidenum">
              <a:rPr lang="en-US" smtClean="0"/>
              <a:pPr/>
              <a:t>1</a:t>
            </a:fld>
            <a:endParaRPr lang="en-US"/>
          </a:p>
        </p:txBody>
      </p:sp>
    </p:spTree>
    <p:extLst>
      <p:ext uri="{BB962C8B-B14F-4D97-AF65-F5344CB8AC3E}">
        <p14:creationId xmlns:p14="http://schemas.microsoft.com/office/powerpoint/2010/main" val="4773656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pre-prints</a:t>
            </a:r>
            <a:r>
              <a:rPr lang="en-US" baseline="0" dirty="0" smtClean="0"/>
              <a:t> and post-prints.</a:t>
            </a:r>
            <a:endParaRPr lang="en-US" dirty="0"/>
          </a:p>
        </p:txBody>
      </p:sp>
      <p:sp>
        <p:nvSpPr>
          <p:cNvPr id="4" name="Slide Number Placeholder 3"/>
          <p:cNvSpPr>
            <a:spLocks noGrp="1"/>
          </p:cNvSpPr>
          <p:nvPr>
            <p:ph type="sldNum" sz="quarter" idx="10"/>
          </p:nvPr>
        </p:nvSpPr>
        <p:spPr/>
        <p:txBody>
          <a:bodyPr/>
          <a:lstStyle/>
          <a:p>
            <a:fld id="{D2774397-1271-4E6D-B6B2-DBED2613AA90}" type="slidenum">
              <a:rPr lang="en-US" smtClean="0"/>
              <a:pPr/>
              <a:t>27</a:t>
            </a:fld>
            <a:endParaRPr lang="en-US"/>
          </a:p>
        </p:txBody>
      </p:sp>
    </p:spTree>
    <p:extLst>
      <p:ext uri="{BB962C8B-B14F-4D97-AF65-F5344CB8AC3E}">
        <p14:creationId xmlns:p14="http://schemas.microsoft.com/office/powerpoint/2010/main" val="4663226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774397-1271-4E6D-B6B2-DBED2613AA90}" type="slidenum">
              <a:rPr lang="en-US" smtClean="0"/>
              <a:pPr/>
              <a:t>41</a:t>
            </a:fld>
            <a:endParaRPr lang="en-US"/>
          </a:p>
        </p:txBody>
      </p:sp>
    </p:spTree>
    <p:extLst>
      <p:ext uri="{BB962C8B-B14F-4D97-AF65-F5344CB8AC3E}">
        <p14:creationId xmlns:p14="http://schemas.microsoft.com/office/powerpoint/2010/main" val="342770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you are gonna publish</a:t>
            </a:r>
          </a:p>
          <a:p>
            <a:r>
              <a:rPr lang="en-US" dirty="0" smtClean="0"/>
              <a:t>     - Personal Website</a:t>
            </a:r>
          </a:p>
          <a:p>
            <a:r>
              <a:rPr lang="en-US" dirty="0" smtClean="0"/>
              <a:t>     - Institutional Repository (IR)</a:t>
            </a:r>
          </a:p>
          <a:p>
            <a:r>
              <a:rPr lang="en-US" dirty="0" smtClean="0"/>
              <a:t>     - Academic Publishers </a:t>
            </a:r>
          </a:p>
          <a:p>
            <a:r>
              <a:rPr lang="en-US" dirty="0" smtClean="0"/>
              <a:t>     - Commercial Publishers</a:t>
            </a:r>
          </a:p>
          <a:p>
            <a:endParaRPr lang="en-US" baseline="0" dirty="0" smtClean="0"/>
          </a:p>
        </p:txBody>
      </p:sp>
      <p:sp>
        <p:nvSpPr>
          <p:cNvPr id="4" name="Slide Number Placeholder 3"/>
          <p:cNvSpPr>
            <a:spLocks noGrp="1"/>
          </p:cNvSpPr>
          <p:nvPr>
            <p:ph type="sldNum" sz="quarter" idx="10"/>
          </p:nvPr>
        </p:nvSpPr>
        <p:spPr/>
        <p:txBody>
          <a:bodyPr/>
          <a:lstStyle/>
          <a:p>
            <a:fld id="{D2774397-1271-4E6D-B6B2-DBED2613AA90}" type="slidenum">
              <a:rPr lang="en-US" smtClean="0"/>
              <a:pPr/>
              <a:t>2</a:t>
            </a:fld>
            <a:endParaRPr lang="en-US"/>
          </a:p>
        </p:txBody>
      </p:sp>
    </p:spTree>
    <p:extLst>
      <p:ext uri="{BB962C8B-B14F-4D97-AF65-F5344CB8AC3E}">
        <p14:creationId xmlns:p14="http://schemas.microsoft.com/office/powerpoint/2010/main" val="374296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774397-1271-4E6D-B6B2-DBED2613AA90}" type="slidenum">
              <a:rPr lang="en-US" smtClean="0"/>
              <a:pPr/>
              <a:t>6</a:t>
            </a:fld>
            <a:endParaRPr lang="en-US"/>
          </a:p>
        </p:txBody>
      </p:sp>
    </p:spTree>
    <p:extLst>
      <p:ext uri="{BB962C8B-B14F-4D97-AF65-F5344CB8AC3E}">
        <p14:creationId xmlns:p14="http://schemas.microsoft.com/office/powerpoint/2010/main" val="3873902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774397-1271-4E6D-B6B2-DBED2613AA90}" type="slidenum">
              <a:rPr lang="en-US" smtClean="0"/>
              <a:pPr/>
              <a:t>8</a:t>
            </a:fld>
            <a:endParaRPr lang="en-US"/>
          </a:p>
        </p:txBody>
      </p:sp>
    </p:spTree>
    <p:extLst>
      <p:ext uri="{BB962C8B-B14F-4D97-AF65-F5344CB8AC3E}">
        <p14:creationId xmlns:p14="http://schemas.microsoft.com/office/powerpoint/2010/main" val="2769707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Reason for delay:</a:t>
            </a:r>
          </a:p>
          <a:p>
            <a:pPr marL="173302" indent="-173302">
              <a:buFont typeface="Arial" panose="020B0604020202020204" pitchFamily="34" charset="0"/>
              <a:buChar char="•"/>
            </a:pPr>
            <a:r>
              <a:rPr lang="en-US" dirty="0" smtClean="0"/>
              <a:t>Publication pending with another author</a:t>
            </a:r>
          </a:p>
          <a:p>
            <a:pPr marL="173302" indent="-173302">
              <a:buFont typeface="Arial" panose="020B0604020202020204" pitchFamily="34" charset="0"/>
              <a:buChar char="•"/>
            </a:pPr>
            <a:r>
              <a:rPr lang="en-US" dirty="0" smtClean="0"/>
              <a:t>Patent pending</a:t>
            </a:r>
          </a:p>
          <a:p>
            <a:pPr marL="173302" indent="-173302">
              <a:buFont typeface="Arial" panose="020B0604020202020204" pitchFamily="34" charset="0"/>
              <a:buChar char="•"/>
            </a:pPr>
            <a:r>
              <a:rPr lang="en-US" dirty="0" smtClean="0"/>
              <a:t>Material under another copyright is</a:t>
            </a:r>
            <a:r>
              <a:rPr lang="en-US" baseline="0" dirty="0" smtClean="0"/>
              <a:t> contained in the work</a:t>
            </a:r>
          </a:p>
          <a:p>
            <a:pPr marL="173302" indent="-173302">
              <a:buFont typeface="Arial" panose="020B0604020202020204" pitchFamily="34" charset="0"/>
              <a:buChar char="•"/>
            </a:pPr>
            <a:r>
              <a:rPr lang="en-US" baseline="0" dirty="0" smtClean="0"/>
              <a:t>Sensitive material is included</a:t>
            </a:r>
          </a:p>
          <a:p>
            <a:pPr marL="173302" indent="-173302">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D2774397-1271-4E6D-B6B2-DBED2613AA90}" type="slidenum">
              <a:rPr lang="en-US" smtClean="0"/>
              <a:pPr/>
              <a:t>11</a:t>
            </a:fld>
            <a:endParaRPr lang="en-US"/>
          </a:p>
        </p:txBody>
      </p:sp>
    </p:spTree>
    <p:extLst>
      <p:ext uri="{BB962C8B-B14F-4D97-AF65-F5344CB8AC3E}">
        <p14:creationId xmlns:p14="http://schemas.microsoft.com/office/powerpoint/2010/main" val="931786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APC:</a:t>
            </a:r>
            <a:r>
              <a:rPr lang="en-US" baseline="0" dirty="0" smtClean="0"/>
              <a:t> Author Processing Charge</a:t>
            </a:r>
          </a:p>
          <a:p>
            <a:endParaRPr lang="en-US" baseline="0" dirty="0" smtClean="0"/>
          </a:p>
          <a:p>
            <a:r>
              <a:rPr lang="en-US" dirty="0" smtClean="0"/>
              <a:t> - publish in open access journals</a:t>
            </a:r>
          </a:p>
          <a:p>
            <a:r>
              <a:rPr lang="en-US" dirty="0" smtClean="0"/>
              <a:t>Green OA (“publish” through IR)</a:t>
            </a:r>
          </a:p>
          <a:p>
            <a:r>
              <a:rPr lang="en-US" dirty="0" smtClean="0"/>
              <a:t>     - Gold OA (Publish OA journals)</a:t>
            </a:r>
          </a:p>
          <a:p>
            <a:r>
              <a:rPr lang="en-US" dirty="0" smtClean="0"/>
              <a:t>     - Platinum (OA journals; No APC)</a:t>
            </a:r>
            <a:endParaRPr lang="en-US" dirty="0"/>
          </a:p>
        </p:txBody>
      </p:sp>
      <p:sp>
        <p:nvSpPr>
          <p:cNvPr id="4" name="Slide Number Placeholder 3"/>
          <p:cNvSpPr>
            <a:spLocks noGrp="1"/>
          </p:cNvSpPr>
          <p:nvPr>
            <p:ph type="sldNum" sz="quarter" idx="10"/>
          </p:nvPr>
        </p:nvSpPr>
        <p:spPr/>
        <p:txBody>
          <a:bodyPr/>
          <a:lstStyle/>
          <a:p>
            <a:fld id="{D2774397-1271-4E6D-B6B2-DBED2613AA90}" type="slidenum">
              <a:rPr lang="en-US" smtClean="0"/>
              <a:pPr/>
              <a:t>12</a:t>
            </a:fld>
            <a:endParaRPr lang="en-US"/>
          </a:p>
        </p:txBody>
      </p:sp>
    </p:spTree>
    <p:extLst>
      <p:ext uri="{BB962C8B-B14F-4D97-AF65-F5344CB8AC3E}">
        <p14:creationId xmlns:p14="http://schemas.microsoft.com/office/powerpoint/2010/main" val="2633750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FFC000"/>
                </a:solidFill>
              </a:rPr>
              <a:t>Article-processing charges</a:t>
            </a:r>
            <a:endParaRPr lang="en-US" dirty="0"/>
          </a:p>
        </p:txBody>
      </p:sp>
      <p:sp>
        <p:nvSpPr>
          <p:cNvPr id="4" name="Slide Number Placeholder 3"/>
          <p:cNvSpPr>
            <a:spLocks noGrp="1"/>
          </p:cNvSpPr>
          <p:nvPr>
            <p:ph type="sldNum" sz="quarter" idx="10"/>
          </p:nvPr>
        </p:nvSpPr>
        <p:spPr/>
        <p:txBody>
          <a:bodyPr/>
          <a:lstStyle/>
          <a:p>
            <a:fld id="{D2774397-1271-4E6D-B6B2-DBED2613AA90}" type="slidenum">
              <a:rPr lang="en-US" smtClean="0"/>
              <a:pPr/>
              <a:t>15</a:t>
            </a:fld>
            <a:endParaRPr lang="en-US"/>
          </a:p>
        </p:txBody>
      </p:sp>
    </p:spTree>
    <p:extLst>
      <p:ext uri="{BB962C8B-B14F-4D97-AF65-F5344CB8AC3E}">
        <p14:creationId xmlns:p14="http://schemas.microsoft.com/office/powerpoint/2010/main" val="807022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Reason for delay:</a:t>
            </a:r>
          </a:p>
          <a:p>
            <a:pPr marL="173302" indent="-173302">
              <a:buFont typeface="Arial" panose="020B0604020202020204" pitchFamily="34" charset="0"/>
              <a:buChar char="•"/>
            </a:pPr>
            <a:r>
              <a:rPr lang="en-US" dirty="0" smtClean="0"/>
              <a:t>Publication pending with another author</a:t>
            </a:r>
          </a:p>
          <a:p>
            <a:pPr marL="173302" indent="-173302">
              <a:buFont typeface="Arial" panose="020B0604020202020204" pitchFamily="34" charset="0"/>
              <a:buChar char="•"/>
            </a:pPr>
            <a:r>
              <a:rPr lang="en-US" dirty="0" smtClean="0"/>
              <a:t>Patent pending</a:t>
            </a:r>
          </a:p>
          <a:p>
            <a:pPr marL="173302" indent="-173302">
              <a:buFont typeface="Arial" panose="020B0604020202020204" pitchFamily="34" charset="0"/>
              <a:buChar char="•"/>
            </a:pPr>
            <a:r>
              <a:rPr lang="en-US" dirty="0" smtClean="0"/>
              <a:t>Material under another copyright is</a:t>
            </a:r>
            <a:r>
              <a:rPr lang="en-US" baseline="0" dirty="0" smtClean="0"/>
              <a:t> contained in the work</a:t>
            </a:r>
          </a:p>
          <a:p>
            <a:pPr marL="173302" indent="-173302">
              <a:buFont typeface="Arial" panose="020B0604020202020204" pitchFamily="34" charset="0"/>
              <a:buChar char="•"/>
            </a:pPr>
            <a:r>
              <a:rPr lang="en-US" baseline="0" dirty="0" smtClean="0"/>
              <a:t>Sensitive material is included</a:t>
            </a:r>
          </a:p>
          <a:p>
            <a:pPr marL="173302" indent="-173302">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D2774397-1271-4E6D-B6B2-DBED2613AA90}" type="slidenum">
              <a:rPr lang="en-US" smtClean="0"/>
              <a:pPr/>
              <a:t>18</a:t>
            </a:fld>
            <a:endParaRPr lang="en-US"/>
          </a:p>
        </p:txBody>
      </p:sp>
    </p:spTree>
    <p:extLst>
      <p:ext uri="{BB962C8B-B14F-4D97-AF65-F5344CB8AC3E}">
        <p14:creationId xmlns:p14="http://schemas.microsoft.com/office/powerpoint/2010/main" val="9317860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774397-1271-4E6D-B6B2-DBED2613AA90}" type="slidenum">
              <a:rPr lang="en-US" smtClean="0"/>
              <a:pPr/>
              <a:t>19</a:t>
            </a:fld>
            <a:endParaRPr lang="en-US"/>
          </a:p>
        </p:txBody>
      </p:sp>
    </p:spTree>
    <p:extLst>
      <p:ext uri="{BB962C8B-B14F-4D97-AF65-F5344CB8AC3E}">
        <p14:creationId xmlns:p14="http://schemas.microsoft.com/office/powerpoint/2010/main" val="27284757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302000" y="4572000"/>
            <a:ext cx="5502275" cy="1316038"/>
          </a:xfrm>
        </p:spPr>
        <p:txBody>
          <a:bodyPr anchor="ctr" anchorCtr="0"/>
          <a:lstStyle>
            <a:lvl1pPr>
              <a:lnSpc>
                <a:spcPct val="80000"/>
              </a:lnSpc>
              <a:defRPr sz="3600" baseline="0">
                <a:solidFill>
                  <a:srgbClr val="555555"/>
                </a:solidFill>
                <a:effectLst>
                  <a:outerShdw blurRad="38100" dist="25400" dir="2700000" algn="tl">
                    <a:srgbClr val="000000">
                      <a:alpha val="50000"/>
                    </a:srgbClr>
                  </a:outerShdw>
                </a:effectLst>
                <a:latin typeface="Franklin Gothic Heavy" pitchFamily="34" charset="0"/>
              </a:defRPr>
            </a:lvl1pPr>
          </a:lstStyle>
          <a:p>
            <a:r>
              <a:rPr lang="en-US" smtClean="0"/>
              <a:t>Click to edit Master title style</a:t>
            </a:r>
            <a:endParaRPr lang="en-US" dirty="0"/>
          </a:p>
        </p:txBody>
      </p:sp>
      <p:sp>
        <p:nvSpPr>
          <p:cNvPr id="3075" name="Rectangle 3"/>
          <p:cNvSpPr>
            <a:spLocks noGrp="1" noChangeArrowheads="1"/>
          </p:cNvSpPr>
          <p:nvPr>
            <p:ph type="subTitle" idx="1"/>
          </p:nvPr>
        </p:nvSpPr>
        <p:spPr>
          <a:xfrm>
            <a:off x="3311525" y="6019800"/>
            <a:ext cx="5527675" cy="590550"/>
          </a:xfrm>
        </p:spPr>
        <p:txBody>
          <a:bodyPr anchor="ctr"/>
          <a:lstStyle>
            <a:lvl1pPr marL="0" indent="0">
              <a:buFont typeface="Wingdings" pitchFamily="2" charset="2"/>
              <a:buNone/>
              <a:defRPr sz="2000" b="0" kern="0" spc="0" baseline="0">
                <a:solidFill>
                  <a:srgbClr val="F37421"/>
                </a:solidFill>
              </a:defRPr>
            </a:lvl1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302000" y="4572000"/>
            <a:ext cx="5502275" cy="1316038"/>
          </a:xfrm>
        </p:spPr>
        <p:txBody>
          <a:bodyPr anchor="ctr" anchorCtr="0"/>
          <a:lstStyle>
            <a:lvl1pPr>
              <a:lnSpc>
                <a:spcPct val="80000"/>
              </a:lnSpc>
              <a:defRPr sz="3600" baseline="0">
                <a:solidFill>
                  <a:srgbClr val="555555"/>
                </a:solidFill>
                <a:effectLst>
                  <a:outerShdw blurRad="38100" dist="25400" dir="2700000" algn="tl">
                    <a:srgbClr val="000000">
                      <a:alpha val="50000"/>
                    </a:srgbClr>
                  </a:outerShdw>
                </a:effectLst>
                <a:latin typeface="Franklin Gothic Heavy" pitchFamily="34" charset="0"/>
              </a:defRPr>
            </a:lvl1pPr>
          </a:lstStyle>
          <a:p>
            <a:r>
              <a:rPr lang="en-US" smtClean="0"/>
              <a:t>Click to edit Master title style</a:t>
            </a:r>
            <a:endParaRPr lang="en-US" dirty="0"/>
          </a:p>
        </p:txBody>
      </p:sp>
      <p:sp>
        <p:nvSpPr>
          <p:cNvPr id="3075" name="Rectangle 3"/>
          <p:cNvSpPr>
            <a:spLocks noGrp="1" noChangeArrowheads="1"/>
          </p:cNvSpPr>
          <p:nvPr>
            <p:ph type="subTitle" idx="1"/>
          </p:nvPr>
        </p:nvSpPr>
        <p:spPr>
          <a:xfrm>
            <a:off x="3311525" y="6019800"/>
            <a:ext cx="5527675" cy="590550"/>
          </a:xfrm>
        </p:spPr>
        <p:txBody>
          <a:bodyPr anchor="ctr"/>
          <a:lstStyle>
            <a:lvl1pPr marL="0" indent="0">
              <a:buFont typeface="Wingdings" pitchFamily="2" charset="2"/>
              <a:buNone/>
              <a:defRPr sz="2000" b="0" kern="0" spc="0" baseline="0">
                <a:solidFill>
                  <a:srgbClr val="F37421"/>
                </a:solidFill>
              </a:defRPr>
            </a:lvl1pPr>
          </a:lstStyle>
          <a:p>
            <a:r>
              <a:rPr lang="en-US" smtClean="0"/>
              <a:t>Click to edit Master subtitle style</a:t>
            </a:r>
            <a:endParaRPr lang="en-US" dirty="0"/>
          </a:p>
        </p:txBody>
      </p:sp>
    </p:spTree>
    <p:extLst>
      <p:ext uri="{BB962C8B-B14F-4D97-AF65-F5344CB8AC3E}">
        <p14:creationId xmlns:p14="http://schemas.microsoft.com/office/powerpoint/2010/main" val="983857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baseline="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p:txBody>
          <a:bodyPr/>
          <a:lstStyle/>
          <a:p>
            <a:fld id="{81F9E513-8D10-4500-AC4B-1A2E95A8D8AC}" type="slidenum">
              <a:rPr lang="en-US" smtClean="0"/>
              <a:pPr/>
              <a:t>‹#›</a:t>
            </a:fld>
            <a:endParaRPr lang="en-US"/>
          </a:p>
        </p:txBody>
      </p:sp>
    </p:spTree>
    <p:extLst>
      <p:ext uri="{BB962C8B-B14F-4D97-AF65-F5344CB8AC3E}">
        <p14:creationId xmlns:p14="http://schemas.microsoft.com/office/powerpoint/2010/main" val="35602827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6413" y="1259775"/>
            <a:ext cx="4124325" cy="4836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83138" y="1259775"/>
            <a:ext cx="4125912" cy="4836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4"/>
          <p:cNvSpPr>
            <a:spLocks noGrp="1"/>
          </p:cNvSpPr>
          <p:nvPr>
            <p:ph type="sldNum" sz="quarter" idx="10"/>
          </p:nvPr>
        </p:nvSpPr>
        <p:spPr/>
        <p:txBody>
          <a:bodyPr/>
          <a:lstStyle/>
          <a:p>
            <a:fld id="{81F9E513-8D10-4500-AC4B-1A2E95A8D8AC}" type="slidenum">
              <a:rPr lang="en-US" smtClean="0"/>
              <a:pPr/>
              <a:t>‹#›</a:t>
            </a:fld>
            <a:endParaRPr lang="en-US"/>
          </a:p>
        </p:txBody>
      </p:sp>
    </p:spTree>
    <p:extLst>
      <p:ext uri="{BB962C8B-B14F-4D97-AF65-F5344CB8AC3E}">
        <p14:creationId xmlns:p14="http://schemas.microsoft.com/office/powerpoint/2010/main" val="42659207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wo Content_Alterna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6413" y="2009900"/>
            <a:ext cx="4124325" cy="4094038"/>
          </a:xfrm>
        </p:spPr>
        <p:txBody>
          <a:bodyPr/>
          <a:lstStyle>
            <a:lvl1pPr>
              <a:defRPr sz="2200" baseline="0">
                <a:solidFill>
                  <a:schemeClr val="bg1"/>
                </a:solidFill>
              </a:defRPr>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2"/>
          <p:cNvSpPr>
            <a:spLocks noGrp="1"/>
          </p:cNvSpPr>
          <p:nvPr>
            <p:ph type="body" idx="10"/>
          </p:nvPr>
        </p:nvSpPr>
        <p:spPr>
          <a:xfrm>
            <a:off x="508000" y="1255838"/>
            <a:ext cx="4140200" cy="639762"/>
          </a:xfrm>
        </p:spPr>
        <p:txBody>
          <a:bodyPr anchor="t" anchorCtr="0"/>
          <a:lstStyle>
            <a:lvl1pPr marL="0" indent="0">
              <a:lnSpc>
                <a:spcPct val="80000"/>
              </a:lnSpc>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2"/>
          <p:cNvSpPr>
            <a:spLocks noGrp="1"/>
          </p:cNvSpPr>
          <p:nvPr>
            <p:ph sz="half" idx="11"/>
          </p:nvPr>
        </p:nvSpPr>
        <p:spPr>
          <a:xfrm>
            <a:off x="4788380" y="2001962"/>
            <a:ext cx="4124325" cy="4094038"/>
          </a:xfrm>
        </p:spPr>
        <p:txBody>
          <a:bodyPr/>
          <a:lstStyle>
            <a:lvl1pPr>
              <a:defRPr sz="2200">
                <a:solidFill>
                  <a:schemeClr val="bg1"/>
                </a:solidFill>
              </a:defRPr>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2"/>
          <p:cNvSpPr>
            <a:spLocks noGrp="1"/>
          </p:cNvSpPr>
          <p:nvPr>
            <p:ph type="body" idx="12"/>
          </p:nvPr>
        </p:nvSpPr>
        <p:spPr>
          <a:xfrm>
            <a:off x="4789967" y="1247900"/>
            <a:ext cx="4140200" cy="639762"/>
          </a:xfrm>
        </p:spPr>
        <p:txBody>
          <a:bodyPr anchor="t" anchorCtr="0"/>
          <a:lstStyle>
            <a:lvl1pPr marL="0" indent="0">
              <a:lnSpc>
                <a:spcPct val="80000"/>
              </a:lnSpc>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Slide Number Placeholder 7"/>
          <p:cNvSpPr>
            <a:spLocks noGrp="1"/>
          </p:cNvSpPr>
          <p:nvPr>
            <p:ph type="sldNum" sz="quarter" idx="13"/>
          </p:nvPr>
        </p:nvSpPr>
        <p:spPr/>
        <p:txBody>
          <a:bodyPr/>
          <a:lstStyle/>
          <a:p>
            <a:fld id="{81F9E513-8D10-4500-AC4B-1A2E95A8D8AC}" type="slidenum">
              <a:rPr lang="en-US" smtClean="0"/>
              <a:pPr/>
              <a:t>‹#›</a:t>
            </a:fld>
            <a:endParaRPr lang="en-US"/>
          </a:p>
        </p:txBody>
      </p:sp>
    </p:spTree>
    <p:extLst>
      <p:ext uri="{BB962C8B-B14F-4D97-AF65-F5344CB8AC3E}">
        <p14:creationId xmlns:p14="http://schemas.microsoft.com/office/powerpoint/2010/main" val="36307909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81F9E513-8D10-4500-AC4B-1A2E95A8D8AC}" type="slidenum">
              <a:rPr lang="en-US" smtClean="0"/>
              <a:pPr/>
              <a:t>‹#›</a:t>
            </a:fld>
            <a:endParaRPr lang="en-US"/>
          </a:p>
        </p:txBody>
      </p:sp>
    </p:spTree>
    <p:extLst>
      <p:ext uri="{BB962C8B-B14F-4D97-AF65-F5344CB8AC3E}">
        <p14:creationId xmlns:p14="http://schemas.microsoft.com/office/powerpoint/2010/main" val="16806218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581525"/>
            <a:ext cx="7772400" cy="1514475"/>
          </a:xfrm>
        </p:spPr>
        <p:txBody>
          <a:bodyPr anchor="t"/>
          <a:lstStyle>
            <a:lvl1pPr algn="l">
              <a:lnSpc>
                <a:spcPct val="80000"/>
              </a:lnSpc>
              <a:defRPr sz="4000" b="0" cap="none" baseline="0">
                <a:effectLst>
                  <a:outerShdw blurRad="38100" dist="25400" dir="2700000" algn="tl">
                    <a:srgbClr val="000000">
                      <a:alpha val="50000"/>
                    </a:srgbClr>
                  </a:outerShdw>
                </a:effectLst>
                <a:latin typeface="Franklin Gothic Heavy"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Line 8"/>
          <p:cNvSpPr>
            <a:spLocks noChangeShapeType="1"/>
          </p:cNvSpPr>
          <p:nvPr/>
        </p:nvSpPr>
        <p:spPr bwMode="auto">
          <a:xfrm>
            <a:off x="493712" y="4495800"/>
            <a:ext cx="8650287" cy="0"/>
          </a:xfrm>
          <a:prstGeom prst="line">
            <a:avLst/>
          </a:prstGeom>
          <a:noFill/>
          <a:ln w="25400">
            <a:solidFill>
              <a:srgbClr val="F37421"/>
            </a:solidFill>
            <a:round/>
            <a:headEnd/>
            <a:tailEnd/>
          </a:ln>
          <a:effectLst/>
        </p:spPr>
        <p:txBody>
          <a:bodyPr/>
          <a:lstStyle/>
          <a:p>
            <a:pPr fontAlgn="auto">
              <a:spcBef>
                <a:spcPts val="0"/>
              </a:spcBef>
              <a:spcAft>
                <a:spcPts val="0"/>
              </a:spcAft>
            </a:pPr>
            <a:endParaRPr lang="en-US">
              <a:solidFill>
                <a:srgbClr val="333333"/>
              </a:solidFill>
              <a:latin typeface="Arial"/>
            </a:endParaRPr>
          </a:p>
        </p:txBody>
      </p:sp>
      <p:sp>
        <p:nvSpPr>
          <p:cNvPr id="5" name="Slide Number Placeholder 4"/>
          <p:cNvSpPr>
            <a:spLocks noGrp="1"/>
          </p:cNvSpPr>
          <p:nvPr>
            <p:ph type="sldNum" sz="quarter" idx="10"/>
          </p:nvPr>
        </p:nvSpPr>
        <p:spPr/>
        <p:txBody>
          <a:bodyPr/>
          <a:lstStyle/>
          <a:p>
            <a:fld id="{81F9E513-8D10-4500-AC4B-1A2E95A8D8AC}" type="slidenum">
              <a:rPr lang="en-US" smtClean="0"/>
              <a:pPr/>
              <a:t>‹#›</a:t>
            </a:fld>
            <a:endParaRPr lang="en-US"/>
          </a:p>
        </p:txBody>
      </p:sp>
    </p:spTree>
    <p:extLst>
      <p:ext uri="{BB962C8B-B14F-4D97-AF65-F5344CB8AC3E}">
        <p14:creationId xmlns:p14="http://schemas.microsoft.com/office/powerpoint/2010/main" val="16256404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3008313" cy="838200"/>
          </a:xfrm>
        </p:spPr>
        <p:txBody>
          <a:bodyPr anchor="b" anchorCtr="0"/>
          <a:lstStyle>
            <a:lvl1pPr algn="l">
              <a:lnSpc>
                <a:spcPct val="80000"/>
              </a:lnSpc>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651250" y="533401"/>
            <a:ext cx="5111750" cy="5556802"/>
          </a:xfrm>
        </p:spPr>
        <p:txBody>
          <a:bodyPr/>
          <a:lstStyle>
            <a:lvl1pPr>
              <a:defRPr sz="2800" b="0"/>
            </a:lvl1pPr>
            <a:lvl2pPr>
              <a:defRPr sz="24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1"/>
            <a:ext cx="3008313" cy="4660900"/>
          </a:xfrm>
        </p:spPr>
        <p:txBody>
          <a:bodyPr/>
          <a:lstStyle>
            <a:lvl1pPr marL="0" indent="0">
              <a:lnSpc>
                <a:spcPct val="900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p>
            <a:fld id="{81F9E513-8D10-4500-AC4B-1A2E95A8D8AC}" type="slidenum">
              <a:rPr lang="en-US" smtClean="0"/>
              <a:pPr/>
              <a:t>‹#›</a:t>
            </a:fld>
            <a:endParaRPr lang="en-US"/>
          </a:p>
        </p:txBody>
      </p:sp>
    </p:spTree>
    <p:extLst>
      <p:ext uri="{BB962C8B-B14F-4D97-AF65-F5344CB8AC3E}">
        <p14:creationId xmlns:p14="http://schemas.microsoft.com/office/powerpoint/2010/main" val="22005879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0"/>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728662"/>
          </a:xfrm>
        </p:spPr>
        <p:txBody>
          <a:bodyPr/>
          <a:lstStyle>
            <a:lvl1pPr marL="0" indent="0">
              <a:buNone/>
              <a:defRPr sz="14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p>
            <a:fld id="{81F9E513-8D10-4500-AC4B-1A2E95A8D8AC}" type="slidenum">
              <a:rPr lang="en-US" smtClean="0"/>
              <a:pPr/>
              <a:t>‹#›</a:t>
            </a:fld>
            <a:endParaRPr lang="en-US"/>
          </a:p>
        </p:txBody>
      </p:sp>
    </p:spTree>
    <p:extLst>
      <p:ext uri="{BB962C8B-B14F-4D97-AF65-F5344CB8AC3E}">
        <p14:creationId xmlns:p14="http://schemas.microsoft.com/office/powerpoint/2010/main" val="219622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1F9E513-8D10-4500-AC4B-1A2E95A8D8AC}" type="slidenum">
              <a:rPr lang="en-US" smtClean="0"/>
              <a:pPr/>
              <a:t>‹#›</a:t>
            </a:fld>
            <a:endParaRPr lang="en-US"/>
          </a:p>
        </p:txBody>
      </p:sp>
    </p:spTree>
    <p:extLst>
      <p:ext uri="{BB962C8B-B14F-4D97-AF65-F5344CB8AC3E}">
        <p14:creationId xmlns:p14="http://schemas.microsoft.com/office/powerpoint/2010/main" val="3768727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baseline="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p:txBody>
          <a:bodyPr/>
          <a:lstStyle/>
          <a:p>
            <a:fld id="{D40E75B2-D233-4970-989E-CE741F75394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6413" y="1259775"/>
            <a:ext cx="4124325" cy="4836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83138" y="1259775"/>
            <a:ext cx="4125912" cy="4836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4"/>
          <p:cNvSpPr>
            <a:spLocks noGrp="1"/>
          </p:cNvSpPr>
          <p:nvPr>
            <p:ph type="sldNum" sz="quarter" idx="10"/>
          </p:nvPr>
        </p:nvSpPr>
        <p:spPr/>
        <p:txBody>
          <a:bodyPr/>
          <a:lstStyle/>
          <a:p>
            <a:fld id="{D40E75B2-D233-4970-989E-CE741F75394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_Alterna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6413" y="2009900"/>
            <a:ext cx="4124325" cy="4094038"/>
          </a:xfrm>
        </p:spPr>
        <p:txBody>
          <a:bodyPr/>
          <a:lstStyle>
            <a:lvl1pPr>
              <a:defRPr sz="2200" baseline="0">
                <a:solidFill>
                  <a:schemeClr val="bg1"/>
                </a:solidFill>
              </a:defRPr>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2"/>
          <p:cNvSpPr>
            <a:spLocks noGrp="1"/>
          </p:cNvSpPr>
          <p:nvPr>
            <p:ph type="body" idx="10"/>
          </p:nvPr>
        </p:nvSpPr>
        <p:spPr>
          <a:xfrm>
            <a:off x="508000" y="1255838"/>
            <a:ext cx="4140200" cy="639762"/>
          </a:xfrm>
        </p:spPr>
        <p:txBody>
          <a:bodyPr anchor="t" anchorCtr="0"/>
          <a:lstStyle>
            <a:lvl1pPr marL="0" indent="0">
              <a:lnSpc>
                <a:spcPct val="80000"/>
              </a:lnSpc>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2"/>
          <p:cNvSpPr>
            <a:spLocks noGrp="1"/>
          </p:cNvSpPr>
          <p:nvPr>
            <p:ph sz="half" idx="11"/>
          </p:nvPr>
        </p:nvSpPr>
        <p:spPr>
          <a:xfrm>
            <a:off x="4788380" y="2001962"/>
            <a:ext cx="4124325" cy="4094038"/>
          </a:xfrm>
        </p:spPr>
        <p:txBody>
          <a:bodyPr/>
          <a:lstStyle>
            <a:lvl1pPr>
              <a:defRPr sz="2200">
                <a:solidFill>
                  <a:schemeClr val="bg1"/>
                </a:solidFill>
              </a:defRPr>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2"/>
          <p:cNvSpPr>
            <a:spLocks noGrp="1"/>
          </p:cNvSpPr>
          <p:nvPr>
            <p:ph type="body" idx="12"/>
          </p:nvPr>
        </p:nvSpPr>
        <p:spPr>
          <a:xfrm>
            <a:off x="4789967" y="1247900"/>
            <a:ext cx="4140200" cy="639762"/>
          </a:xfrm>
        </p:spPr>
        <p:txBody>
          <a:bodyPr anchor="t" anchorCtr="0"/>
          <a:lstStyle>
            <a:lvl1pPr marL="0" indent="0">
              <a:lnSpc>
                <a:spcPct val="80000"/>
              </a:lnSpc>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Slide Number Placeholder 7"/>
          <p:cNvSpPr>
            <a:spLocks noGrp="1"/>
          </p:cNvSpPr>
          <p:nvPr>
            <p:ph type="sldNum" sz="quarter" idx="13"/>
          </p:nvPr>
        </p:nvSpPr>
        <p:spPr/>
        <p:txBody>
          <a:bodyPr/>
          <a:lstStyle/>
          <a:p>
            <a:fld id="{D40E75B2-D233-4970-989E-CE741F75394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D40E75B2-D233-4970-989E-CE741F75394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581525"/>
            <a:ext cx="7772400" cy="1514475"/>
          </a:xfrm>
        </p:spPr>
        <p:txBody>
          <a:bodyPr anchor="t"/>
          <a:lstStyle>
            <a:lvl1pPr algn="l">
              <a:lnSpc>
                <a:spcPct val="80000"/>
              </a:lnSpc>
              <a:defRPr sz="4000" b="0" cap="none" baseline="0">
                <a:effectLst>
                  <a:outerShdw blurRad="38100" dist="25400" dir="2700000" algn="tl">
                    <a:srgbClr val="000000">
                      <a:alpha val="50000"/>
                    </a:srgbClr>
                  </a:outerShdw>
                </a:effectLst>
                <a:latin typeface="Franklin Gothic Heavy"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Line 8"/>
          <p:cNvSpPr>
            <a:spLocks noChangeShapeType="1"/>
          </p:cNvSpPr>
          <p:nvPr/>
        </p:nvSpPr>
        <p:spPr bwMode="auto">
          <a:xfrm>
            <a:off x="493712" y="4495800"/>
            <a:ext cx="8650287" cy="0"/>
          </a:xfrm>
          <a:prstGeom prst="line">
            <a:avLst/>
          </a:prstGeom>
          <a:noFill/>
          <a:ln w="25400">
            <a:solidFill>
              <a:srgbClr val="F37421"/>
            </a:solidFill>
            <a:round/>
            <a:headEnd/>
            <a:tailEnd/>
          </a:ln>
          <a:effectLst/>
        </p:spPr>
        <p:txBody>
          <a:bodyPr/>
          <a:lstStyle/>
          <a:p>
            <a:endParaRPr lang="en-US"/>
          </a:p>
        </p:txBody>
      </p:sp>
      <p:sp>
        <p:nvSpPr>
          <p:cNvPr id="5" name="Slide Number Placeholder 4"/>
          <p:cNvSpPr>
            <a:spLocks noGrp="1"/>
          </p:cNvSpPr>
          <p:nvPr>
            <p:ph type="sldNum" sz="quarter" idx="10"/>
          </p:nvPr>
        </p:nvSpPr>
        <p:spPr/>
        <p:txBody>
          <a:bodyPr/>
          <a:lstStyle/>
          <a:p>
            <a:fld id="{D40E75B2-D233-4970-989E-CE741F75394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3008313" cy="838200"/>
          </a:xfrm>
        </p:spPr>
        <p:txBody>
          <a:bodyPr anchor="b" anchorCtr="0"/>
          <a:lstStyle>
            <a:lvl1pPr algn="l">
              <a:lnSpc>
                <a:spcPct val="80000"/>
              </a:lnSpc>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651250" y="533401"/>
            <a:ext cx="5111750" cy="5556802"/>
          </a:xfrm>
        </p:spPr>
        <p:txBody>
          <a:bodyPr/>
          <a:lstStyle>
            <a:lvl1pPr>
              <a:defRPr sz="2800" b="0"/>
            </a:lvl1pPr>
            <a:lvl2pPr>
              <a:defRPr sz="24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1"/>
            <a:ext cx="3008313" cy="4660900"/>
          </a:xfrm>
        </p:spPr>
        <p:txBody>
          <a:bodyPr/>
          <a:lstStyle>
            <a:lvl1pPr marL="0" indent="0">
              <a:lnSpc>
                <a:spcPct val="900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p>
            <a:fld id="{D40E75B2-D233-4970-989E-CE741F75394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0"/>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728662"/>
          </a:xfrm>
        </p:spPr>
        <p:txBody>
          <a:bodyPr/>
          <a:lstStyle>
            <a:lvl1pPr marL="0" indent="0">
              <a:buNone/>
              <a:defRPr sz="14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p>
            <a:fld id="{D40E75B2-D233-4970-989E-CE741F75394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0E75B2-D233-4970-989E-CE741F75394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jpe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1" cstate="print">
            <a:lum/>
          </a:blip>
          <a:srcRect/>
          <a:stretch>
            <a:fillRect/>
          </a:stretch>
        </a:blipFill>
        <a:effectLst/>
      </p:bgPr>
    </p:bg>
    <p:spTree>
      <p:nvGrpSpPr>
        <p:cNvPr id="1" name=""/>
        <p:cNvGrpSpPr/>
        <p:nvPr/>
      </p:nvGrpSpPr>
      <p:grpSpPr>
        <a:xfrm>
          <a:off x="0" y="0"/>
          <a:ext cx="0" cy="0"/>
          <a:chOff x="0" y="0"/>
          <a:chExt cx="0" cy="0"/>
        </a:xfrm>
      </p:grpSpPr>
      <p:sp>
        <p:nvSpPr>
          <p:cNvPr id="1032" name="Line 8"/>
          <p:cNvSpPr>
            <a:spLocks noChangeShapeType="1"/>
          </p:cNvSpPr>
          <p:nvPr/>
        </p:nvSpPr>
        <p:spPr bwMode="auto">
          <a:xfrm>
            <a:off x="493712" y="1066800"/>
            <a:ext cx="8650287" cy="0"/>
          </a:xfrm>
          <a:prstGeom prst="line">
            <a:avLst/>
          </a:prstGeom>
          <a:noFill/>
          <a:ln w="25400">
            <a:solidFill>
              <a:srgbClr val="F37421"/>
            </a:solidFill>
            <a:round/>
            <a:headEnd/>
            <a:tailEnd/>
          </a:ln>
          <a:effectLst/>
        </p:spPr>
        <p:txBody>
          <a:bodyPr/>
          <a:lstStyle/>
          <a:p>
            <a:endParaRPr lang="en-US"/>
          </a:p>
        </p:txBody>
      </p:sp>
      <p:sp>
        <p:nvSpPr>
          <p:cNvPr id="1026" name="Rectangle 2"/>
          <p:cNvSpPr>
            <a:spLocks noGrp="1" noChangeArrowheads="1"/>
          </p:cNvSpPr>
          <p:nvPr>
            <p:ph type="title"/>
          </p:nvPr>
        </p:nvSpPr>
        <p:spPr bwMode="auto">
          <a:xfrm>
            <a:off x="506413" y="228600"/>
            <a:ext cx="8408987" cy="83820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506413" y="1257800"/>
            <a:ext cx="8402637" cy="48382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Slide Number Placeholder 4"/>
          <p:cNvSpPr>
            <a:spLocks noGrp="1"/>
          </p:cNvSpPr>
          <p:nvPr>
            <p:ph type="sldNum" sz="quarter" idx="4"/>
          </p:nvPr>
        </p:nvSpPr>
        <p:spPr>
          <a:xfrm>
            <a:off x="6789690" y="6356350"/>
            <a:ext cx="2133600" cy="365125"/>
          </a:xfrm>
          <a:prstGeom prst="rect">
            <a:avLst/>
          </a:prstGeom>
        </p:spPr>
        <p:txBody>
          <a:bodyPr vert="horz" lIns="91440" tIns="45720" rIns="91440" bIns="45720" rtlCol="0" anchor="ctr"/>
          <a:lstStyle>
            <a:lvl1pPr algn="r">
              <a:defRPr sz="1000">
                <a:solidFill>
                  <a:srgbClr val="7E8082"/>
                </a:solidFill>
                <a:latin typeface="Franklin Gothic Medium" pitchFamily="34" charset="0"/>
              </a:defRPr>
            </a:lvl1pPr>
          </a:lstStyle>
          <a:p>
            <a:fld id="{D40E75B2-D233-4970-989E-CE741F75394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rtl="0" eaLnBrk="1" fontAlgn="base" hangingPunct="1">
        <a:spcBef>
          <a:spcPct val="0"/>
        </a:spcBef>
        <a:spcAft>
          <a:spcPct val="0"/>
        </a:spcAft>
        <a:defRPr sz="3600" b="0" kern="1200" spc="0" baseline="0">
          <a:solidFill>
            <a:schemeClr val="bg1"/>
          </a:solidFill>
          <a:latin typeface="Franklin Gothic Demi" pitchFamily="34" charset="0"/>
          <a:ea typeface="+mj-ea"/>
          <a:cs typeface="+mj-cs"/>
        </a:defRPr>
      </a:lvl1pPr>
      <a:lvl2pPr algn="l" rtl="0" eaLnBrk="1" fontAlgn="base" hangingPunct="1">
        <a:spcBef>
          <a:spcPct val="0"/>
        </a:spcBef>
        <a:spcAft>
          <a:spcPct val="0"/>
        </a:spcAft>
        <a:defRPr sz="4000" b="1">
          <a:solidFill>
            <a:schemeClr val="tx2"/>
          </a:solidFill>
          <a:latin typeface="Franklin Gothic Book" pitchFamily="34" charset="0"/>
        </a:defRPr>
      </a:lvl2pPr>
      <a:lvl3pPr algn="l" rtl="0" eaLnBrk="1" fontAlgn="base" hangingPunct="1">
        <a:spcBef>
          <a:spcPct val="0"/>
        </a:spcBef>
        <a:spcAft>
          <a:spcPct val="0"/>
        </a:spcAft>
        <a:defRPr sz="4000" b="1">
          <a:solidFill>
            <a:schemeClr val="tx2"/>
          </a:solidFill>
          <a:latin typeface="Franklin Gothic Book" pitchFamily="34" charset="0"/>
        </a:defRPr>
      </a:lvl3pPr>
      <a:lvl4pPr algn="l" rtl="0" eaLnBrk="1" fontAlgn="base" hangingPunct="1">
        <a:spcBef>
          <a:spcPct val="0"/>
        </a:spcBef>
        <a:spcAft>
          <a:spcPct val="0"/>
        </a:spcAft>
        <a:defRPr sz="4000" b="1">
          <a:solidFill>
            <a:schemeClr val="tx2"/>
          </a:solidFill>
          <a:latin typeface="Franklin Gothic Book" pitchFamily="34" charset="0"/>
        </a:defRPr>
      </a:lvl4pPr>
      <a:lvl5pPr algn="l" rtl="0" eaLnBrk="1" fontAlgn="base" hangingPunct="1">
        <a:spcBef>
          <a:spcPct val="0"/>
        </a:spcBef>
        <a:spcAft>
          <a:spcPct val="0"/>
        </a:spcAft>
        <a:defRPr sz="4000" b="1">
          <a:solidFill>
            <a:schemeClr val="tx2"/>
          </a:solidFill>
          <a:latin typeface="Franklin Gothic Book" pitchFamily="34" charset="0"/>
        </a:defRPr>
      </a:lvl5pPr>
      <a:lvl6pPr marL="457200" algn="l" rtl="0" eaLnBrk="1" fontAlgn="base" hangingPunct="1">
        <a:spcBef>
          <a:spcPct val="0"/>
        </a:spcBef>
        <a:spcAft>
          <a:spcPct val="0"/>
        </a:spcAft>
        <a:defRPr sz="4000" b="1">
          <a:solidFill>
            <a:schemeClr val="tx2"/>
          </a:solidFill>
          <a:latin typeface="Franklin Gothic Book" pitchFamily="34" charset="0"/>
        </a:defRPr>
      </a:lvl6pPr>
      <a:lvl7pPr marL="914400" algn="l" rtl="0" eaLnBrk="1" fontAlgn="base" hangingPunct="1">
        <a:spcBef>
          <a:spcPct val="0"/>
        </a:spcBef>
        <a:spcAft>
          <a:spcPct val="0"/>
        </a:spcAft>
        <a:defRPr sz="4000" b="1">
          <a:solidFill>
            <a:schemeClr val="tx2"/>
          </a:solidFill>
          <a:latin typeface="Franklin Gothic Book" pitchFamily="34" charset="0"/>
        </a:defRPr>
      </a:lvl7pPr>
      <a:lvl8pPr marL="1371600" algn="l" rtl="0" eaLnBrk="1" fontAlgn="base" hangingPunct="1">
        <a:spcBef>
          <a:spcPct val="0"/>
        </a:spcBef>
        <a:spcAft>
          <a:spcPct val="0"/>
        </a:spcAft>
        <a:defRPr sz="4000" b="1">
          <a:solidFill>
            <a:schemeClr val="tx2"/>
          </a:solidFill>
          <a:latin typeface="Franklin Gothic Book" pitchFamily="34" charset="0"/>
        </a:defRPr>
      </a:lvl8pPr>
      <a:lvl9pPr marL="1828800" algn="l" rtl="0" eaLnBrk="1" fontAlgn="base" hangingPunct="1">
        <a:spcBef>
          <a:spcPct val="0"/>
        </a:spcBef>
        <a:spcAft>
          <a:spcPct val="0"/>
        </a:spcAft>
        <a:defRPr sz="4000" b="1">
          <a:solidFill>
            <a:schemeClr val="tx2"/>
          </a:solidFill>
          <a:latin typeface="Franklin Gothic Book" pitchFamily="34" charset="0"/>
        </a:defRPr>
      </a:lvl9pPr>
    </p:titleStyle>
    <p:bodyStyle>
      <a:lvl1pPr marL="342900" indent="-342900" algn="l" rtl="0" eaLnBrk="1" fontAlgn="base" hangingPunct="1">
        <a:spcBef>
          <a:spcPct val="50000"/>
        </a:spcBef>
        <a:spcAft>
          <a:spcPct val="0"/>
        </a:spcAft>
        <a:buClr>
          <a:srgbClr val="F37421"/>
        </a:buClr>
        <a:buFont typeface="Wingdings" pitchFamily="2" charset="2"/>
        <a:buChar char="§"/>
        <a:defRPr sz="2800" b="0" kern="1200" spc="100" baseline="0">
          <a:solidFill>
            <a:srgbClr val="E8E5D6"/>
          </a:solidFill>
          <a:latin typeface="Franklin Gothic Demi Cond" pitchFamily="34" charset="0"/>
          <a:ea typeface="+mn-ea"/>
          <a:cs typeface="+mn-cs"/>
        </a:defRPr>
      </a:lvl1pPr>
      <a:lvl2pPr marL="742950" indent="-285750" algn="l" rtl="0" eaLnBrk="1" fontAlgn="base" hangingPunct="1">
        <a:lnSpc>
          <a:spcPct val="90000"/>
        </a:lnSpc>
        <a:spcBef>
          <a:spcPts val="600"/>
        </a:spcBef>
        <a:spcAft>
          <a:spcPct val="0"/>
        </a:spcAft>
        <a:buFont typeface="Franklin Gothic Book" pitchFamily="34" charset="0"/>
        <a:buChar char="—"/>
        <a:defRPr sz="2400" kern="1200" baseline="0">
          <a:solidFill>
            <a:schemeClr val="bg1"/>
          </a:solidFill>
          <a:latin typeface="Franklin Gothic Book" pitchFamily="34" charset="0"/>
        </a:defRPr>
      </a:lvl2pPr>
      <a:lvl3pPr marL="1143000" indent="-228600" algn="l" rtl="0" eaLnBrk="1" fontAlgn="base" hangingPunct="1">
        <a:lnSpc>
          <a:spcPct val="90000"/>
        </a:lnSpc>
        <a:spcBef>
          <a:spcPts val="600"/>
        </a:spcBef>
        <a:spcAft>
          <a:spcPct val="0"/>
        </a:spcAft>
        <a:buFont typeface="Arial" pitchFamily="34" charset="0"/>
        <a:buChar char="•"/>
        <a:defRPr sz="2000" kern="1200" baseline="0">
          <a:solidFill>
            <a:schemeClr val="bg1"/>
          </a:solidFill>
          <a:latin typeface="Franklin Gothic Book" pitchFamily="34" charset="0"/>
        </a:defRPr>
      </a:lvl3pPr>
      <a:lvl4pPr marL="1600200" indent="-228600" algn="l" rtl="0" eaLnBrk="1" fontAlgn="base" hangingPunct="1">
        <a:lnSpc>
          <a:spcPct val="90000"/>
        </a:lnSpc>
        <a:spcBef>
          <a:spcPts val="600"/>
        </a:spcBef>
        <a:spcAft>
          <a:spcPct val="0"/>
        </a:spcAft>
        <a:buSzPct val="100000"/>
        <a:buFont typeface="Franklin Gothic Book" pitchFamily="34" charset="0"/>
        <a:buChar char="&gt;"/>
        <a:defRPr kern="1200" baseline="0">
          <a:solidFill>
            <a:schemeClr val="bg1"/>
          </a:solidFill>
          <a:latin typeface="Franklin Gothic Book" pitchFamily="34" charset="0"/>
        </a:defRPr>
      </a:lvl4pPr>
      <a:lvl5pPr marL="2057400" indent="-228600" algn="l" rtl="0" eaLnBrk="1" fontAlgn="base" hangingPunct="1">
        <a:lnSpc>
          <a:spcPct val="90000"/>
        </a:lnSpc>
        <a:spcBef>
          <a:spcPts val="600"/>
        </a:spcBef>
        <a:spcAft>
          <a:spcPct val="0"/>
        </a:spcAft>
        <a:buFont typeface="Trebuchet MS" pitchFamily="34" charset="0"/>
        <a:buChar char="–"/>
        <a:defRPr sz="1600" kern="1200" baseline="0">
          <a:solidFill>
            <a:schemeClr val="bg1"/>
          </a:solidFill>
          <a:latin typeface="Franklin Gothic Book" pitchFamily="34" charset="0"/>
        </a:defRPr>
      </a:lvl5pPr>
      <a:lvl6pPr marL="2514600" indent="-228600" algn="l" rtl="0" eaLnBrk="1" fontAlgn="base" hangingPunct="1">
        <a:spcBef>
          <a:spcPct val="20000"/>
        </a:spcBef>
        <a:spcAft>
          <a:spcPct val="0"/>
        </a:spcAft>
        <a:buFont typeface="Trebuchet MS" pitchFamily="34" charset="0"/>
        <a:buChar char="›"/>
        <a:defRPr sz="1600">
          <a:solidFill>
            <a:srgbClr val="C2C9CE"/>
          </a:solidFill>
          <a:latin typeface="+mn-lt"/>
        </a:defRPr>
      </a:lvl6pPr>
      <a:lvl7pPr marL="2971800" indent="-228600" algn="l" rtl="0" eaLnBrk="1" fontAlgn="base" hangingPunct="1">
        <a:spcBef>
          <a:spcPct val="20000"/>
        </a:spcBef>
        <a:spcAft>
          <a:spcPct val="0"/>
        </a:spcAft>
        <a:buFont typeface="Trebuchet MS" pitchFamily="34" charset="0"/>
        <a:buChar char="›"/>
        <a:defRPr sz="1600">
          <a:solidFill>
            <a:srgbClr val="C2C9CE"/>
          </a:solidFill>
          <a:latin typeface="+mn-lt"/>
        </a:defRPr>
      </a:lvl7pPr>
      <a:lvl8pPr marL="3429000" indent="-228600" algn="l" rtl="0" eaLnBrk="1" fontAlgn="base" hangingPunct="1">
        <a:spcBef>
          <a:spcPct val="20000"/>
        </a:spcBef>
        <a:spcAft>
          <a:spcPct val="0"/>
        </a:spcAft>
        <a:buFont typeface="Trebuchet MS" pitchFamily="34" charset="0"/>
        <a:buChar char="›"/>
        <a:defRPr sz="1600">
          <a:solidFill>
            <a:srgbClr val="C2C9CE"/>
          </a:solidFill>
          <a:latin typeface="+mn-lt"/>
        </a:defRPr>
      </a:lvl8pPr>
      <a:lvl9pPr marL="3886200" indent="-228600" algn="l" rtl="0" eaLnBrk="1" fontAlgn="base" hangingPunct="1">
        <a:spcBef>
          <a:spcPct val="20000"/>
        </a:spcBef>
        <a:spcAft>
          <a:spcPct val="0"/>
        </a:spcAft>
        <a:buFont typeface="Trebuchet MS" pitchFamily="34" charset="0"/>
        <a:buChar char="›"/>
        <a:defRPr sz="1600">
          <a:solidFill>
            <a:srgbClr val="C2C9CE"/>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1" cstate="print">
            <a:lum/>
          </a:blip>
          <a:srcRect/>
          <a:stretch>
            <a:fillRect/>
          </a:stretch>
        </a:blipFill>
        <a:effectLst/>
      </p:bgPr>
    </p:bg>
    <p:spTree>
      <p:nvGrpSpPr>
        <p:cNvPr id="1" name=""/>
        <p:cNvGrpSpPr/>
        <p:nvPr/>
      </p:nvGrpSpPr>
      <p:grpSpPr>
        <a:xfrm>
          <a:off x="0" y="0"/>
          <a:ext cx="0" cy="0"/>
          <a:chOff x="0" y="0"/>
          <a:chExt cx="0" cy="0"/>
        </a:xfrm>
      </p:grpSpPr>
      <p:sp>
        <p:nvSpPr>
          <p:cNvPr id="1032" name="Line 8"/>
          <p:cNvSpPr>
            <a:spLocks noChangeShapeType="1"/>
          </p:cNvSpPr>
          <p:nvPr/>
        </p:nvSpPr>
        <p:spPr bwMode="auto">
          <a:xfrm>
            <a:off x="493712" y="1066800"/>
            <a:ext cx="8650287" cy="0"/>
          </a:xfrm>
          <a:prstGeom prst="line">
            <a:avLst/>
          </a:prstGeom>
          <a:noFill/>
          <a:ln w="25400">
            <a:solidFill>
              <a:srgbClr val="F37421"/>
            </a:solidFill>
            <a:round/>
            <a:headEnd/>
            <a:tailEnd/>
          </a:ln>
          <a:effectLst/>
        </p:spPr>
        <p:txBody>
          <a:bodyPr/>
          <a:lstStyle/>
          <a:p>
            <a:pPr fontAlgn="auto">
              <a:spcBef>
                <a:spcPts val="0"/>
              </a:spcBef>
              <a:spcAft>
                <a:spcPts val="0"/>
              </a:spcAft>
            </a:pPr>
            <a:endParaRPr lang="en-US">
              <a:solidFill>
                <a:srgbClr val="333333"/>
              </a:solidFill>
              <a:latin typeface="Arial"/>
            </a:endParaRPr>
          </a:p>
        </p:txBody>
      </p:sp>
      <p:sp>
        <p:nvSpPr>
          <p:cNvPr id="1026" name="Rectangle 2"/>
          <p:cNvSpPr>
            <a:spLocks noGrp="1" noChangeArrowheads="1"/>
          </p:cNvSpPr>
          <p:nvPr>
            <p:ph type="title"/>
          </p:nvPr>
        </p:nvSpPr>
        <p:spPr bwMode="auto">
          <a:xfrm>
            <a:off x="506413" y="228600"/>
            <a:ext cx="8408987" cy="83820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506413" y="1257800"/>
            <a:ext cx="8402637" cy="48382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Slide Number Placeholder 4"/>
          <p:cNvSpPr>
            <a:spLocks noGrp="1"/>
          </p:cNvSpPr>
          <p:nvPr>
            <p:ph type="sldNum" sz="quarter" idx="4"/>
          </p:nvPr>
        </p:nvSpPr>
        <p:spPr>
          <a:xfrm>
            <a:off x="6789690" y="6356350"/>
            <a:ext cx="2133600" cy="365125"/>
          </a:xfrm>
          <a:prstGeom prst="rect">
            <a:avLst/>
          </a:prstGeom>
        </p:spPr>
        <p:txBody>
          <a:bodyPr vert="horz" lIns="91440" tIns="45720" rIns="91440" bIns="45720" rtlCol="0" anchor="ctr"/>
          <a:lstStyle>
            <a:lvl1pPr algn="r">
              <a:defRPr sz="1000">
                <a:solidFill>
                  <a:srgbClr val="7E8082"/>
                </a:solidFill>
                <a:latin typeface="Franklin Gothic Medium" pitchFamily="34" charset="0"/>
              </a:defRPr>
            </a:lvl1pPr>
          </a:lstStyle>
          <a:p>
            <a:pPr fontAlgn="auto">
              <a:spcBef>
                <a:spcPts val="0"/>
              </a:spcBef>
              <a:spcAft>
                <a:spcPts val="0"/>
              </a:spcAft>
            </a:pPr>
            <a:fld id="{81F9E513-8D10-4500-AC4B-1A2E95A8D8AC}" type="slidenum">
              <a:rPr lang="en-US" smtClean="0"/>
              <a:pPr fontAlgn="auto">
                <a:spcBef>
                  <a:spcPts val="0"/>
                </a:spcBef>
                <a:spcAft>
                  <a:spcPts val="0"/>
                </a:spcAft>
              </a:pPr>
              <a:t>‹#›</a:t>
            </a:fld>
            <a:endParaRPr lang="en-US"/>
          </a:p>
        </p:txBody>
      </p:sp>
    </p:spTree>
    <p:extLst>
      <p:ext uri="{BB962C8B-B14F-4D97-AF65-F5344CB8AC3E}">
        <p14:creationId xmlns:p14="http://schemas.microsoft.com/office/powerpoint/2010/main" val="505410436"/>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txStyles>
    <p:titleStyle>
      <a:lvl1pPr algn="l" rtl="0" eaLnBrk="1" fontAlgn="base" hangingPunct="1">
        <a:spcBef>
          <a:spcPct val="0"/>
        </a:spcBef>
        <a:spcAft>
          <a:spcPct val="0"/>
        </a:spcAft>
        <a:defRPr sz="3600" b="0" kern="1200" spc="0" baseline="0">
          <a:solidFill>
            <a:schemeClr val="bg1"/>
          </a:solidFill>
          <a:latin typeface="Franklin Gothic Demi" pitchFamily="34" charset="0"/>
          <a:ea typeface="+mj-ea"/>
          <a:cs typeface="+mj-cs"/>
        </a:defRPr>
      </a:lvl1pPr>
      <a:lvl2pPr algn="l" rtl="0" eaLnBrk="1" fontAlgn="base" hangingPunct="1">
        <a:spcBef>
          <a:spcPct val="0"/>
        </a:spcBef>
        <a:spcAft>
          <a:spcPct val="0"/>
        </a:spcAft>
        <a:defRPr sz="4000" b="1">
          <a:solidFill>
            <a:schemeClr val="tx2"/>
          </a:solidFill>
          <a:latin typeface="Franklin Gothic Book" pitchFamily="34" charset="0"/>
        </a:defRPr>
      </a:lvl2pPr>
      <a:lvl3pPr algn="l" rtl="0" eaLnBrk="1" fontAlgn="base" hangingPunct="1">
        <a:spcBef>
          <a:spcPct val="0"/>
        </a:spcBef>
        <a:spcAft>
          <a:spcPct val="0"/>
        </a:spcAft>
        <a:defRPr sz="4000" b="1">
          <a:solidFill>
            <a:schemeClr val="tx2"/>
          </a:solidFill>
          <a:latin typeface="Franklin Gothic Book" pitchFamily="34" charset="0"/>
        </a:defRPr>
      </a:lvl3pPr>
      <a:lvl4pPr algn="l" rtl="0" eaLnBrk="1" fontAlgn="base" hangingPunct="1">
        <a:spcBef>
          <a:spcPct val="0"/>
        </a:spcBef>
        <a:spcAft>
          <a:spcPct val="0"/>
        </a:spcAft>
        <a:defRPr sz="4000" b="1">
          <a:solidFill>
            <a:schemeClr val="tx2"/>
          </a:solidFill>
          <a:latin typeface="Franklin Gothic Book" pitchFamily="34" charset="0"/>
        </a:defRPr>
      </a:lvl4pPr>
      <a:lvl5pPr algn="l" rtl="0" eaLnBrk="1" fontAlgn="base" hangingPunct="1">
        <a:spcBef>
          <a:spcPct val="0"/>
        </a:spcBef>
        <a:spcAft>
          <a:spcPct val="0"/>
        </a:spcAft>
        <a:defRPr sz="4000" b="1">
          <a:solidFill>
            <a:schemeClr val="tx2"/>
          </a:solidFill>
          <a:latin typeface="Franklin Gothic Book" pitchFamily="34" charset="0"/>
        </a:defRPr>
      </a:lvl5pPr>
      <a:lvl6pPr marL="457200" algn="l" rtl="0" eaLnBrk="1" fontAlgn="base" hangingPunct="1">
        <a:spcBef>
          <a:spcPct val="0"/>
        </a:spcBef>
        <a:spcAft>
          <a:spcPct val="0"/>
        </a:spcAft>
        <a:defRPr sz="4000" b="1">
          <a:solidFill>
            <a:schemeClr val="tx2"/>
          </a:solidFill>
          <a:latin typeface="Franklin Gothic Book" pitchFamily="34" charset="0"/>
        </a:defRPr>
      </a:lvl6pPr>
      <a:lvl7pPr marL="914400" algn="l" rtl="0" eaLnBrk="1" fontAlgn="base" hangingPunct="1">
        <a:spcBef>
          <a:spcPct val="0"/>
        </a:spcBef>
        <a:spcAft>
          <a:spcPct val="0"/>
        </a:spcAft>
        <a:defRPr sz="4000" b="1">
          <a:solidFill>
            <a:schemeClr val="tx2"/>
          </a:solidFill>
          <a:latin typeface="Franklin Gothic Book" pitchFamily="34" charset="0"/>
        </a:defRPr>
      </a:lvl7pPr>
      <a:lvl8pPr marL="1371600" algn="l" rtl="0" eaLnBrk="1" fontAlgn="base" hangingPunct="1">
        <a:spcBef>
          <a:spcPct val="0"/>
        </a:spcBef>
        <a:spcAft>
          <a:spcPct val="0"/>
        </a:spcAft>
        <a:defRPr sz="4000" b="1">
          <a:solidFill>
            <a:schemeClr val="tx2"/>
          </a:solidFill>
          <a:latin typeface="Franklin Gothic Book" pitchFamily="34" charset="0"/>
        </a:defRPr>
      </a:lvl8pPr>
      <a:lvl9pPr marL="1828800" algn="l" rtl="0" eaLnBrk="1" fontAlgn="base" hangingPunct="1">
        <a:spcBef>
          <a:spcPct val="0"/>
        </a:spcBef>
        <a:spcAft>
          <a:spcPct val="0"/>
        </a:spcAft>
        <a:defRPr sz="4000" b="1">
          <a:solidFill>
            <a:schemeClr val="tx2"/>
          </a:solidFill>
          <a:latin typeface="Franklin Gothic Book" pitchFamily="34" charset="0"/>
        </a:defRPr>
      </a:lvl9pPr>
    </p:titleStyle>
    <p:bodyStyle>
      <a:lvl1pPr marL="342900" indent="-342900" algn="l" rtl="0" eaLnBrk="1" fontAlgn="base" hangingPunct="1">
        <a:spcBef>
          <a:spcPct val="50000"/>
        </a:spcBef>
        <a:spcAft>
          <a:spcPct val="0"/>
        </a:spcAft>
        <a:buClr>
          <a:srgbClr val="F37421"/>
        </a:buClr>
        <a:buFont typeface="Wingdings" pitchFamily="2" charset="2"/>
        <a:buChar char="§"/>
        <a:defRPr sz="2800" b="0" kern="1200" spc="100" baseline="0">
          <a:solidFill>
            <a:srgbClr val="E8E5D6"/>
          </a:solidFill>
          <a:latin typeface="Franklin Gothic Demi Cond" pitchFamily="34" charset="0"/>
          <a:ea typeface="+mn-ea"/>
          <a:cs typeface="+mn-cs"/>
        </a:defRPr>
      </a:lvl1pPr>
      <a:lvl2pPr marL="742950" indent="-285750" algn="l" rtl="0" eaLnBrk="1" fontAlgn="base" hangingPunct="1">
        <a:lnSpc>
          <a:spcPct val="90000"/>
        </a:lnSpc>
        <a:spcBef>
          <a:spcPts val="600"/>
        </a:spcBef>
        <a:spcAft>
          <a:spcPct val="0"/>
        </a:spcAft>
        <a:buFont typeface="Franklin Gothic Book" pitchFamily="34" charset="0"/>
        <a:buChar char="—"/>
        <a:defRPr sz="2400" kern="1200" baseline="0">
          <a:solidFill>
            <a:schemeClr val="bg1"/>
          </a:solidFill>
          <a:latin typeface="Franklin Gothic Book" pitchFamily="34" charset="0"/>
        </a:defRPr>
      </a:lvl2pPr>
      <a:lvl3pPr marL="1143000" indent="-228600" algn="l" rtl="0" eaLnBrk="1" fontAlgn="base" hangingPunct="1">
        <a:lnSpc>
          <a:spcPct val="90000"/>
        </a:lnSpc>
        <a:spcBef>
          <a:spcPts val="600"/>
        </a:spcBef>
        <a:spcAft>
          <a:spcPct val="0"/>
        </a:spcAft>
        <a:buFont typeface="Arial" pitchFamily="34" charset="0"/>
        <a:buChar char="•"/>
        <a:defRPr sz="2000" kern="1200" baseline="0">
          <a:solidFill>
            <a:schemeClr val="bg1"/>
          </a:solidFill>
          <a:latin typeface="Franklin Gothic Book" pitchFamily="34" charset="0"/>
        </a:defRPr>
      </a:lvl3pPr>
      <a:lvl4pPr marL="1600200" indent="-228600" algn="l" rtl="0" eaLnBrk="1" fontAlgn="base" hangingPunct="1">
        <a:lnSpc>
          <a:spcPct val="90000"/>
        </a:lnSpc>
        <a:spcBef>
          <a:spcPts val="600"/>
        </a:spcBef>
        <a:spcAft>
          <a:spcPct val="0"/>
        </a:spcAft>
        <a:buSzPct val="100000"/>
        <a:buFont typeface="Franklin Gothic Book" pitchFamily="34" charset="0"/>
        <a:buChar char="&gt;"/>
        <a:defRPr kern="1200" baseline="0">
          <a:solidFill>
            <a:schemeClr val="bg1"/>
          </a:solidFill>
          <a:latin typeface="Franklin Gothic Book" pitchFamily="34" charset="0"/>
        </a:defRPr>
      </a:lvl4pPr>
      <a:lvl5pPr marL="2057400" indent="-228600" algn="l" rtl="0" eaLnBrk="1" fontAlgn="base" hangingPunct="1">
        <a:lnSpc>
          <a:spcPct val="90000"/>
        </a:lnSpc>
        <a:spcBef>
          <a:spcPts val="600"/>
        </a:spcBef>
        <a:spcAft>
          <a:spcPct val="0"/>
        </a:spcAft>
        <a:buFont typeface="Trebuchet MS" pitchFamily="34" charset="0"/>
        <a:buChar char="–"/>
        <a:defRPr sz="1600" kern="1200" baseline="0">
          <a:solidFill>
            <a:schemeClr val="bg1"/>
          </a:solidFill>
          <a:latin typeface="Franklin Gothic Book" pitchFamily="34" charset="0"/>
        </a:defRPr>
      </a:lvl5pPr>
      <a:lvl6pPr marL="2514600" indent="-228600" algn="l" rtl="0" eaLnBrk="1" fontAlgn="base" hangingPunct="1">
        <a:spcBef>
          <a:spcPct val="20000"/>
        </a:spcBef>
        <a:spcAft>
          <a:spcPct val="0"/>
        </a:spcAft>
        <a:buFont typeface="Trebuchet MS" pitchFamily="34" charset="0"/>
        <a:buChar char="›"/>
        <a:defRPr sz="1600">
          <a:solidFill>
            <a:srgbClr val="C2C9CE"/>
          </a:solidFill>
          <a:latin typeface="+mn-lt"/>
        </a:defRPr>
      </a:lvl6pPr>
      <a:lvl7pPr marL="2971800" indent="-228600" algn="l" rtl="0" eaLnBrk="1" fontAlgn="base" hangingPunct="1">
        <a:spcBef>
          <a:spcPct val="20000"/>
        </a:spcBef>
        <a:spcAft>
          <a:spcPct val="0"/>
        </a:spcAft>
        <a:buFont typeface="Trebuchet MS" pitchFamily="34" charset="0"/>
        <a:buChar char="›"/>
        <a:defRPr sz="1600">
          <a:solidFill>
            <a:srgbClr val="C2C9CE"/>
          </a:solidFill>
          <a:latin typeface="+mn-lt"/>
        </a:defRPr>
      </a:lvl7pPr>
      <a:lvl8pPr marL="3429000" indent="-228600" algn="l" rtl="0" eaLnBrk="1" fontAlgn="base" hangingPunct="1">
        <a:spcBef>
          <a:spcPct val="20000"/>
        </a:spcBef>
        <a:spcAft>
          <a:spcPct val="0"/>
        </a:spcAft>
        <a:buFont typeface="Trebuchet MS" pitchFamily="34" charset="0"/>
        <a:buChar char="›"/>
        <a:defRPr sz="1600">
          <a:solidFill>
            <a:srgbClr val="C2C9CE"/>
          </a:solidFill>
          <a:latin typeface="+mn-lt"/>
        </a:defRPr>
      </a:lvl8pPr>
      <a:lvl9pPr marL="3886200" indent="-228600" algn="l" rtl="0" eaLnBrk="1" fontAlgn="base" hangingPunct="1">
        <a:spcBef>
          <a:spcPct val="20000"/>
        </a:spcBef>
        <a:spcAft>
          <a:spcPct val="0"/>
        </a:spcAft>
        <a:buFont typeface="Trebuchet MS" pitchFamily="34" charset="0"/>
        <a:buChar char="›"/>
        <a:defRPr sz="1600">
          <a:solidFill>
            <a:srgbClr val="C2C9CE"/>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plosone.org/static/information"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aaaopenanthro.org/index.cfm"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production.culanth.org/fieldsights/142-cultural-anthropology-will-go-open-access-in-2014"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oad.simmons.edu/oadwiki/Publishers_of_OA_books"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www.sparc.arl.org/sites/default/files/Access-Reuse_Addendum.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www.sherpa.ac.uk/romeo/"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network.bepress.com/social-and-behavioral-sciences/anthropology/" TargetMode="External"/><Relationship Id="rId2" Type="http://schemas.openxmlformats.org/officeDocument/2006/relationships/hyperlink" Target="http://surface.syr.edu/" TargetMode="External"/><Relationship Id="rId1" Type="http://schemas.openxmlformats.org/officeDocument/2006/relationships/slideLayout" Target="../slideLayouts/slideLayout2.xml"/><Relationship Id="rId6" Type="http://schemas.openxmlformats.org/officeDocument/2006/relationships/hyperlink" Target="http://www.sherpa.ac.uk/romeo/" TargetMode="External"/><Relationship Id="rId5" Type="http://schemas.openxmlformats.org/officeDocument/2006/relationships/hyperlink" Target="http://scholarlyoa.com/individual-journals/" TargetMode="External"/><Relationship Id="rId4" Type="http://schemas.openxmlformats.org/officeDocument/2006/relationships/hyperlink" Target="http://surface.syr.edu/cgi/siteview.cgi/oa_week/2013/events/4"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mailto:yli115@syr.edu" TargetMode="External"/><Relationship Id="rId2" Type="http://schemas.openxmlformats.org/officeDocument/2006/relationships/hyperlink" Target="mailto:bcryan@syr.edu"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etdadmin.com/syr"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81400" y="4572000"/>
            <a:ext cx="5410200" cy="1316038"/>
          </a:xfrm>
        </p:spPr>
        <p:txBody>
          <a:bodyPr>
            <a:normAutofit fontScale="90000"/>
          </a:bodyPr>
          <a:lstStyle/>
          <a:p>
            <a:r>
              <a:rPr lang="en-US" dirty="0" smtClean="0"/>
              <a:t>All About </a:t>
            </a:r>
            <a:br>
              <a:rPr lang="en-US" dirty="0" smtClean="0"/>
            </a:br>
            <a:r>
              <a:rPr lang="en-US" dirty="0" smtClean="0"/>
              <a:t>Scholarly Publishing </a:t>
            </a:r>
            <a:br>
              <a:rPr lang="en-US" dirty="0" smtClean="0"/>
            </a:br>
            <a:endParaRPr lang="en-US" dirty="0"/>
          </a:p>
        </p:txBody>
      </p:sp>
      <p:sp>
        <p:nvSpPr>
          <p:cNvPr id="3" name="Subtitle 2"/>
          <p:cNvSpPr>
            <a:spLocks noGrp="1"/>
          </p:cNvSpPr>
          <p:nvPr>
            <p:ph type="subTitle" idx="1"/>
          </p:nvPr>
        </p:nvSpPr>
        <p:spPr/>
        <p:txBody>
          <a:bodyPr>
            <a:normAutofit lnSpcReduction="10000"/>
          </a:bodyPr>
          <a:lstStyle/>
          <a:p>
            <a:r>
              <a:rPr lang="en-US" sz="1600" dirty="0" smtClean="0"/>
              <a:t>Bonnie Ryan, Yuan Li</a:t>
            </a:r>
          </a:p>
          <a:p>
            <a:r>
              <a:rPr lang="en-US" sz="1600" dirty="0" smtClean="0"/>
              <a:t>Syracuse University Libraries</a:t>
            </a:r>
            <a:endParaRPr lang="en-US" sz="1600" dirty="0"/>
          </a:p>
        </p:txBody>
      </p:sp>
    </p:spTree>
    <p:extLst>
      <p:ext uri="{BB962C8B-B14F-4D97-AF65-F5344CB8AC3E}">
        <p14:creationId xmlns:p14="http://schemas.microsoft.com/office/powerpoint/2010/main" val="3147999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53892"/>
            <a:ext cx="9169400" cy="6666008"/>
          </a:xfrm>
        </p:spPr>
      </p:pic>
    </p:spTree>
    <p:extLst>
      <p:ext uri="{BB962C8B-B14F-4D97-AF65-F5344CB8AC3E}">
        <p14:creationId xmlns:p14="http://schemas.microsoft.com/office/powerpoint/2010/main" val="28888470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419100"/>
            <a:ext cx="9118629" cy="6400800"/>
          </a:xfrm>
        </p:spPr>
      </p:pic>
    </p:spTree>
    <p:extLst>
      <p:ext uri="{BB962C8B-B14F-4D97-AF65-F5344CB8AC3E}">
        <p14:creationId xmlns:p14="http://schemas.microsoft.com/office/powerpoint/2010/main" val="31350849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Publishing</a:t>
            </a:r>
            <a:endParaRPr lang="en-US" dirty="0"/>
          </a:p>
        </p:txBody>
      </p:sp>
      <p:sp>
        <p:nvSpPr>
          <p:cNvPr id="3" name="Content Placeholder 2"/>
          <p:cNvSpPr>
            <a:spLocks noGrp="1"/>
          </p:cNvSpPr>
          <p:nvPr>
            <p:ph idx="1"/>
          </p:nvPr>
        </p:nvSpPr>
        <p:spPr/>
        <p:txBody>
          <a:bodyPr/>
          <a:lstStyle/>
          <a:p>
            <a:r>
              <a:rPr lang="en-US" dirty="0" smtClean="0"/>
              <a:t>Traditional publishing</a:t>
            </a:r>
          </a:p>
          <a:p>
            <a:r>
              <a:rPr lang="en-US" dirty="0" smtClean="0"/>
              <a:t>Open Access publishing</a:t>
            </a:r>
          </a:p>
          <a:p>
            <a:pPr marL="0" indent="0">
              <a:buNone/>
            </a:pPr>
            <a:r>
              <a:rPr lang="en-US" dirty="0"/>
              <a:t> </a:t>
            </a:r>
            <a:endParaRPr lang="en-US" dirty="0" smtClean="0"/>
          </a:p>
          <a:p>
            <a:pPr marL="0" indent="0">
              <a:buNone/>
            </a:pPr>
            <a:endParaRPr lang="en-US" dirty="0" smtClean="0"/>
          </a:p>
        </p:txBody>
      </p:sp>
    </p:spTree>
    <p:extLst>
      <p:ext uri="{BB962C8B-B14F-4D97-AF65-F5344CB8AC3E}">
        <p14:creationId xmlns:p14="http://schemas.microsoft.com/office/powerpoint/2010/main" val="28921569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Traditional publishing</a:t>
            </a:r>
            <a:endParaRPr lang="en-US" dirty="0"/>
          </a:p>
        </p:txBody>
      </p:sp>
      <p:sp>
        <p:nvSpPr>
          <p:cNvPr id="5" name="Oval 4"/>
          <p:cNvSpPr/>
          <p:nvPr/>
        </p:nvSpPr>
        <p:spPr>
          <a:xfrm>
            <a:off x="2895600" y="4864100"/>
            <a:ext cx="2819400" cy="1066800"/>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Publisher</a:t>
            </a:r>
          </a:p>
          <a:p>
            <a:pPr algn="ctr"/>
            <a:r>
              <a:rPr lang="en-US" dirty="0" smtClean="0"/>
              <a:t>Perform editing, printing and online distribution</a:t>
            </a:r>
            <a:endParaRPr lang="en-US" dirty="0"/>
          </a:p>
        </p:txBody>
      </p:sp>
      <p:sp>
        <p:nvSpPr>
          <p:cNvPr id="6" name="Oval 5"/>
          <p:cNvSpPr/>
          <p:nvPr/>
        </p:nvSpPr>
        <p:spPr>
          <a:xfrm>
            <a:off x="5181600" y="3327400"/>
            <a:ext cx="2971800" cy="1066800"/>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Editors/Reviewers</a:t>
            </a:r>
          </a:p>
          <a:p>
            <a:pPr algn="ctr"/>
            <a:r>
              <a:rPr lang="en-US" dirty="0" smtClean="0"/>
              <a:t>Conduct peer review process</a:t>
            </a:r>
            <a:endParaRPr lang="en-US" dirty="0"/>
          </a:p>
        </p:txBody>
      </p:sp>
      <p:sp>
        <p:nvSpPr>
          <p:cNvPr id="7" name="Oval 6"/>
          <p:cNvSpPr/>
          <p:nvPr/>
        </p:nvSpPr>
        <p:spPr>
          <a:xfrm>
            <a:off x="2743200" y="1625600"/>
            <a:ext cx="3200400" cy="1066800"/>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Authors</a:t>
            </a:r>
          </a:p>
          <a:p>
            <a:pPr algn="ctr"/>
            <a:r>
              <a:rPr lang="en-US" dirty="0" smtClean="0"/>
              <a:t> Produce scholarly content</a:t>
            </a:r>
            <a:endParaRPr lang="en-US" dirty="0"/>
          </a:p>
        </p:txBody>
      </p:sp>
      <p:sp>
        <p:nvSpPr>
          <p:cNvPr id="8" name="Oval 7"/>
          <p:cNvSpPr/>
          <p:nvPr/>
        </p:nvSpPr>
        <p:spPr>
          <a:xfrm>
            <a:off x="609600" y="3048000"/>
            <a:ext cx="3352800" cy="1295400"/>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Libraries/other information distribution agencies</a:t>
            </a:r>
          </a:p>
          <a:p>
            <a:pPr algn="ctr"/>
            <a:r>
              <a:rPr lang="en-US" dirty="0" smtClean="0"/>
              <a:t>Purchase/Facilitate access</a:t>
            </a:r>
            <a:endParaRPr lang="en-US" dirty="0"/>
          </a:p>
        </p:txBody>
      </p:sp>
      <p:sp>
        <p:nvSpPr>
          <p:cNvPr id="9" name="Curved Left Arrow 8"/>
          <p:cNvSpPr/>
          <p:nvPr/>
        </p:nvSpPr>
        <p:spPr>
          <a:xfrm rot="19901955">
            <a:off x="6339908" y="1908871"/>
            <a:ext cx="381000" cy="1446438"/>
          </a:xfrm>
          <a:prstGeom prst="curvedLef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Curved Left Arrow 9"/>
          <p:cNvSpPr/>
          <p:nvPr/>
        </p:nvSpPr>
        <p:spPr>
          <a:xfrm rot="8805454">
            <a:off x="2174849" y="4404463"/>
            <a:ext cx="381000" cy="1446438"/>
          </a:xfrm>
          <a:prstGeom prst="curvedLef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Curved Left Arrow 10"/>
          <p:cNvSpPr/>
          <p:nvPr/>
        </p:nvSpPr>
        <p:spPr>
          <a:xfrm rot="2546737">
            <a:off x="6153167" y="4434825"/>
            <a:ext cx="381000" cy="1446438"/>
          </a:xfrm>
          <a:prstGeom prst="curvedLef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Curved Left Arrow 11"/>
          <p:cNvSpPr/>
          <p:nvPr/>
        </p:nvSpPr>
        <p:spPr>
          <a:xfrm rot="13080561">
            <a:off x="2001259" y="1817626"/>
            <a:ext cx="381000" cy="1211581"/>
          </a:xfrm>
          <a:prstGeom prst="curvedLef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p:cNvSpPr txBox="1"/>
          <p:nvPr/>
        </p:nvSpPr>
        <p:spPr>
          <a:xfrm>
            <a:off x="6654800" y="2286000"/>
            <a:ext cx="1165792" cy="369332"/>
          </a:xfrm>
          <a:prstGeom prst="rect">
            <a:avLst/>
          </a:prstGeom>
          <a:noFill/>
        </p:spPr>
        <p:txBody>
          <a:bodyPr wrap="square" rtlCol="0">
            <a:spAutoFit/>
          </a:bodyPr>
          <a:lstStyle/>
          <a:p>
            <a:r>
              <a:rPr lang="en-US" b="1" dirty="0" smtClean="0">
                <a:solidFill>
                  <a:schemeClr val="accent2"/>
                </a:solidFill>
              </a:rPr>
              <a:t>Free</a:t>
            </a:r>
            <a:endParaRPr lang="en-US" b="1" dirty="0">
              <a:solidFill>
                <a:schemeClr val="accent2"/>
              </a:solidFill>
            </a:endParaRPr>
          </a:p>
        </p:txBody>
      </p:sp>
      <p:sp>
        <p:nvSpPr>
          <p:cNvPr id="14" name="TextBox 13"/>
          <p:cNvSpPr txBox="1"/>
          <p:nvPr/>
        </p:nvSpPr>
        <p:spPr>
          <a:xfrm>
            <a:off x="6606608" y="5028168"/>
            <a:ext cx="1165792" cy="369332"/>
          </a:xfrm>
          <a:prstGeom prst="rect">
            <a:avLst/>
          </a:prstGeom>
          <a:noFill/>
        </p:spPr>
        <p:txBody>
          <a:bodyPr wrap="square" rtlCol="0">
            <a:spAutoFit/>
          </a:bodyPr>
          <a:lstStyle/>
          <a:p>
            <a:r>
              <a:rPr lang="en-US" b="1" dirty="0" smtClean="0">
                <a:solidFill>
                  <a:schemeClr val="accent2"/>
                </a:solidFill>
              </a:rPr>
              <a:t>Free</a:t>
            </a:r>
            <a:endParaRPr lang="en-US" b="1" dirty="0">
              <a:solidFill>
                <a:schemeClr val="accent2"/>
              </a:solidFill>
            </a:endParaRPr>
          </a:p>
        </p:txBody>
      </p:sp>
      <p:sp>
        <p:nvSpPr>
          <p:cNvPr id="15" name="TextBox 14"/>
          <p:cNvSpPr txBox="1"/>
          <p:nvPr/>
        </p:nvSpPr>
        <p:spPr>
          <a:xfrm>
            <a:off x="1120208" y="2401332"/>
            <a:ext cx="1165792" cy="369332"/>
          </a:xfrm>
          <a:prstGeom prst="rect">
            <a:avLst/>
          </a:prstGeom>
          <a:noFill/>
        </p:spPr>
        <p:txBody>
          <a:bodyPr wrap="square" rtlCol="0">
            <a:spAutoFit/>
          </a:bodyPr>
          <a:lstStyle/>
          <a:p>
            <a:r>
              <a:rPr lang="en-US" b="1" dirty="0" smtClean="0">
                <a:solidFill>
                  <a:schemeClr val="accent2"/>
                </a:solidFill>
              </a:rPr>
              <a:t>Free</a:t>
            </a:r>
            <a:endParaRPr lang="en-US" b="1" dirty="0">
              <a:solidFill>
                <a:schemeClr val="accent2"/>
              </a:solidFill>
            </a:endParaRPr>
          </a:p>
        </p:txBody>
      </p:sp>
      <p:sp>
        <p:nvSpPr>
          <p:cNvPr id="16" name="TextBox 15"/>
          <p:cNvSpPr txBox="1"/>
          <p:nvPr/>
        </p:nvSpPr>
        <p:spPr>
          <a:xfrm>
            <a:off x="1069408" y="4943016"/>
            <a:ext cx="1165792" cy="369332"/>
          </a:xfrm>
          <a:prstGeom prst="rect">
            <a:avLst/>
          </a:prstGeom>
          <a:noFill/>
        </p:spPr>
        <p:txBody>
          <a:bodyPr wrap="square" rtlCol="0">
            <a:spAutoFit/>
          </a:bodyPr>
          <a:lstStyle/>
          <a:p>
            <a:r>
              <a:rPr lang="en-US" b="1" dirty="0" smtClean="0">
                <a:solidFill>
                  <a:schemeClr val="accent2"/>
                </a:solidFill>
              </a:rPr>
              <a:t>$$$, $$$</a:t>
            </a:r>
            <a:endParaRPr lang="en-US" b="1" dirty="0">
              <a:solidFill>
                <a:schemeClr val="accent2"/>
              </a:solidFill>
            </a:endParaRPr>
          </a:p>
        </p:txBody>
      </p:sp>
    </p:spTree>
    <p:extLst>
      <p:ext uri="{BB962C8B-B14F-4D97-AF65-F5344CB8AC3E}">
        <p14:creationId xmlns:p14="http://schemas.microsoft.com/office/powerpoint/2010/main" val="32826430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 access (OA) publishing</a:t>
            </a:r>
          </a:p>
        </p:txBody>
      </p:sp>
      <p:sp>
        <p:nvSpPr>
          <p:cNvPr id="3" name="Content Placeholder 2"/>
          <p:cNvSpPr>
            <a:spLocks noGrp="1"/>
          </p:cNvSpPr>
          <p:nvPr>
            <p:ph idx="1"/>
          </p:nvPr>
        </p:nvSpPr>
        <p:spPr/>
        <p:txBody>
          <a:bodyPr/>
          <a:lstStyle/>
          <a:p>
            <a:r>
              <a:rPr lang="en-US" dirty="0"/>
              <a:t>Open access</a:t>
            </a:r>
          </a:p>
          <a:p>
            <a:pPr marL="0" indent="0">
              <a:spcBef>
                <a:spcPts val="0"/>
              </a:spcBef>
              <a:buNone/>
            </a:pPr>
            <a:r>
              <a:rPr lang="en-US" dirty="0"/>
              <a:t>     </a:t>
            </a:r>
          </a:p>
          <a:p>
            <a:pPr marL="0" indent="0">
              <a:spcBef>
                <a:spcPts val="0"/>
              </a:spcBef>
              <a:buNone/>
            </a:pPr>
            <a:r>
              <a:rPr lang="en-US" dirty="0" smtClean="0"/>
              <a:t>     “Open access literature is digital</a:t>
            </a:r>
            <a:r>
              <a:rPr lang="en-US" dirty="0"/>
              <a:t>, online, free of charge, and free of </a:t>
            </a:r>
            <a:r>
              <a:rPr lang="en-US" dirty="0" smtClean="0"/>
              <a:t>most </a:t>
            </a:r>
            <a:r>
              <a:rPr lang="en-US" dirty="0"/>
              <a:t>copyright and licensing </a:t>
            </a:r>
            <a:r>
              <a:rPr lang="en-US" dirty="0" smtClean="0"/>
              <a:t>restrictions.”</a:t>
            </a:r>
            <a:endParaRPr lang="en-US" dirty="0"/>
          </a:p>
          <a:p>
            <a:pPr marL="0" indent="0">
              <a:buNone/>
            </a:pPr>
            <a:r>
              <a:rPr lang="en-US" dirty="0" smtClean="0"/>
              <a:t>                                                                        - Peter </a:t>
            </a:r>
            <a:r>
              <a:rPr lang="en-US" dirty="0" err="1" smtClean="0"/>
              <a:t>Suber</a:t>
            </a:r>
            <a:endParaRPr lang="en-US" dirty="0" smtClean="0"/>
          </a:p>
          <a:p>
            <a:pPr marL="0" indent="0">
              <a:buNone/>
            </a:pPr>
            <a:endParaRPr lang="en-US" dirty="0"/>
          </a:p>
        </p:txBody>
      </p:sp>
    </p:spTree>
    <p:extLst>
      <p:ext uri="{BB962C8B-B14F-4D97-AF65-F5344CB8AC3E}">
        <p14:creationId xmlns:p14="http://schemas.microsoft.com/office/powerpoint/2010/main" val="29763926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access (OA) publishing</a:t>
            </a:r>
            <a:endParaRPr lang="en-US" dirty="0"/>
          </a:p>
        </p:txBody>
      </p:sp>
      <p:sp>
        <p:nvSpPr>
          <p:cNvPr id="3" name="Content Placeholder 2"/>
          <p:cNvSpPr>
            <a:spLocks noGrp="1"/>
          </p:cNvSpPr>
          <p:nvPr>
            <p:ph idx="1"/>
          </p:nvPr>
        </p:nvSpPr>
        <p:spPr>
          <a:xfrm>
            <a:off x="512763" y="1257800"/>
            <a:ext cx="8402637" cy="4838200"/>
          </a:xfrm>
        </p:spPr>
        <p:txBody>
          <a:bodyPr/>
          <a:lstStyle/>
          <a:p>
            <a:r>
              <a:rPr lang="en-US" dirty="0" smtClean="0"/>
              <a:t>OA publishing is to publish your content as open access. </a:t>
            </a:r>
          </a:p>
        </p:txBody>
      </p:sp>
    </p:spTree>
    <p:extLst>
      <p:ext uri="{BB962C8B-B14F-4D97-AF65-F5344CB8AC3E}">
        <p14:creationId xmlns:p14="http://schemas.microsoft.com/office/powerpoint/2010/main" val="5048791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408987" cy="838200"/>
          </a:xfrm>
        </p:spPr>
        <p:txBody>
          <a:bodyPr/>
          <a:lstStyle/>
          <a:p>
            <a:r>
              <a:rPr lang="en-US" dirty="0" smtClean="0"/>
              <a:t>OA Publishing Cycle</a:t>
            </a:r>
            <a:endParaRPr lang="en-US" dirty="0"/>
          </a:p>
        </p:txBody>
      </p:sp>
      <p:sp>
        <p:nvSpPr>
          <p:cNvPr id="5" name="Oval 4"/>
          <p:cNvSpPr/>
          <p:nvPr/>
        </p:nvSpPr>
        <p:spPr>
          <a:xfrm>
            <a:off x="2849380" y="4418382"/>
            <a:ext cx="3094220" cy="2439618"/>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smtClean="0">
              <a:solidFill>
                <a:schemeClr val="accent2"/>
              </a:solidFill>
            </a:endParaRPr>
          </a:p>
          <a:p>
            <a:pPr algn="ctr"/>
            <a:r>
              <a:rPr lang="en-US" dirty="0" smtClean="0">
                <a:solidFill>
                  <a:schemeClr val="accent2"/>
                </a:solidFill>
              </a:rPr>
              <a:t>Perform editing, printing and online distribution</a:t>
            </a:r>
            <a:endParaRPr lang="en-US" dirty="0">
              <a:solidFill>
                <a:schemeClr val="accent2"/>
              </a:solidFill>
            </a:endParaRPr>
          </a:p>
        </p:txBody>
      </p:sp>
      <p:sp>
        <p:nvSpPr>
          <p:cNvPr id="6" name="Oval 5"/>
          <p:cNvSpPr/>
          <p:nvPr/>
        </p:nvSpPr>
        <p:spPr>
          <a:xfrm>
            <a:off x="5181600" y="3327400"/>
            <a:ext cx="2971800" cy="1066800"/>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Editors/Reviewers</a:t>
            </a:r>
          </a:p>
          <a:p>
            <a:pPr algn="ctr"/>
            <a:r>
              <a:rPr lang="en-US" dirty="0" smtClean="0"/>
              <a:t>Conduct peer review process</a:t>
            </a:r>
            <a:endParaRPr lang="en-US" dirty="0"/>
          </a:p>
        </p:txBody>
      </p:sp>
      <p:sp>
        <p:nvSpPr>
          <p:cNvPr id="7" name="Oval 6"/>
          <p:cNvSpPr/>
          <p:nvPr/>
        </p:nvSpPr>
        <p:spPr>
          <a:xfrm>
            <a:off x="2743200" y="1625600"/>
            <a:ext cx="3200400" cy="1066800"/>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Author</a:t>
            </a:r>
          </a:p>
          <a:p>
            <a:pPr algn="ctr"/>
            <a:r>
              <a:rPr lang="en-US" dirty="0" smtClean="0"/>
              <a:t> produce scholarly content</a:t>
            </a:r>
            <a:endParaRPr lang="en-US" dirty="0"/>
          </a:p>
        </p:txBody>
      </p:sp>
      <p:sp>
        <p:nvSpPr>
          <p:cNvPr id="8" name="Oval 7"/>
          <p:cNvSpPr/>
          <p:nvPr/>
        </p:nvSpPr>
        <p:spPr>
          <a:xfrm>
            <a:off x="609600" y="3276600"/>
            <a:ext cx="3124200" cy="1066800"/>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Freely open to the world through Internet </a:t>
            </a:r>
            <a:endParaRPr lang="en-US" dirty="0"/>
          </a:p>
        </p:txBody>
      </p:sp>
      <p:sp>
        <p:nvSpPr>
          <p:cNvPr id="9" name="Curved Left Arrow 8"/>
          <p:cNvSpPr/>
          <p:nvPr/>
        </p:nvSpPr>
        <p:spPr>
          <a:xfrm rot="19901955">
            <a:off x="6339908" y="1908871"/>
            <a:ext cx="381000" cy="1446438"/>
          </a:xfrm>
          <a:prstGeom prst="curvedLef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Curved Left Arrow 9"/>
          <p:cNvSpPr/>
          <p:nvPr/>
        </p:nvSpPr>
        <p:spPr>
          <a:xfrm rot="8805454">
            <a:off x="2138973" y="4415172"/>
            <a:ext cx="381000" cy="1315547"/>
          </a:xfrm>
          <a:prstGeom prst="curvedLef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Curved Left Arrow 10"/>
          <p:cNvSpPr/>
          <p:nvPr/>
        </p:nvSpPr>
        <p:spPr>
          <a:xfrm rot="2546737">
            <a:off x="6221250" y="4461264"/>
            <a:ext cx="381000" cy="1244676"/>
          </a:xfrm>
          <a:prstGeom prst="curvedLef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Curved Left Arrow 11"/>
          <p:cNvSpPr/>
          <p:nvPr/>
        </p:nvSpPr>
        <p:spPr>
          <a:xfrm rot="13080561">
            <a:off x="1928948" y="1792721"/>
            <a:ext cx="381000" cy="1446438"/>
          </a:xfrm>
          <a:prstGeom prst="curvedLef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p:cNvSpPr txBox="1"/>
          <p:nvPr/>
        </p:nvSpPr>
        <p:spPr>
          <a:xfrm>
            <a:off x="1120208" y="2401332"/>
            <a:ext cx="1165792" cy="369332"/>
          </a:xfrm>
          <a:prstGeom prst="rect">
            <a:avLst/>
          </a:prstGeom>
          <a:noFill/>
        </p:spPr>
        <p:txBody>
          <a:bodyPr wrap="square" rtlCol="0">
            <a:spAutoFit/>
          </a:bodyPr>
          <a:lstStyle/>
          <a:p>
            <a:r>
              <a:rPr lang="en-US" b="1" dirty="0" smtClean="0">
                <a:solidFill>
                  <a:schemeClr val="accent2"/>
                </a:solidFill>
              </a:rPr>
              <a:t>Free</a:t>
            </a:r>
            <a:endParaRPr lang="en-US" b="1" dirty="0">
              <a:solidFill>
                <a:schemeClr val="accent2"/>
              </a:solidFill>
            </a:endParaRPr>
          </a:p>
        </p:txBody>
      </p:sp>
      <p:sp>
        <p:nvSpPr>
          <p:cNvPr id="14" name="TextBox 13"/>
          <p:cNvSpPr txBox="1"/>
          <p:nvPr/>
        </p:nvSpPr>
        <p:spPr>
          <a:xfrm>
            <a:off x="6781800" y="2421930"/>
            <a:ext cx="1165792" cy="369332"/>
          </a:xfrm>
          <a:prstGeom prst="rect">
            <a:avLst/>
          </a:prstGeom>
          <a:noFill/>
        </p:spPr>
        <p:txBody>
          <a:bodyPr wrap="square" rtlCol="0">
            <a:spAutoFit/>
          </a:bodyPr>
          <a:lstStyle/>
          <a:p>
            <a:r>
              <a:rPr lang="en-US" b="1" dirty="0" smtClean="0">
                <a:solidFill>
                  <a:schemeClr val="accent2"/>
                </a:solidFill>
              </a:rPr>
              <a:t>Free</a:t>
            </a:r>
            <a:endParaRPr lang="en-US" b="1" dirty="0">
              <a:solidFill>
                <a:schemeClr val="accent2"/>
              </a:solidFill>
            </a:endParaRPr>
          </a:p>
        </p:txBody>
      </p:sp>
      <p:sp>
        <p:nvSpPr>
          <p:cNvPr id="15" name="TextBox 14"/>
          <p:cNvSpPr txBox="1"/>
          <p:nvPr/>
        </p:nvSpPr>
        <p:spPr>
          <a:xfrm>
            <a:off x="6682808" y="4973378"/>
            <a:ext cx="1165792" cy="369332"/>
          </a:xfrm>
          <a:prstGeom prst="rect">
            <a:avLst/>
          </a:prstGeom>
          <a:noFill/>
        </p:spPr>
        <p:txBody>
          <a:bodyPr wrap="square" rtlCol="0">
            <a:spAutoFit/>
          </a:bodyPr>
          <a:lstStyle/>
          <a:p>
            <a:r>
              <a:rPr lang="en-US" b="1" dirty="0" smtClean="0">
                <a:solidFill>
                  <a:schemeClr val="accent2"/>
                </a:solidFill>
              </a:rPr>
              <a:t>Free</a:t>
            </a:r>
            <a:endParaRPr lang="en-US" b="1" dirty="0">
              <a:solidFill>
                <a:schemeClr val="accent2"/>
              </a:solidFill>
            </a:endParaRPr>
          </a:p>
        </p:txBody>
      </p:sp>
      <p:sp>
        <p:nvSpPr>
          <p:cNvPr id="16" name="TextBox 15"/>
          <p:cNvSpPr txBox="1"/>
          <p:nvPr/>
        </p:nvSpPr>
        <p:spPr>
          <a:xfrm>
            <a:off x="1501208" y="4973378"/>
            <a:ext cx="1165792" cy="369332"/>
          </a:xfrm>
          <a:prstGeom prst="rect">
            <a:avLst/>
          </a:prstGeom>
          <a:noFill/>
        </p:spPr>
        <p:txBody>
          <a:bodyPr wrap="square" rtlCol="0">
            <a:spAutoFit/>
          </a:bodyPr>
          <a:lstStyle/>
          <a:p>
            <a:r>
              <a:rPr lang="en-US" b="1" dirty="0" smtClean="0">
                <a:solidFill>
                  <a:schemeClr val="accent2"/>
                </a:solidFill>
              </a:rPr>
              <a:t>Free</a:t>
            </a:r>
            <a:endParaRPr lang="en-US" b="1" dirty="0">
              <a:solidFill>
                <a:schemeClr val="accent2"/>
              </a:solidFill>
            </a:endParaRPr>
          </a:p>
        </p:txBody>
      </p:sp>
      <p:sp>
        <p:nvSpPr>
          <p:cNvPr id="17" name="Down Arrow 16"/>
          <p:cNvSpPr/>
          <p:nvPr/>
        </p:nvSpPr>
        <p:spPr>
          <a:xfrm>
            <a:off x="4343400" y="2770664"/>
            <a:ext cx="45719" cy="1821714"/>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3874804" y="3600966"/>
            <a:ext cx="1497296" cy="338554"/>
          </a:xfrm>
          <a:prstGeom prst="rect">
            <a:avLst/>
          </a:prstGeom>
          <a:noFill/>
        </p:spPr>
        <p:txBody>
          <a:bodyPr wrap="square" rtlCol="0">
            <a:spAutoFit/>
          </a:bodyPr>
          <a:lstStyle/>
          <a:p>
            <a:r>
              <a:rPr lang="en-US" sz="1600" b="1" dirty="0" smtClean="0">
                <a:solidFill>
                  <a:schemeClr val="accent2"/>
                </a:solidFill>
              </a:rPr>
              <a:t>$$$  (APCs) </a:t>
            </a:r>
            <a:endParaRPr lang="en-US" sz="1600" b="1" dirty="0">
              <a:solidFill>
                <a:schemeClr val="accent2"/>
              </a:solidFill>
            </a:endParaRPr>
          </a:p>
        </p:txBody>
      </p:sp>
      <p:sp>
        <p:nvSpPr>
          <p:cNvPr id="19" name="Oval 18"/>
          <p:cNvSpPr/>
          <p:nvPr/>
        </p:nvSpPr>
        <p:spPr>
          <a:xfrm>
            <a:off x="3596390" y="4592378"/>
            <a:ext cx="1600200" cy="381000"/>
          </a:xfrm>
          <a:prstGeom prst="ellipse">
            <a:avLst/>
          </a:prstGeom>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Commercial Publishers</a:t>
            </a:r>
            <a:endParaRPr lang="en-US" sz="1400" dirty="0"/>
          </a:p>
        </p:txBody>
      </p:sp>
      <p:sp>
        <p:nvSpPr>
          <p:cNvPr id="20" name="Oval 19"/>
          <p:cNvSpPr/>
          <p:nvPr/>
        </p:nvSpPr>
        <p:spPr>
          <a:xfrm>
            <a:off x="3596390" y="5068955"/>
            <a:ext cx="1600200" cy="381000"/>
          </a:xfrm>
          <a:prstGeom prst="ellipse">
            <a:avLst/>
          </a:prstGeom>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Academic Publishers</a:t>
            </a:r>
            <a:endParaRPr lang="en-US" sz="1400" dirty="0"/>
          </a:p>
        </p:txBody>
      </p:sp>
      <p:sp>
        <p:nvSpPr>
          <p:cNvPr id="21" name="Oval 20"/>
          <p:cNvSpPr/>
          <p:nvPr/>
        </p:nvSpPr>
        <p:spPr>
          <a:xfrm>
            <a:off x="3606800" y="5480904"/>
            <a:ext cx="1600200" cy="381000"/>
          </a:xfrm>
          <a:prstGeom prst="ellipse">
            <a:avLst/>
          </a:prstGeom>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Academic Libraries</a:t>
            </a:r>
            <a:endParaRPr lang="en-US" sz="1400" dirty="0"/>
          </a:p>
        </p:txBody>
      </p:sp>
      <p:sp>
        <p:nvSpPr>
          <p:cNvPr id="24" name="Oval 23"/>
          <p:cNvSpPr/>
          <p:nvPr/>
        </p:nvSpPr>
        <p:spPr>
          <a:xfrm>
            <a:off x="5981700" y="1155700"/>
            <a:ext cx="1866900" cy="673100"/>
          </a:xfrm>
          <a:prstGeom prst="ellipse">
            <a:avLst/>
          </a:prstGeom>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Funding agencies, Institutions</a:t>
            </a:r>
            <a:endParaRPr lang="en-US" sz="1400" dirty="0"/>
          </a:p>
        </p:txBody>
      </p:sp>
      <p:sp>
        <p:nvSpPr>
          <p:cNvPr id="27" name="Left Arrow 26"/>
          <p:cNvSpPr/>
          <p:nvPr/>
        </p:nvSpPr>
        <p:spPr>
          <a:xfrm rot="20401656">
            <a:off x="5174150" y="1499827"/>
            <a:ext cx="811870" cy="117658"/>
          </a:xfrm>
          <a:prstGeom prst="lef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rot="20550876">
            <a:off x="4963434" y="1131520"/>
            <a:ext cx="1497296" cy="338554"/>
          </a:xfrm>
          <a:prstGeom prst="rect">
            <a:avLst/>
          </a:prstGeom>
          <a:noFill/>
        </p:spPr>
        <p:txBody>
          <a:bodyPr wrap="square" rtlCol="0">
            <a:spAutoFit/>
          </a:bodyPr>
          <a:lstStyle/>
          <a:p>
            <a:r>
              <a:rPr lang="en-US" sz="1600" b="1" dirty="0" smtClean="0">
                <a:solidFill>
                  <a:schemeClr val="accent2"/>
                </a:solidFill>
              </a:rPr>
              <a:t>$$$  (APCs) </a:t>
            </a:r>
            <a:endParaRPr lang="en-US" sz="1600" b="1" dirty="0">
              <a:solidFill>
                <a:schemeClr val="accent2"/>
              </a:solidFill>
            </a:endParaRPr>
          </a:p>
        </p:txBody>
      </p:sp>
    </p:spTree>
    <p:extLst>
      <p:ext uri="{BB962C8B-B14F-4D97-AF65-F5344CB8AC3E}">
        <p14:creationId xmlns:p14="http://schemas.microsoft.com/office/powerpoint/2010/main" val="39708419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53892"/>
            <a:ext cx="9169400" cy="6666008"/>
          </a:xfrm>
        </p:spPr>
      </p:pic>
    </p:spTree>
    <p:extLst>
      <p:ext uri="{BB962C8B-B14F-4D97-AF65-F5344CB8AC3E}">
        <p14:creationId xmlns:p14="http://schemas.microsoft.com/office/powerpoint/2010/main" val="13900655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419100"/>
            <a:ext cx="9118629" cy="6400800"/>
          </a:xfrm>
        </p:spPr>
      </p:pic>
    </p:spTree>
    <p:extLst>
      <p:ext uri="{BB962C8B-B14F-4D97-AF65-F5344CB8AC3E}">
        <p14:creationId xmlns:p14="http://schemas.microsoft.com/office/powerpoint/2010/main" val="18660920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Embargo</a:t>
            </a:r>
            <a:endParaRPr lang="en-US" dirty="0"/>
          </a:p>
        </p:txBody>
      </p:sp>
      <p:sp>
        <p:nvSpPr>
          <p:cNvPr id="3" name="Content Placeholder 2"/>
          <p:cNvSpPr>
            <a:spLocks noGrp="1"/>
          </p:cNvSpPr>
          <p:nvPr>
            <p:ph idx="1"/>
          </p:nvPr>
        </p:nvSpPr>
        <p:spPr/>
        <p:txBody>
          <a:bodyPr/>
          <a:lstStyle/>
          <a:p>
            <a:r>
              <a:rPr lang="en-US" dirty="0" smtClean="0"/>
              <a:t>What </a:t>
            </a:r>
            <a:r>
              <a:rPr lang="en-US" dirty="0" smtClean="0"/>
              <a:t>is an embargo?</a:t>
            </a:r>
            <a:endParaRPr lang="en-US" dirty="0" smtClean="0"/>
          </a:p>
          <a:p>
            <a:pPr marL="0" indent="0">
              <a:buNone/>
            </a:pPr>
            <a:r>
              <a:rPr lang="en-US" dirty="0"/>
              <a:t> </a:t>
            </a:r>
            <a:r>
              <a:rPr lang="en-US" dirty="0" smtClean="0"/>
              <a:t>    </a:t>
            </a:r>
            <a:r>
              <a:rPr lang="en-US" sz="2000" dirty="0" smtClean="0"/>
              <a:t>An embargo  </a:t>
            </a:r>
            <a:r>
              <a:rPr lang="en-US" sz="2000" dirty="0" smtClean="0"/>
              <a:t>is a period of time that you delay your dissertation being released.</a:t>
            </a:r>
          </a:p>
          <a:p>
            <a:r>
              <a:rPr lang="en-US" dirty="0" smtClean="0"/>
              <a:t>Why do I need to put an embargo on my dissertations?</a:t>
            </a:r>
          </a:p>
          <a:p>
            <a:pPr marL="0" indent="0">
              <a:buNone/>
            </a:pPr>
            <a:r>
              <a:rPr lang="en-US" dirty="0"/>
              <a:t> </a:t>
            </a:r>
            <a:r>
              <a:rPr lang="en-US" dirty="0" smtClean="0"/>
              <a:t>    - </a:t>
            </a:r>
            <a:r>
              <a:rPr lang="en-US" sz="2000" dirty="0" smtClean="0"/>
              <a:t>Concerning </a:t>
            </a:r>
            <a:r>
              <a:rPr lang="en-US" sz="2000" dirty="0"/>
              <a:t>about your ability to publish the </a:t>
            </a:r>
            <a:r>
              <a:rPr lang="en-US" sz="2000" dirty="0" smtClean="0"/>
              <a:t>dissertation </a:t>
            </a:r>
            <a:r>
              <a:rPr lang="en-US" sz="2000" dirty="0"/>
              <a:t>as a book or journal </a:t>
            </a:r>
            <a:r>
              <a:rPr lang="en-US" sz="2000" dirty="0" smtClean="0"/>
              <a:t>article</a:t>
            </a:r>
          </a:p>
          <a:p>
            <a:pPr marL="0" indent="0">
              <a:buNone/>
            </a:pPr>
            <a:r>
              <a:rPr lang="en-US" sz="2000" dirty="0" smtClean="0"/>
              <a:t>       -  Pending patent</a:t>
            </a:r>
          </a:p>
          <a:p>
            <a:r>
              <a:rPr lang="en-US" dirty="0" smtClean="0"/>
              <a:t>How long is enough?</a:t>
            </a:r>
          </a:p>
          <a:p>
            <a:pPr marL="0" indent="0">
              <a:buNone/>
            </a:pPr>
            <a:r>
              <a:rPr lang="en-US" dirty="0" smtClean="0"/>
              <a:t>     - </a:t>
            </a:r>
            <a:r>
              <a:rPr lang="en-US" sz="2000" dirty="0" smtClean="0"/>
              <a:t>SU Policy: 6-24 months but with the option of making it longer.</a:t>
            </a:r>
          </a:p>
        </p:txBody>
      </p:sp>
    </p:spTree>
    <p:extLst>
      <p:ext uri="{BB962C8B-B14F-4D97-AF65-F5344CB8AC3E}">
        <p14:creationId xmlns:p14="http://schemas.microsoft.com/office/powerpoint/2010/main" val="29191669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Why publish</a:t>
            </a:r>
          </a:p>
          <a:p>
            <a:r>
              <a:rPr lang="en-US" dirty="0" smtClean="0"/>
              <a:t>Publishing Dissertations</a:t>
            </a:r>
          </a:p>
          <a:p>
            <a:r>
              <a:rPr lang="en-US" dirty="0" smtClean="0"/>
              <a:t>Types of Publishing</a:t>
            </a:r>
          </a:p>
          <a:p>
            <a:r>
              <a:rPr lang="en-US" dirty="0" smtClean="0"/>
              <a:t>Examples</a:t>
            </a:r>
          </a:p>
          <a:p>
            <a:r>
              <a:rPr lang="en-US" dirty="0" smtClean="0"/>
              <a:t>Q&amp;A</a:t>
            </a:r>
          </a:p>
        </p:txBody>
      </p:sp>
    </p:spTree>
    <p:extLst>
      <p:ext uri="{BB962C8B-B14F-4D97-AF65-F5344CB8AC3E}">
        <p14:creationId xmlns:p14="http://schemas.microsoft.com/office/powerpoint/2010/main" val="3057751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Questions?</a:t>
            </a:r>
            <a:endParaRPr lang="en-US" dirty="0"/>
          </a:p>
        </p:txBody>
      </p:sp>
    </p:spTree>
    <p:extLst>
      <p:ext uri="{BB962C8B-B14F-4D97-AF65-F5344CB8AC3E}">
        <p14:creationId xmlns:p14="http://schemas.microsoft.com/office/powerpoint/2010/main" val="40314897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OA Publishing models</a:t>
            </a:r>
            <a:endParaRPr lang="en-US" dirty="0"/>
          </a:p>
        </p:txBody>
      </p:sp>
      <p:sp>
        <p:nvSpPr>
          <p:cNvPr id="3" name="Content Placeholder 2"/>
          <p:cNvSpPr>
            <a:spLocks noGrp="1"/>
          </p:cNvSpPr>
          <p:nvPr>
            <p:ph idx="1"/>
          </p:nvPr>
        </p:nvSpPr>
        <p:spPr/>
        <p:txBody>
          <a:bodyPr/>
          <a:lstStyle/>
          <a:p>
            <a:r>
              <a:rPr lang="en-US" dirty="0"/>
              <a:t>OA publishing models </a:t>
            </a:r>
          </a:p>
          <a:p>
            <a:pPr marL="0" indent="0">
              <a:buNone/>
            </a:pPr>
            <a:r>
              <a:rPr lang="en-US" dirty="0"/>
              <a:t>     - </a:t>
            </a:r>
            <a:r>
              <a:rPr lang="en-US" dirty="0">
                <a:solidFill>
                  <a:srgbClr val="FFC000"/>
                </a:solidFill>
              </a:rPr>
              <a:t>Gold OA model </a:t>
            </a:r>
          </a:p>
          <a:p>
            <a:pPr marL="0" indent="0">
              <a:buNone/>
            </a:pPr>
            <a:r>
              <a:rPr lang="en-US" dirty="0">
                <a:solidFill>
                  <a:srgbClr val="FFC000"/>
                </a:solidFill>
              </a:rPr>
              <a:t>     </a:t>
            </a:r>
            <a:r>
              <a:rPr lang="en-US" dirty="0"/>
              <a:t>- </a:t>
            </a:r>
            <a:r>
              <a:rPr lang="en-US" dirty="0">
                <a:solidFill>
                  <a:srgbClr val="00B050"/>
                </a:solidFill>
              </a:rPr>
              <a:t>Green OA model</a:t>
            </a:r>
          </a:p>
          <a:p>
            <a:endParaRPr lang="en-US" dirty="0"/>
          </a:p>
        </p:txBody>
      </p:sp>
    </p:spTree>
    <p:extLst>
      <p:ext uri="{BB962C8B-B14F-4D97-AF65-F5344CB8AC3E}">
        <p14:creationId xmlns:p14="http://schemas.microsoft.com/office/powerpoint/2010/main" val="40995461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Gold open access model</a:t>
            </a:r>
            <a:r>
              <a:rPr lang="en-US" dirty="0" smtClean="0"/>
              <a:t>	</a:t>
            </a:r>
            <a:endParaRPr lang="en-US" dirty="0"/>
          </a:p>
        </p:txBody>
      </p:sp>
      <p:sp>
        <p:nvSpPr>
          <p:cNvPr id="3" name="Content Placeholder 2"/>
          <p:cNvSpPr>
            <a:spLocks noGrp="1"/>
          </p:cNvSpPr>
          <p:nvPr>
            <p:ph idx="1"/>
          </p:nvPr>
        </p:nvSpPr>
        <p:spPr/>
        <p:txBody>
          <a:bodyPr/>
          <a:lstStyle/>
          <a:p>
            <a:r>
              <a:rPr lang="en-US" dirty="0" smtClean="0"/>
              <a:t>Freely available to everyone through the internet </a:t>
            </a:r>
          </a:p>
          <a:p>
            <a:r>
              <a:rPr lang="en-US" dirty="0" smtClean="0"/>
              <a:t>Financed by Article-processing Charge (APCs) or by academic institutions or societies (NO APCs)</a:t>
            </a:r>
          </a:p>
        </p:txBody>
      </p:sp>
      <p:pic>
        <p:nvPicPr>
          <p:cNvPr id="4" name="Picture 3">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3048000"/>
            <a:ext cx="7000875"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5100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257800"/>
            <a:ext cx="2666999" cy="4838200"/>
          </a:xfrm>
        </p:spPr>
        <p:txBody>
          <a:bodyPr/>
          <a:lstStyle/>
          <a:p>
            <a:pPr marL="0" indent="0">
              <a:buNone/>
            </a:pPr>
            <a:r>
              <a:rPr lang="en-US" sz="2400" i="1" dirty="0" smtClean="0"/>
              <a:t>Open Anthropology </a:t>
            </a:r>
            <a:r>
              <a:rPr lang="en-US" sz="2400" dirty="0" smtClean="0"/>
              <a:t>from American </a:t>
            </a:r>
            <a:r>
              <a:rPr lang="en-US" sz="2400" dirty="0"/>
              <a:t>Anthropological Association (</a:t>
            </a:r>
            <a:r>
              <a:rPr lang="en-US" sz="2400" dirty="0">
                <a:hlinkClick r:id="rId2"/>
              </a:rPr>
              <a:t>http://</a:t>
            </a:r>
            <a:r>
              <a:rPr lang="en-US" sz="2400" dirty="0" smtClean="0">
                <a:hlinkClick r:id="rId2"/>
              </a:rPr>
              <a:t>www.aaaopenanthro.org/index.cfm</a:t>
            </a:r>
            <a:r>
              <a:rPr lang="en-US" sz="2400" dirty="0" smtClean="0"/>
              <a:t> )</a:t>
            </a:r>
          </a:p>
          <a:p>
            <a:pPr marL="0" indent="0">
              <a:buNone/>
            </a:pP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3200" y="1066800"/>
            <a:ext cx="6400800" cy="4892690"/>
          </a:xfrm>
          <a:prstGeom prst="rect">
            <a:avLst/>
          </a:prstGeom>
        </p:spPr>
      </p:pic>
      <p:sp>
        <p:nvSpPr>
          <p:cNvPr id="5" name="Title 1"/>
          <p:cNvSpPr txBox="1">
            <a:spLocks/>
          </p:cNvSpPr>
          <p:nvPr/>
        </p:nvSpPr>
        <p:spPr bwMode="auto">
          <a:xfrm>
            <a:off x="228600" y="152400"/>
            <a:ext cx="8915400" cy="83820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l" rtl="0" eaLnBrk="1" fontAlgn="base" hangingPunct="1">
              <a:spcBef>
                <a:spcPct val="0"/>
              </a:spcBef>
              <a:spcAft>
                <a:spcPct val="0"/>
              </a:spcAft>
              <a:defRPr sz="3600" b="0" kern="1200" spc="0" baseline="0">
                <a:solidFill>
                  <a:schemeClr val="bg1"/>
                </a:solidFill>
                <a:latin typeface="Franklin Gothic Demi" pitchFamily="34" charset="0"/>
                <a:ea typeface="+mj-ea"/>
                <a:cs typeface="+mj-cs"/>
              </a:defRPr>
            </a:lvl1pPr>
            <a:lvl2pPr algn="l" rtl="0" eaLnBrk="1" fontAlgn="base" hangingPunct="1">
              <a:spcBef>
                <a:spcPct val="0"/>
              </a:spcBef>
              <a:spcAft>
                <a:spcPct val="0"/>
              </a:spcAft>
              <a:defRPr sz="4000" b="1">
                <a:solidFill>
                  <a:schemeClr val="tx2"/>
                </a:solidFill>
                <a:latin typeface="Franklin Gothic Book" pitchFamily="34" charset="0"/>
              </a:defRPr>
            </a:lvl2pPr>
            <a:lvl3pPr algn="l" rtl="0" eaLnBrk="1" fontAlgn="base" hangingPunct="1">
              <a:spcBef>
                <a:spcPct val="0"/>
              </a:spcBef>
              <a:spcAft>
                <a:spcPct val="0"/>
              </a:spcAft>
              <a:defRPr sz="4000" b="1">
                <a:solidFill>
                  <a:schemeClr val="tx2"/>
                </a:solidFill>
                <a:latin typeface="Franklin Gothic Book" pitchFamily="34" charset="0"/>
              </a:defRPr>
            </a:lvl3pPr>
            <a:lvl4pPr algn="l" rtl="0" eaLnBrk="1" fontAlgn="base" hangingPunct="1">
              <a:spcBef>
                <a:spcPct val="0"/>
              </a:spcBef>
              <a:spcAft>
                <a:spcPct val="0"/>
              </a:spcAft>
              <a:defRPr sz="4000" b="1">
                <a:solidFill>
                  <a:schemeClr val="tx2"/>
                </a:solidFill>
                <a:latin typeface="Franklin Gothic Book" pitchFamily="34" charset="0"/>
              </a:defRPr>
            </a:lvl4pPr>
            <a:lvl5pPr algn="l" rtl="0" eaLnBrk="1" fontAlgn="base" hangingPunct="1">
              <a:spcBef>
                <a:spcPct val="0"/>
              </a:spcBef>
              <a:spcAft>
                <a:spcPct val="0"/>
              </a:spcAft>
              <a:defRPr sz="4000" b="1">
                <a:solidFill>
                  <a:schemeClr val="tx2"/>
                </a:solidFill>
                <a:latin typeface="Franklin Gothic Book" pitchFamily="34" charset="0"/>
              </a:defRPr>
            </a:lvl5pPr>
            <a:lvl6pPr marL="457200" algn="l" rtl="0" eaLnBrk="1" fontAlgn="base" hangingPunct="1">
              <a:spcBef>
                <a:spcPct val="0"/>
              </a:spcBef>
              <a:spcAft>
                <a:spcPct val="0"/>
              </a:spcAft>
              <a:defRPr sz="4000" b="1">
                <a:solidFill>
                  <a:schemeClr val="tx2"/>
                </a:solidFill>
                <a:latin typeface="Franklin Gothic Book" pitchFamily="34" charset="0"/>
              </a:defRPr>
            </a:lvl6pPr>
            <a:lvl7pPr marL="914400" algn="l" rtl="0" eaLnBrk="1" fontAlgn="base" hangingPunct="1">
              <a:spcBef>
                <a:spcPct val="0"/>
              </a:spcBef>
              <a:spcAft>
                <a:spcPct val="0"/>
              </a:spcAft>
              <a:defRPr sz="4000" b="1">
                <a:solidFill>
                  <a:schemeClr val="tx2"/>
                </a:solidFill>
                <a:latin typeface="Franklin Gothic Book" pitchFamily="34" charset="0"/>
              </a:defRPr>
            </a:lvl7pPr>
            <a:lvl8pPr marL="1371600" algn="l" rtl="0" eaLnBrk="1" fontAlgn="base" hangingPunct="1">
              <a:spcBef>
                <a:spcPct val="0"/>
              </a:spcBef>
              <a:spcAft>
                <a:spcPct val="0"/>
              </a:spcAft>
              <a:defRPr sz="4000" b="1">
                <a:solidFill>
                  <a:schemeClr val="tx2"/>
                </a:solidFill>
                <a:latin typeface="Franklin Gothic Book" pitchFamily="34" charset="0"/>
              </a:defRPr>
            </a:lvl8pPr>
            <a:lvl9pPr marL="1828800" algn="l" rtl="0" eaLnBrk="1" fontAlgn="base" hangingPunct="1">
              <a:spcBef>
                <a:spcPct val="0"/>
              </a:spcBef>
              <a:spcAft>
                <a:spcPct val="0"/>
              </a:spcAft>
              <a:defRPr sz="4000" b="1">
                <a:solidFill>
                  <a:schemeClr val="tx2"/>
                </a:solidFill>
                <a:latin typeface="Franklin Gothic Book" pitchFamily="34" charset="0"/>
              </a:defRPr>
            </a:lvl9pPr>
          </a:lstStyle>
          <a:p>
            <a:r>
              <a:rPr lang="en-US" dirty="0" smtClean="0">
                <a:solidFill>
                  <a:srgbClr val="FFC000"/>
                </a:solidFill>
              </a:rPr>
              <a:t>Gold open access model example (no APCs)</a:t>
            </a:r>
            <a:endParaRPr lang="en-US" dirty="0">
              <a:solidFill>
                <a:srgbClr val="FFC000"/>
              </a:solidFill>
            </a:endParaRPr>
          </a:p>
        </p:txBody>
      </p:sp>
    </p:spTree>
    <p:extLst>
      <p:ext uri="{BB962C8B-B14F-4D97-AF65-F5344CB8AC3E}">
        <p14:creationId xmlns:p14="http://schemas.microsoft.com/office/powerpoint/2010/main" val="33943573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228600"/>
            <a:ext cx="8915400" cy="838200"/>
          </a:xfrm>
        </p:spPr>
        <p:txBody>
          <a:bodyPr/>
          <a:lstStyle/>
          <a:p>
            <a:r>
              <a:rPr lang="en-US" dirty="0" smtClean="0">
                <a:solidFill>
                  <a:srgbClr val="FFC000"/>
                </a:solidFill>
              </a:rPr>
              <a:t>Gold open access model example (no APCs)</a:t>
            </a:r>
            <a:endParaRPr lang="en-US" dirty="0">
              <a:solidFill>
                <a:srgbClr val="FFC000"/>
              </a:solidFill>
            </a:endParaRPr>
          </a:p>
        </p:txBody>
      </p:sp>
      <p:sp>
        <p:nvSpPr>
          <p:cNvPr id="3" name="Content Placeholder 2"/>
          <p:cNvSpPr>
            <a:spLocks noGrp="1"/>
          </p:cNvSpPr>
          <p:nvPr>
            <p:ph idx="1"/>
          </p:nvPr>
        </p:nvSpPr>
        <p:spPr>
          <a:xfrm>
            <a:off x="152400" y="1257800"/>
            <a:ext cx="4876799" cy="4838200"/>
          </a:xfrm>
        </p:spPr>
        <p:txBody>
          <a:bodyPr/>
          <a:lstStyle/>
          <a:p>
            <a:pPr marL="0" indent="0">
              <a:buNone/>
            </a:pPr>
            <a:r>
              <a:rPr lang="en-US" sz="2000" b="1" dirty="0"/>
              <a:t>Cultural Anthropology will go Open Access in </a:t>
            </a:r>
            <a:r>
              <a:rPr lang="en-US" sz="2000" b="1" dirty="0" smtClean="0"/>
              <a:t>2014, announced by the Society for Cultural Anthropology (a section of the AAA)</a:t>
            </a:r>
            <a:endParaRPr lang="en-US" sz="2000" b="1" dirty="0"/>
          </a:p>
          <a:p>
            <a:pPr marL="0" indent="0">
              <a:buNone/>
            </a:pPr>
            <a:r>
              <a:rPr lang="en-US" sz="2000" dirty="0"/>
              <a:t>(</a:t>
            </a:r>
            <a:r>
              <a:rPr lang="en-US" sz="2000" dirty="0">
                <a:hlinkClick r:id="rId2"/>
              </a:rPr>
              <a:t>http://</a:t>
            </a:r>
            <a:r>
              <a:rPr lang="en-US" sz="2000" dirty="0" smtClean="0">
                <a:hlinkClick r:id="rId2"/>
              </a:rPr>
              <a:t>production.culanth.org/fieldsights/142-cultural-anthropology-will-go-open-access-in-2014</a:t>
            </a:r>
            <a:r>
              <a:rPr lang="en-US" sz="2000" dirty="0" smtClean="0"/>
              <a:t> )</a:t>
            </a:r>
          </a:p>
          <a:p>
            <a:pPr marL="0" indent="0">
              <a:buNone/>
            </a:pPr>
            <a:r>
              <a:rPr lang="en-US" sz="2000" i="1" dirty="0"/>
              <a:t>Cultural Anthropology</a:t>
            </a:r>
            <a:r>
              <a:rPr lang="en-US" sz="2000" dirty="0"/>
              <a:t> will be </a:t>
            </a:r>
            <a:r>
              <a:rPr lang="en-US" sz="2000" dirty="0">
                <a:solidFill>
                  <a:srgbClr val="FFC000"/>
                </a:solidFill>
              </a:rPr>
              <a:t>the first major, established, high-impact journal </a:t>
            </a:r>
            <a:r>
              <a:rPr lang="en-US" sz="2000" dirty="0"/>
              <a:t>in anthropology to offer open access to all of its research, and we hope that our experience with open access will provide the AAA as a whole, as well as other journals in the social and human sciences, valuable guidance as we explore alternative publishing models together.</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1200" y="1255712"/>
            <a:ext cx="2857500" cy="4371975"/>
          </a:xfrm>
          <a:prstGeom prst="rect">
            <a:avLst/>
          </a:prstGeom>
        </p:spPr>
      </p:pic>
    </p:spTree>
    <p:extLst>
      <p:ext uri="{BB962C8B-B14F-4D97-AF65-F5344CB8AC3E}">
        <p14:creationId xmlns:p14="http://schemas.microsoft.com/office/powerpoint/2010/main" val="40994068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 </a:t>
            </a:r>
            <a:r>
              <a:rPr lang="en-US" dirty="0" smtClean="0">
                <a:solidFill>
                  <a:srgbClr val="FFC000"/>
                </a:solidFill>
              </a:rPr>
              <a:t>Gold</a:t>
            </a:r>
            <a:r>
              <a:rPr lang="en-US" dirty="0" smtClean="0"/>
              <a:t> opportunities</a:t>
            </a:r>
            <a:endParaRPr lang="en-US" dirty="0"/>
          </a:p>
        </p:txBody>
      </p:sp>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371600"/>
            <a:ext cx="3810000" cy="116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457200" y="2690336"/>
            <a:ext cx="3657600" cy="1631216"/>
          </a:xfrm>
          <a:prstGeom prst="rect">
            <a:avLst/>
          </a:prstGeom>
        </p:spPr>
        <p:txBody>
          <a:bodyPr wrap="square">
            <a:spAutoFit/>
          </a:bodyPr>
          <a:lstStyle/>
          <a:p>
            <a:r>
              <a:rPr lang="en-US" sz="2000" dirty="0">
                <a:solidFill>
                  <a:schemeClr val="bg1"/>
                </a:solidFill>
              </a:rPr>
              <a:t>DOAJ.org </a:t>
            </a:r>
          </a:p>
          <a:p>
            <a:pPr marL="342900" indent="-342900">
              <a:buFont typeface="Arial" panose="020B0604020202020204" pitchFamily="34" charset="0"/>
              <a:buChar char="•"/>
            </a:pPr>
            <a:r>
              <a:rPr lang="en-US" sz="2000" dirty="0">
                <a:solidFill>
                  <a:schemeClr val="bg1"/>
                </a:solidFill>
              </a:rPr>
              <a:t>contains info on 8923</a:t>
            </a:r>
            <a:br>
              <a:rPr lang="en-US" sz="2000" dirty="0">
                <a:solidFill>
                  <a:schemeClr val="bg1"/>
                </a:solidFill>
              </a:rPr>
            </a:br>
            <a:r>
              <a:rPr lang="en-US" sz="2000" dirty="0">
                <a:solidFill>
                  <a:schemeClr val="bg1"/>
                </a:solidFill>
              </a:rPr>
              <a:t>Open Access Journals</a:t>
            </a:r>
          </a:p>
          <a:p>
            <a:pPr marL="342900" indent="-342900">
              <a:buFont typeface="Arial" panose="020B0604020202020204" pitchFamily="34" charset="0"/>
              <a:buChar char="•"/>
            </a:pPr>
            <a:r>
              <a:rPr lang="en-US" sz="2000" dirty="0">
                <a:solidFill>
                  <a:schemeClr val="bg1"/>
                </a:solidFill>
              </a:rPr>
              <a:t>Indexes </a:t>
            </a:r>
            <a:r>
              <a:rPr lang="en-US" sz="2000" dirty="0" smtClean="0">
                <a:solidFill>
                  <a:schemeClr val="bg1"/>
                </a:solidFill>
              </a:rPr>
              <a:t>1,573,847 full-text articles</a:t>
            </a:r>
            <a:endParaRPr lang="en-US" sz="2000" dirty="0">
              <a:solidFill>
                <a:schemeClr val="bg1"/>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1000" y="1294777"/>
            <a:ext cx="4952999" cy="4422333"/>
          </a:xfrm>
          <a:prstGeom prst="rect">
            <a:avLst/>
          </a:prstGeom>
        </p:spPr>
      </p:pic>
    </p:spTree>
    <p:extLst>
      <p:ext uri="{BB962C8B-B14F-4D97-AF65-F5344CB8AC3E}">
        <p14:creationId xmlns:p14="http://schemas.microsoft.com/office/powerpoint/2010/main" val="26735541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 </a:t>
            </a:r>
            <a:r>
              <a:rPr lang="en-US" dirty="0" smtClean="0">
                <a:solidFill>
                  <a:srgbClr val="FFC000"/>
                </a:solidFill>
              </a:rPr>
              <a:t>Gold</a:t>
            </a:r>
            <a:r>
              <a:rPr lang="en-US" dirty="0" smtClean="0"/>
              <a:t> Opportunities</a:t>
            </a:r>
            <a:endParaRPr lang="en-US" dirty="0"/>
          </a:p>
        </p:txBody>
      </p:sp>
      <p:sp>
        <p:nvSpPr>
          <p:cNvPr id="3" name="Content Placeholder 2"/>
          <p:cNvSpPr>
            <a:spLocks noGrp="1"/>
          </p:cNvSpPr>
          <p:nvPr>
            <p:ph idx="1"/>
          </p:nvPr>
        </p:nvSpPr>
        <p:spPr/>
        <p:txBody>
          <a:bodyPr/>
          <a:lstStyle/>
          <a:p>
            <a:r>
              <a:rPr lang="en-US" dirty="0"/>
              <a:t>Publishers of OA books (</a:t>
            </a:r>
            <a:r>
              <a:rPr lang="en-US" dirty="0">
                <a:hlinkClick r:id="rId2"/>
              </a:rPr>
              <a:t>http://</a:t>
            </a:r>
            <a:r>
              <a:rPr lang="en-US" dirty="0" smtClean="0">
                <a:hlinkClick r:id="rId2"/>
              </a:rPr>
              <a:t>oad.simmons.edu/oadwiki/Publishers_of_OA_books</a:t>
            </a:r>
            <a:r>
              <a:rPr lang="en-US" dirty="0" smtClean="0"/>
              <a:t> )</a:t>
            </a:r>
          </a:p>
          <a:p>
            <a:r>
              <a:rPr lang="en-US" dirty="0" smtClean="0"/>
              <a:t>MIT press </a:t>
            </a:r>
          </a:p>
          <a:p>
            <a:r>
              <a:rPr lang="en-US" dirty="0" smtClean="0"/>
              <a:t>Open Humanities Press (University of Michigan Scholarly Publishing Office)</a:t>
            </a:r>
          </a:p>
          <a:p>
            <a:endParaRPr lang="en-US" dirty="0"/>
          </a:p>
        </p:txBody>
      </p:sp>
    </p:spTree>
    <p:extLst>
      <p:ext uri="{BB962C8B-B14F-4D97-AF65-F5344CB8AC3E}">
        <p14:creationId xmlns:p14="http://schemas.microsoft.com/office/powerpoint/2010/main" val="31345820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50"/>
                </a:solidFill>
              </a:rPr>
              <a:t>Green open access model</a:t>
            </a:r>
            <a:endParaRPr lang="en-US" dirty="0">
              <a:solidFill>
                <a:srgbClr val="00B050"/>
              </a:solidFill>
            </a:endParaRPr>
          </a:p>
        </p:txBody>
      </p:sp>
      <p:sp>
        <p:nvSpPr>
          <p:cNvPr id="3" name="Content Placeholder 2"/>
          <p:cNvSpPr>
            <a:spLocks noGrp="1"/>
          </p:cNvSpPr>
          <p:nvPr>
            <p:ph idx="1"/>
          </p:nvPr>
        </p:nvSpPr>
        <p:spPr/>
        <p:txBody>
          <a:bodyPr/>
          <a:lstStyle/>
          <a:p>
            <a:r>
              <a:rPr lang="en-US" dirty="0" smtClean="0"/>
              <a:t>The author self-archiving model</a:t>
            </a:r>
          </a:p>
          <a:p>
            <a:r>
              <a:rPr lang="en-US" dirty="0" smtClean="0"/>
              <a:t>Pre or post prints of their published works on the personal website or institutional/disciplinary repositories*</a:t>
            </a:r>
          </a:p>
          <a:p>
            <a:pPr marL="0" indent="0">
              <a:buNone/>
            </a:pPr>
            <a:endParaRPr lang="en-US" dirty="0"/>
          </a:p>
          <a:p>
            <a:pPr marL="0" indent="0">
              <a:buNone/>
            </a:pPr>
            <a:endParaRPr lang="en-US" dirty="0" smtClean="0"/>
          </a:p>
          <a:p>
            <a:pPr marL="0" indent="0">
              <a:buNone/>
            </a:pPr>
            <a:r>
              <a:rPr lang="en-US" dirty="0" smtClean="0"/>
              <a:t>     * subject to publishers’ copyright policies</a:t>
            </a:r>
            <a:endParaRPr lang="en-US" dirty="0"/>
          </a:p>
        </p:txBody>
      </p:sp>
    </p:spTree>
    <p:extLst>
      <p:ext uri="{BB962C8B-B14F-4D97-AF65-F5344CB8AC3E}">
        <p14:creationId xmlns:p14="http://schemas.microsoft.com/office/powerpoint/2010/main" val="2698086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bad deal you had with publishers	</a:t>
            </a:r>
            <a:endParaRPr lang="en-US" dirty="0"/>
          </a:p>
        </p:txBody>
      </p:sp>
      <p:sp>
        <p:nvSpPr>
          <p:cNvPr id="3" name="Content Placeholder 2"/>
          <p:cNvSpPr>
            <a:spLocks noGrp="1"/>
          </p:cNvSpPr>
          <p:nvPr>
            <p:ph idx="1"/>
          </p:nvPr>
        </p:nvSpPr>
        <p:spPr/>
        <p:txBody>
          <a:bodyPr/>
          <a:lstStyle/>
          <a:p>
            <a:r>
              <a:rPr lang="en-US" dirty="0" smtClean="0"/>
              <a:t>Most publishers require authors to sign the publishing agreement or copyright transfer agreement, in which they ask for all the rights. You sign it then you sign away all the rights.</a:t>
            </a:r>
          </a:p>
          <a:p>
            <a:r>
              <a:rPr lang="en-US" dirty="0" smtClean="0"/>
              <a:t>You worked hard to produce the work. After you sign the contract, your work becomes theirs.</a:t>
            </a:r>
          </a:p>
          <a:p>
            <a:r>
              <a:rPr lang="en-US" dirty="0" smtClean="0"/>
              <a:t>Do they need all the rights?</a:t>
            </a:r>
          </a:p>
          <a:p>
            <a:r>
              <a:rPr lang="en-US" dirty="0" smtClean="0"/>
              <a:t>The consequence </a:t>
            </a:r>
          </a:p>
          <a:p>
            <a:endParaRPr lang="en-US" dirty="0"/>
          </a:p>
        </p:txBody>
      </p:sp>
    </p:spTree>
    <p:extLst>
      <p:ext uri="{BB962C8B-B14F-4D97-AF65-F5344CB8AC3E}">
        <p14:creationId xmlns:p14="http://schemas.microsoft.com/office/powerpoint/2010/main" val="35815737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It’s time for you to do something for yourself</a:t>
            </a:r>
            <a:endParaRPr lang="en-US" sz="3200" dirty="0"/>
          </a:p>
        </p:txBody>
      </p:sp>
      <p:sp>
        <p:nvSpPr>
          <p:cNvPr id="3" name="Content Placeholder 2"/>
          <p:cNvSpPr>
            <a:spLocks noGrp="1"/>
          </p:cNvSpPr>
          <p:nvPr>
            <p:ph idx="1"/>
          </p:nvPr>
        </p:nvSpPr>
        <p:spPr/>
        <p:txBody>
          <a:bodyPr/>
          <a:lstStyle/>
          <a:p>
            <a:r>
              <a:rPr lang="en-US" dirty="0"/>
              <a:t>You are the game changer. You have the right to negotiate the terms.</a:t>
            </a:r>
          </a:p>
          <a:p>
            <a:r>
              <a:rPr lang="en-US" dirty="0"/>
              <a:t>Attach the Author Addendum to the contract or the </a:t>
            </a:r>
            <a:r>
              <a:rPr lang="en-US" dirty="0" smtClean="0"/>
              <a:t>agreement </a:t>
            </a:r>
            <a:endParaRPr lang="en-US" dirty="0"/>
          </a:p>
          <a:p>
            <a:r>
              <a:rPr lang="en-US" dirty="0"/>
              <a:t>SPARC addendum (</a:t>
            </a:r>
            <a:r>
              <a:rPr lang="en-US" dirty="0">
                <a:hlinkClick r:id="rId2"/>
              </a:rPr>
              <a:t>http://</a:t>
            </a:r>
            <a:r>
              <a:rPr lang="en-US" dirty="0" smtClean="0">
                <a:hlinkClick r:id="rId2"/>
              </a:rPr>
              <a:t>www.sparc.arl.org/sites/default/files/Access-Reuse_Addendum.pdf</a:t>
            </a:r>
            <a:r>
              <a:rPr lang="en-US" dirty="0" smtClean="0"/>
              <a:t> )</a:t>
            </a:r>
            <a:endParaRPr lang="en-US" dirty="0"/>
          </a:p>
        </p:txBody>
      </p:sp>
    </p:spTree>
    <p:extLst>
      <p:ext uri="{BB962C8B-B14F-4D97-AF65-F5344CB8AC3E}">
        <p14:creationId xmlns:p14="http://schemas.microsoft.com/office/powerpoint/2010/main" val="24282237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questions</a:t>
            </a:r>
            <a:endParaRPr lang="en-US" dirty="0"/>
          </a:p>
        </p:txBody>
      </p:sp>
      <p:sp>
        <p:nvSpPr>
          <p:cNvPr id="3" name="Content Placeholder 2"/>
          <p:cNvSpPr>
            <a:spLocks noGrp="1"/>
          </p:cNvSpPr>
          <p:nvPr>
            <p:ph idx="1"/>
          </p:nvPr>
        </p:nvSpPr>
        <p:spPr/>
        <p:txBody>
          <a:bodyPr/>
          <a:lstStyle/>
          <a:p>
            <a:r>
              <a:rPr lang="en-US" dirty="0"/>
              <a:t>Why do you publish?</a:t>
            </a:r>
          </a:p>
          <a:p>
            <a:r>
              <a:rPr lang="en-US" dirty="0" smtClean="0"/>
              <a:t>What do you publish?</a:t>
            </a:r>
          </a:p>
          <a:p>
            <a:r>
              <a:rPr lang="en-US" dirty="0" smtClean="0"/>
              <a:t>What venue do you use to publish?</a:t>
            </a:r>
          </a:p>
          <a:p>
            <a:pPr marL="0" indent="0">
              <a:buNone/>
            </a:pPr>
            <a:endParaRPr lang="en-US" dirty="0" smtClean="0"/>
          </a:p>
        </p:txBody>
      </p:sp>
    </p:spTree>
    <p:extLst>
      <p:ext uri="{BB962C8B-B14F-4D97-AF65-F5344CB8AC3E}">
        <p14:creationId xmlns:p14="http://schemas.microsoft.com/office/powerpoint/2010/main" val="5422119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Questions?</a:t>
            </a:r>
            <a:endParaRPr lang="en-US" dirty="0"/>
          </a:p>
        </p:txBody>
      </p:sp>
    </p:spTree>
    <p:extLst>
      <p:ext uri="{BB962C8B-B14F-4D97-AF65-F5344CB8AC3E}">
        <p14:creationId xmlns:p14="http://schemas.microsoft.com/office/powerpoint/2010/main" val="4182718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 </a:t>
            </a:r>
            <a:r>
              <a:rPr lang="en-US" dirty="0" smtClean="0">
                <a:solidFill>
                  <a:srgbClr val="00B050"/>
                </a:solidFill>
              </a:rPr>
              <a:t>Green</a:t>
            </a:r>
            <a:r>
              <a:rPr lang="en-US" dirty="0" smtClean="0"/>
              <a:t> Opportunities</a:t>
            </a:r>
            <a:endParaRPr lang="en-US" dirty="0"/>
          </a:p>
        </p:txBody>
      </p:sp>
      <p:sp>
        <p:nvSpPr>
          <p:cNvPr id="3" name="Content Placeholder 2"/>
          <p:cNvSpPr>
            <a:spLocks noGrp="1"/>
          </p:cNvSpPr>
          <p:nvPr>
            <p:ph idx="1"/>
          </p:nvPr>
        </p:nvSpPr>
        <p:spPr/>
        <p:txBody>
          <a:bodyPr/>
          <a:lstStyle/>
          <a:p>
            <a:r>
              <a:rPr lang="en-US" dirty="0"/>
              <a:t>Sherpa/ROMEO (</a:t>
            </a:r>
            <a:r>
              <a:rPr lang="en-US" dirty="0">
                <a:hlinkClick r:id="rId2"/>
              </a:rPr>
              <a:t>http://www.sherpa.ac.uk/romeo</a:t>
            </a:r>
            <a:r>
              <a:rPr lang="en-US" dirty="0" smtClean="0">
                <a:hlinkClick r:id="rId2"/>
              </a:rPr>
              <a:t>/</a:t>
            </a:r>
            <a:r>
              <a:rPr lang="en-US" dirty="0" smtClean="0"/>
              <a:t>)</a:t>
            </a:r>
          </a:p>
          <a:p>
            <a:pPr marL="0" indent="0">
              <a:buNone/>
            </a:pPr>
            <a:r>
              <a:rPr lang="en-US" dirty="0"/>
              <a:t> </a:t>
            </a:r>
            <a:r>
              <a:rPr lang="en-US" dirty="0" smtClean="0"/>
              <a:t>   provides information about publishers’ policies on author self-archiving</a:t>
            </a:r>
            <a:endParaRPr lang="en-US" dirty="0"/>
          </a:p>
        </p:txBody>
      </p:sp>
    </p:spTree>
    <p:extLst>
      <p:ext uri="{BB962C8B-B14F-4D97-AF65-F5344CB8AC3E}">
        <p14:creationId xmlns:p14="http://schemas.microsoft.com/office/powerpoint/2010/main" val="6564215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76200"/>
            <a:ext cx="9145357" cy="7026594"/>
          </a:xfrm>
        </p:spPr>
      </p:pic>
    </p:spTree>
    <p:extLst>
      <p:ext uri="{BB962C8B-B14F-4D97-AF65-F5344CB8AC3E}">
        <p14:creationId xmlns:p14="http://schemas.microsoft.com/office/powerpoint/2010/main" val="33445450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699" y="0"/>
            <a:ext cx="9292924" cy="6858000"/>
          </a:xfrm>
        </p:spPr>
      </p:pic>
    </p:spTree>
    <p:extLst>
      <p:ext uri="{BB962C8B-B14F-4D97-AF65-F5344CB8AC3E}">
        <p14:creationId xmlns:p14="http://schemas.microsoft.com/office/powerpoint/2010/main" val="8612142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811" y="762000"/>
            <a:ext cx="1492389" cy="4800600"/>
          </a:xfrm>
        </p:spPr>
        <p:txBody>
          <a:bodyPr/>
          <a:lstStyle/>
          <a:p>
            <a:r>
              <a:rPr lang="en-US" sz="2400" dirty="0" smtClean="0"/>
              <a:t>Chris </a:t>
            </a:r>
            <a:r>
              <a:rPr lang="en-US" sz="2400" dirty="0" err="1" smtClean="0"/>
              <a:t>DeCorse’s</a:t>
            </a:r>
            <a:r>
              <a:rPr lang="en-US" sz="2400" dirty="0" smtClean="0"/>
              <a:t> article (published in African Archaeological Review) on SURFACE </a:t>
            </a:r>
            <a:r>
              <a:rPr lang="en-US" dirty="0" smtClean="0"/>
              <a:t>	</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50800"/>
            <a:ext cx="7566593" cy="6781800"/>
          </a:xfrm>
          <a:prstGeom prst="rect">
            <a:avLst/>
          </a:prstGeom>
        </p:spPr>
      </p:pic>
    </p:spTree>
    <p:extLst>
      <p:ext uri="{BB962C8B-B14F-4D97-AF65-F5344CB8AC3E}">
        <p14:creationId xmlns:p14="http://schemas.microsoft.com/office/powerpoint/2010/main" val="26251393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Similarities &amp; Differences</a:t>
            </a:r>
            <a:endParaRPr lang="en-US"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05424847"/>
              </p:ext>
            </p:extLst>
          </p:nvPr>
        </p:nvGraphicFramePr>
        <p:xfrm>
          <a:off x="381000" y="1295400"/>
          <a:ext cx="8485187" cy="4526280"/>
        </p:xfrm>
        <a:graphic>
          <a:graphicData uri="http://schemas.openxmlformats.org/drawingml/2006/table">
            <a:tbl>
              <a:tblPr firstRow="1" bandRow="1">
                <a:tableStyleId>{5C22544A-7EE6-4342-B048-85BDC9FD1C3A}</a:tableStyleId>
              </a:tblPr>
              <a:tblGrid>
                <a:gridCol w="2878427"/>
                <a:gridCol w="2878427"/>
                <a:gridCol w="2728333"/>
              </a:tblGrid>
              <a:tr h="370840">
                <a:tc>
                  <a:txBody>
                    <a:bodyPr/>
                    <a:lstStyle/>
                    <a:p>
                      <a:endParaRPr lang="en-US" sz="2000" dirty="0">
                        <a:solidFill>
                          <a:srgbClr val="FFC000"/>
                        </a:solidFill>
                      </a:endParaRPr>
                    </a:p>
                  </a:txBody>
                  <a:tcPr/>
                </a:tc>
                <a:tc>
                  <a:txBody>
                    <a:bodyPr/>
                    <a:lstStyle/>
                    <a:p>
                      <a:r>
                        <a:rPr lang="en-US" sz="2800" dirty="0" smtClean="0">
                          <a:solidFill>
                            <a:schemeClr val="accent2"/>
                          </a:solidFill>
                        </a:rPr>
                        <a:t>Traditional</a:t>
                      </a:r>
                      <a:r>
                        <a:rPr lang="en-US" sz="2800" baseline="0" dirty="0" smtClean="0">
                          <a:solidFill>
                            <a:schemeClr val="accent2"/>
                          </a:solidFill>
                        </a:rPr>
                        <a:t> Publishing</a:t>
                      </a:r>
                      <a:endParaRPr lang="en-US" sz="2800" dirty="0">
                        <a:solidFill>
                          <a:schemeClr val="accent2"/>
                        </a:solidFill>
                      </a:endParaRPr>
                    </a:p>
                  </a:txBody>
                  <a:tcPr/>
                </a:tc>
                <a:tc>
                  <a:txBody>
                    <a:bodyPr/>
                    <a:lstStyle/>
                    <a:p>
                      <a:r>
                        <a:rPr lang="en-US" sz="2800" dirty="0" smtClean="0">
                          <a:solidFill>
                            <a:schemeClr val="accent2"/>
                          </a:solidFill>
                        </a:rPr>
                        <a:t>OA publishing</a:t>
                      </a:r>
                      <a:endParaRPr lang="en-US" sz="2800" dirty="0">
                        <a:solidFill>
                          <a:schemeClr val="accent2"/>
                        </a:solidFill>
                      </a:endParaRPr>
                    </a:p>
                  </a:txBody>
                  <a:tcPr/>
                </a:tc>
              </a:tr>
              <a:tr h="370840">
                <a:tc>
                  <a:txBody>
                    <a:bodyPr/>
                    <a:lstStyle/>
                    <a:p>
                      <a:r>
                        <a:rPr lang="en-US" dirty="0" smtClean="0"/>
                        <a:t>Peer</a:t>
                      </a:r>
                      <a:r>
                        <a:rPr lang="en-US" baseline="0" dirty="0" smtClean="0"/>
                        <a:t> Review process</a:t>
                      </a:r>
                      <a:endParaRPr lang="en-US" dirty="0"/>
                    </a:p>
                  </a:txBody>
                  <a:tcPr/>
                </a:tc>
                <a:tc>
                  <a:txBody>
                    <a:bodyPr/>
                    <a:lstStyle/>
                    <a:p>
                      <a:r>
                        <a:rPr lang="en-US" dirty="0" smtClean="0"/>
                        <a:t>Yes</a:t>
                      </a:r>
                      <a:endParaRPr lang="en-US" dirty="0"/>
                    </a:p>
                  </a:txBody>
                  <a:tcPr/>
                </a:tc>
                <a:tc>
                  <a:txBody>
                    <a:bodyPr/>
                    <a:lstStyle/>
                    <a:p>
                      <a:r>
                        <a:rPr lang="en-US" dirty="0" smtClean="0"/>
                        <a:t>Yes</a:t>
                      </a:r>
                      <a:endParaRPr lang="en-US" dirty="0"/>
                    </a:p>
                  </a:txBody>
                  <a:tcPr/>
                </a:tc>
              </a:tr>
              <a:tr h="370840">
                <a:tc>
                  <a:txBody>
                    <a:bodyPr/>
                    <a:lstStyle/>
                    <a:p>
                      <a:r>
                        <a:rPr lang="en-US" dirty="0" smtClean="0"/>
                        <a:t>Publishing Venue</a:t>
                      </a:r>
                      <a:endParaRPr lang="en-US" dirty="0"/>
                    </a:p>
                  </a:txBody>
                  <a:tcPr/>
                </a:tc>
                <a:tc>
                  <a:txBody>
                    <a:bodyPr/>
                    <a:lstStyle/>
                    <a:p>
                      <a:r>
                        <a:rPr lang="en-US" dirty="0" smtClean="0"/>
                        <a:t>Closed access journals </a:t>
                      </a:r>
                      <a:endParaRPr lang="en-US" dirty="0"/>
                    </a:p>
                  </a:txBody>
                  <a:tcPr/>
                </a:tc>
                <a:tc>
                  <a:txBody>
                    <a:bodyPr/>
                    <a:lstStyle/>
                    <a:p>
                      <a:r>
                        <a:rPr lang="en-US" dirty="0" smtClean="0"/>
                        <a:t>Open access journals</a:t>
                      </a:r>
                      <a:endParaRPr lang="en-US" dirty="0"/>
                    </a:p>
                  </a:txBody>
                  <a:tcPr/>
                </a:tc>
              </a:tr>
              <a:tr h="370840">
                <a:tc>
                  <a:txBody>
                    <a:bodyPr/>
                    <a:lstStyle/>
                    <a:p>
                      <a:r>
                        <a:rPr lang="en-US" dirty="0" smtClean="0"/>
                        <a:t>Financial</a:t>
                      </a:r>
                      <a:r>
                        <a:rPr lang="en-US" baseline="0" dirty="0" smtClean="0"/>
                        <a:t> Venue</a:t>
                      </a:r>
                      <a:endParaRPr lang="en-US" dirty="0"/>
                    </a:p>
                  </a:txBody>
                  <a:tcPr/>
                </a:tc>
                <a:tc>
                  <a:txBody>
                    <a:bodyPr/>
                    <a:lstStyle/>
                    <a:p>
                      <a:r>
                        <a:rPr lang="en-US" dirty="0" smtClean="0"/>
                        <a:t>Journal subscription fee</a:t>
                      </a:r>
                      <a:endParaRPr lang="en-US" dirty="0"/>
                    </a:p>
                  </a:txBody>
                  <a:tcPr/>
                </a:tc>
                <a:tc>
                  <a:txBody>
                    <a:bodyPr/>
                    <a:lstStyle/>
                    <a:p>
                      <a:r>
                        <a:rPr lang="en-US" dirty="0" smtClean="0"/>
                        <a:t>APCs or subsidized by academic institutions or societies</a:t>
                      </a:r>
                      <a:endParaRPr lang="en-US" dirty="0"/>
                    </a:p>
                  </a:txBody>
                  <a:tcPr/>
                </a:tc>
              </a:tr>
              <a:tr h="370840">
                <a:tc>
                  <a:txBody>
                    <a:bodyPr/>
                    <a:lstStyle/>
                    <a:p>
                      <a:r>
                        <a:rPr lang="en-US" dirty="0" smtClean="0"/>
                        <a:t>Status</a:t>
                      </a:r>
                      <a:endParaRPr lang="en-US" dirty="0"/>
                    </a:p>
                  </a:txBody>
                  <a:tcPr/>
                </a:tc>
                <a:tc>
                  <a:txBody>
                    <a:bodyPr/>
                    <a:lstStyle/>
                    <a:p>
                      <a:r>
                        <a:rPr lang="en-US" dirty="0" smtClean="0"/>
                        <a:t>Established (more high tier journals)</a:t>
                      </a:r>
                      <a:endParaRPr lang="en-US" dirty="0"/>
                    </a:p>
                  </a:txBody>
                  <a:tcPr/>
                </a:tc>
                <a:tc>
                  <a:txBody>
                    <a:bodyPr/>
                    <a:lstStyle/>
                    <a:p>
                      <a:r>
                        <a:rPr lang="en-US" dirty="0" smtClean="0"/>
                        <a:t>Under the development (less high tier</a:t>
                      </a:r>
                      <a:r>
                        <a:rPr lang="en-US" baseline="0" dirty="0" smtClean="0"/>
                        <a:t> journals</a:t>
                      </a:r>
                      <a:r>
                        <a:rPr lang="en-US" dirty="0" smtClean="0"/>
                        <a:t>)</a:t>
                      </a:r>
                      <a:endParaRPr lang="en-US" dirty="0"/>
                    </a:p>
                  </a:txBody>
                  <a:tcPr/>
                </a:tc>
              </a:tr>
              <a:tr h="370840">
                <a:tc>
                  <a:txBody>
                    <a:bodyPr/>
                    <a:lstStyle/>
                    <a:p>
                      <a:r>
                        <a:rPr lang="en-US" dirty="0" smtClean="0"/>
                        <a:t>Accessibility</a:t>
                      </a:r>
                      <a:endParaRPr lang="en-US" dirty="0"/>
                    </a:p>
                  </a:txBody>
                  <a:tcPr/>
                </a:tc>
                <a:tc>
                  <a:txBody>
                    <a:bodyPr/>
                    <a:lstStyle/>
                    <a:p>
                      <a:r>
                        <a:rPr lang="en-US" dirty="0" smtClean="0"/>
                        <a:t>limited</a:t>
                      </a:r>
                      <a:endParaRPr lang="en-US" dirty="0"/>
                    </a:p>
                  </a:txBody>
                  <a:tcPr/>
                </a:tc>
                <a:tc>
                  <a:txBody>
                    <a:bodyPr/>
                    <a:lstStyle/>
                    <a:p>
                      <a:r>
                        <a:rPr lang="en-US" dirty="0" smtClean="0"/>
                        <a:t>Full accessibility</a:t>
                      </a:r>
                      <a:endParaRPr lang="en-US" dirty="0"/>
                    </a:p>
                  </a:txBody>
                  <a:tcPr/>
                </a:tc>
              </a:tr>
              <a:tr h="370840">
                <a:tc>
                  <a:txBody>
                    <a:bodyPr/>
                    <a:lstStyle/>
                    <a:p>
                      <a:r>
                        <a:rPr lang="en-US" dirty="0" smtClean="0"/>
                        <a:t>Reusability</a:t>
                      </a:r>
                      <a:endParaRPr lang="en-US" dirty="0"/>
                    </a:p>
                  </a:txBody>
                  <a:tcPr/>
                </a:tc>
                <a:tc>
                  <a:txBody>
                    <a:bodyPr/>
                    <a:lstStyle/>
                    <a:p>
                      <a:r>
                        <a:rPr lang="en-US" dirty="0" smtClean="0"/>
                        <a:t>limited</a:t>
                      </a:r>
                      <a:endParaRPr lang="en-US" dirty="0"/>
                    </a:p>
                  </a:txBody>
                  <a:tcPr/>
                </a:tc>
                <a:tc>
                  <a:txBody>
                    <a:bodyPr/>
                    <a:lstStyle/>
                    <a:p>
                      <a:r>
                        <a:rPr lang="en-US" dirty="0" smtClean="0"/>
                        <a:t>More reusability</a:t>
                      </a:r>
                      <a:r>
                        <a:rPr lang="en-US" baseline="0" dirty="0" smtClean="0"/>
                        <a:t> based on the licenses author used</a:t>
                      </a:r>
                      <a:endParaRPr lang="en-US" dirty="0"/>
                    </a:p>
                  </a:txBody>
                  <a:tcPr/>
                </a:tc>
              </a:tr>
            </a:tbl>
          </a:graphicData>
        </a:graphic>
      </p:graphicFrame>
    </p:spTree>
    <p:extLst>
      <p:ext uri="{BB962C8B-B14F-4D97-AF65-F5344CB8AC3E}">
        <p14:creationId xmlns:p14="http://schemas.microsoft.com/office/powerpoint/2010/main" val="33402457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Creative Commons Licenses</a:t>
            </a:r>
            <a:endParaRPr lang="en-US" dirty="0"/>
          </a:p>
        </p:txBody>
      </p:sp>
      <p:sp>
        <p:nvSpPr>
          <p:cNvPr id="3" name="Content Placeholder 2"/>
          <p:cNvSpPr>
            <a:spLocks noGrp="1"/>
          </p:cNvSpPr>
          <p:nvPr>
            <p:ph idx="1"/>
          </p:nvPr>
        </p:nvSpPr>
        <p:spPr>
          <a:xfrm>
            <a:off x="457200" y="1219200"/>
            <a:ext cx="8402637" cy="4838200"/>
          </a:xfrm>
        </p:spPr>
        <p:txBody>
          <a:bodyPr/>
          <a:lstStyle/>
          <a:p>
            <a:r>
              <a:rPr lang="en-US" dirty="0" smtClean="0"/>
              <a:t>Give authors a simple, standardized way to grant permissions to their work.</a:t>
            </a:r>
          </a:p>
          <a:p>
            <a:r>
              <a:rPr lang="en-US" dirty="0" smtClean="0"/>
              <a:t>Six types of licenses</a:t>
            </a:r>
          </a:p>
          <a:p>
            <a:endParaRPr lang="en-US" dirty="0" smtClean="0"/>
          </a:p>
          <a:p>
            <a:endParaRPr lang="en-US" dirty="0"/>
          </a:p>
        </p:txBody>
      </p:sp>
    </p:spTree>
    <p:extLst>
      <p:ext uri="{BB962C8B-B14F-4D97-AF65-F5344CB8AC3E}">
        <p14:creationId xmlns:p14="http://schemas.microsoft.com/office/powerpoint/2010/main" val="31298298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20" y="274320"/>
            <a:ext cx="9146019" cy="5745480"/>
          </a:xfrm>
        </p:spPr>
      </p:pic>
    </p:spTree>
    <p:extLst>
      <p:ext uri="{BB962C8B-B14F-4D97-AF65-F5344CB8AC3E}">
        <p14:creationId xmlns:p14="http://schemas.microsoft.com/office/powerpoint/2010/main" val="6261767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publish as OA</a:t>
            </a:r>
            <a:endParaRPr lang="en-US" dirty="0"/>
          </a:p>
        </p:txBody>
      </p:sp>
      <p:sp>
        <p:nvSpPr>
          <p:cNvPr id="3" name="Content Placeholder 2"/>
          <p:cNvSpPr>
            <a:spLocks noGrp="1"/>
          </p:cNvSpPr>
          <p:nvPr>
            <p:ph idx="1"/>
          </p:nvPr>
        </p:nvSpPr>
        <p:spPr/>
        <p:txBody>
          <a:bodyPr/>
          <a:lstStyle/>
          <a:p>
            <a:r>
              <a:rPr lang="en-US" dirty="0" smtClean="0"/>
              <a:t>Discoverability</a:t>
            </a:r>
          </a:p>
          <a:p>
            <a:r>
              <a:rPr lang="en-US" dirty="0" smtClean="0"/>
              <a:t>Visibility </a:t>
            </a:r>
          </a:p>
          <a:p>
            <a:r>
              <a:rPr lang="en-US" dirty="0" smtClean="0"/>
              <a:t>Accessibility </a:t>
            </a:r>
          </a:p>
          <a:p>
            <a:r>
              <a:rPr lang="en-US" dirty="0" smtClean="0"/>
              <a:t>Reusability </a:t>
            </a:r>
          </a:p>
          <a:p>
            <a:r>
              <a:rPr lang="en-US" dirty="0" smtClean="0"/>
              <a:t>Requirement </a:t>
            </a:r>
            <a:r>
              <a:rPr lang="en-US" dirty="0"/>
              <a:t>from funders and </a:t>
            </a:r>
            <a:r>
              <a:rPr lang="en-US" dirty="0" smtClean="0"/>
              <a:t>institutions (especially for the federally funded research) </a:t>
            </a:r>
            <a:endParaRPr lang="en-US" dirty="0"/>
          </a:p>
          <a:p>
            <a:endParaRPr lang="en-US" dirty="0"/>
          </a:p>
        </p:txBody>
      </p:sp>
    </p:spTree>
    <p:extLst>
      <p:ext uri="{BB962C8B-B14F-4D97-AF65-F5344CB8AC3E}">
        <p14:creationId xmlns:p14="http://schemas.microsoft.com/office/powerpoint/2010/main" val="355852774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publishing </a:t>
            </a:r>
            <a:r>
              <a:rPr lang="en-US" dirty="0" smtClean="0"/>
              <a:t>option </a:t>
            </a:r>
            <a:r>
              <a:rPr lang="en-US" dirty="0" smtClean="0"/>
              <a:t>should I choose?</a:t>
            </a:r>
            <a:endParaRPr lang="en-US" dirty="0"/>
          </a:p>
        </p:txBody>
      </p:sp>
      <p:sp>
        <p:nvSpPr>
          <p:cNvPr id="3" name="Content Placeholder 2"/>
          <p:cNvSpPr>
            <a:spLocks noGrp="1"/>
          </p:cNvSpPr>
          <p:nvPr>
            <p:ph idx="1"/>
          </p:nvPr>
        </p:nvSpPr>
        <p:spPr/>
        <p:txBody>
          <a:bodyPr/>
          <a:lstStyle/>
          <a:p>
            <a:r>
              <a:rPr lang="en-US" dirty="0" smtClean="0"/>
              <a:t>It depends…</a:t>
            </a:r>
          </a:p>
          <a:p>
            <a:r>
              <a:rPr lang="en-US" dirty="0" smtClean="0"/>
              <a:t>If you can find a desired OA journal in your field and there is no APC or there is APCs and you have the financial support to cover the APC = </a:t>
            </a:r>
            <a:r>
              <a:rPr lang="en-US" dirty="0" smtClean="0">
                <a:solidFill>
                  <a:srgbClr val="FFC000"/>
                </a:solidFill>
              </a:rPr>
              <a:t>Gold OA</a:t>
            </a:r>
          </a:p>
          <a:p>
            <a:r>
              <a:rPr lang="en-US" dirty="0" smtClean="0"/>
              <a:t>If no journal + no financial support = </a:t>
            </a:r>
            <a:r>
              <a:rPr lang="en-US" dirty="0" smtClean="0">
                <a:solidFill>
                  <a:srgbClr val="FFC000"/>
                </a:solidFill>
              </a:rPr>
              <a:t>traditional publishing + Green OA model</a:t>
            </a:r>
            <a:endParaRPr lang="en-US" dirty="0">
              <a:solidFill>
                <a:srgbClr val="FFC000"/>
              </a:solidFill>
            </a:endParaRPr>
          </a:p>
        </p:txBody>
      </p:sp>
    </p:spTree>
    <p:extLst>
      <p:ext uri="{BB962C8B-B14F-4D97-AF65-F5344CB8AC3E}">
        <p14:creationId xmlns:p14="http://schemas.microsoft.com/office/powerpoint/2010/main" val="35163863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publishing</a:t>
            </a:r>
            <a:endParaRPr lang="en-US" dirty="0"/>
          </a:p>
        </p:txBody>
      </p:sp>
      <p:sp>
        <p:nvSpPr>
          <p:cNvPr id="3" name="Content Placeholder 2"/>
          <p:cNvSpPr>
            <a:spLocks noGrp="1"/>
          </p:cNvSpPr>
          <p:nvPr>
            <p:ph idx="1"/>
          </p:nvPr>
        </p:nvSpPr>
        <p:spPr/>
        <p:txBody>
          <a:bodyPr/>
          <a:lstStyle/>
          <a:p>
            <a:r>
              <a:rPr lang="en-US" dirty="0" smtClean="0"/>
              <a:t>Exchange of research ideas/accomplishment</a:t>
            </a:r>
          </a:p>
          <a:p>
            <a:r>
              <a:rPr lang="en-US" dirty="0" smtClean="0"/>
              <a:t>Advancement of multidisciplinary research </a:t>
            </a:r>
          </a:p>
          <a:p>
            <a:r>
              <a:rPr lang="en-US" dirty="0" smtClean="0"/>
              <a:t>Establishment of the academic reputation </a:t>
            </a:r>
          </a:p>
          <a:p>
            <a:r>
              <a:rPr lang="en-US" dirty="0" smtClean="0"/>
              <a:t>Job Search &amp; Tenure Awards</a:t>
            </a:r>
            <a:endParaRPr lang="en-US" dirty="0"/>
          </a:p>
        </p:txBody>
      </p:sp>
    </p:spTree>
    <p:extLst>
      <p:ext uri="{BB962C8B-B14F-4D97-AF65-F5344CB8AC3E}">
        <p14:creationId xmlns:p14="http://schemas.microsoft.com/office/powerpoint/2010/main" val="424373808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smtClean="0"/>
              <a:t>     Have you heard “predatory publishing”?</a:t>
            </a:r>
          </a:p>
          <a:p>
            <a:pPr marL="0" indent="0">
              <a:buNone/>
            </a:pPr>
            <a:r>
              <a:rPr lang="en-US" dirty="0"/>
              <a:t> </a:t>
            </a:r>
            <a:r>
              <a:rPr lang="en-US" dirty="0" smtClean="0"/>
              <a:t>    No. You might have seen this or something similar</a:t>
            </a:r>
            <a:endParaRPr lang="en-US" dirty="0"/>
          </a:p>
        </p:txBody>
      </p:sp>
    </p:spTree>
    <p:extLst>
      <p:ext uri="{BB962C8B-B14F-4D97-AF65-F5344CB8AC3E}">
        <p14:creationId xmlns:p14="http://schemas.microsoft.com/office/powerpoint/2010/main" val="413481814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479" y="259080"/>
            <a:ext cx="9174480" cy="5920442"/>
          </a:xfrm>
        </p:spPr>
      </p:pic>
    </p:spTree>
    <p:extLst>
      <p:ext uri="{BB962C8B-B14F-4D97-AF65-F5344CB8AC3E}">
        <p14:creationId xmlns:p14="http://schemas.microsoft.com/office/powerpoint/2010/main" val="218624877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Cautions to predatory publishing</a:t>
            </a:r>
            <a:endParaRPr lang="en-US" dirty="0"/>
          </a:p>
        </p:txBody>
      </p:sp>
      <p:sp>
        <p:nvSpPr>
          <p:cNvPr id="3" name="Content Placeholder 2"/>
          <p:cNvSpPr>
            <a:spLocks noGrp="1"/>
          </p:cNvSpPr>
          <p:nvPr>
            <p:ph idx="1"/>
          </p:nvPr>
        </p:nvSpPr>
        <p:spPr/>
        <p:txBody>
          <a:bodyPr/>
          <a:lstStyle/>
          <a:p>
            <a:r>
              <a:rPr lang="en-US" dirty="0" smtClean="0"/>
              <a:t>Who are they?</a:t>
            </a:r>
          </a:p>
          <a:p>
            <a:pPr marL="0" indent="0">
              <a:buNone/>
            </a:pPr>
            <a:r>
              <a:rPr lang="en-US" dirty="0"/>
              <a:t> </a:t>
            </a:r>
            <a:r>
              <a:rPr lang="en-US" dirty="0" smtClean="0"/>
              <a:t>    - Predatory publishers</a:t>
            </a:r>
          </a:p>
          <a:p>
            <a:r>
              <a:rPr lang="en-US" dirty="0" smtClean="0"/>
              <a:t>What’s in it for them?</a:t>
            </a:r>
          </a:p>
          <a:p>
            <a:pPr marL="0" indent="0">
              <a:buNone/>
            </a:pPr>
            <a:r>
              <a:rPr lang="en-US" dirty="0"/>
              <a:t> </a:t>
            </a:r>
            <a:r>
              <a:rPr lang="en-US" dirty="0" smtClean="0"/>
              <a:t>    - Money, money, and money</a:t>
            </a:r>
          </a:p>
          <a:p>
            <a:r>
              <a:rPr lang="en-US" dirty="0" smtClean="0"/>
              <a:t>How to tell the good guys and the bad guys?</a:t>
            </a:r>
          </a:p>
          <a:p>
            <a:pPr marL="0" indent="0">
              <a:buNone/>
            </a:pPr>
            <a:r>
              <a:rPr lang="en-US" dirty="0" smtClean="0"/>
              <a:t>     - Jeffrey </a:t>
            </a:r>
            <a:r>
              <a:rPr lang="en-US" dirty="0" err="1" smtClean="0"/>
              <a:t>Beall</a:t>
            </a:r>
            <a:endParaRPr lang="en-US" dirty="0"/>
          </a:p>
        </p:txBody>
      </p:sp>
    </p:spTree>
    <p:extLst>
      <p:ext uri="{BB962C8B-B14F-4D97-AF65-F5344CB8AC3E}">
        <p14:creationId xmlns:p14="http://schemas.microsoft.com/office/powerpoint/2010/main" val="141863986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33232" y="-12700"/>
            <a:ext cx="10405232" cy="6870700"/>
          </a:xfrm>
        </p:spPr>
      </p:pic>
    </p:spTree>
    <p:extLst>
      <p:ext uri="{BB962C8B-B14F-4D97-AF65-F5344CB8AC3E}">
        <p14:creationId xmlns:p14="http://schemas.microsoft.com/office/powerpoint/2010/main" val="318058647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313" y="30480"/>
            <a:ext cx="9372600" cy="6829324"/>
          </a:xfrm>
        </p:spPr>
      </p:pic>
    </p:spTree>
    <p:extLst>
      <p:ext uri="{BB962C8B-B14F-4D97-AF65-F5344CB8AC3E}">
        <p14:creationId xmlns:p14="http://schemas.microsoft.com/office/powerpoint/2010/main" val="351455332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04800"/>
            <a:ext cx="8458201" cy="838200"/>
          </a:xfrm>
        </p:spPr>
        <p:txBody>
          <a:bodyPr/>
          <a:lstStyle/>
          <a:p>
            <a:r>
              <a:rPr lang="en-US" dirty="0" smtClean="0"/>
              <a:t>What do you do when getting the solicitation emails?</a:t>
            </a:r>
            <a:endParaRPr lang="en-US" dirty="0"/>
          </a:p>
        </p:txBody>
      </p:sp>
      <p:sp>
        <p:nvSpPr>
          <p:cNvPr id="3" name="Content Placeholder 2"/>
          <p:cNvSpPr>
            <a:spLocks noGrp="1"/>
          </p:cNvSpPr>
          <p:nvPr>
            <p:ph idx="1"/>
          </p:nvPr>
        </p:nvSpPr>
        <p:spPr/>
        <p:txBody>
          <a:bodyPr/>
          <a:lstStyle/>
          <a:p>
            <a:r>
              <a:rPr lang="en-US" dirty="0" smtClean="0"/>
              <a:t>Be cautious </a:t>
            </a:r>
          </a:p>
          <a:p>
            <a:r>
              <a:rPr lang="en-US" dirty="0" smtClean="0"/>
              <a:t>Check online or check against </a:t>
            </a:r>
            <a:r>
              <a:rPr lang="en-US" dirty="0" err="1" smtClean="0"/>
              <a:t>Beall’s</a:t>
            </a:r>
            <a:r>
              <a:rPr lang="en-US" dirty="0" smtClean="0"/>
              <a:t> list</a:t>
            </a:r>
          </a:p>
          <a:p>
            <a:r>
              <a:rPr lang="en-US" dirty="0" smtClean="0"/>
              <a:t>Contact Bonnie for help</a:t>
            </a:r>
            <a:endParaRPr lang="en-US" dirty="0"/>
          </a:p>
        </p:txBody>
      </p:sp>
    </p:spTree>
    <p:extLst>
      <p:ext uri="{BB962C8B-B14F-4D97-AF65-F5344CB8AC3E}">
        <p14:creationId xmlns:p14="http://schemas.microsoft.com/office/powerpoint/2010/main" val="46427115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lstStyle/>
          <a:p>
            <a:r>
              <a:rPr lang="en-US" sz="2400" dirty="0" smtClean="0"/>
              <a:t>SURFACE </a:t>
            </a:r>
            <a:r>
              <a:rPr lang="en-US" sz="2400" dirty="0" smtClean="0">
                <a:hlinkClick r:id="rId2"/>
              </a:rPr>
              <a:t>http://surface.syr.edu</a:t>
            </a:r>
            <a:r>
              <a:rPr lang="en-US" sz="2400" dirty="0" smtClean="0"/>
              <a:t> </a:t>
            </a:r>
            <a:endParaRPr lang="en-US" sz="2400" dirty="0" smtClean="0"/>
          </a:p>
          <a:p>
            <a:r>
              <a:rPr lang="en-US" sz="2400" dirty="0" smtClean="0"/>
              <a:t>Anthropology Commons </a:t>
            </a:r>
            <a:r>
              <a:rPr lang="en-US" dirty="0"/>
              <a:t>(</a:t>
            </a:r>
            <a:r>
              <a:rPr lang="en-US" sz="2000" dirty="0">
                <a:hlinkClick r:id="rId3"/>
              </a:rPr>
              <a:t>http://network.bepress.com/social-and-behavioral-sciences/anthropology</a:t>
            </a:r>
            <a:r>
              <a:rPr lang="en-US" sz="2000" dirty="0" smtClean="0">
                <a:hlinkClick r:id="rId3"/>
              </a:rPr>
              <a:t>/</a:t>
            </a:r>
            <a:r>
              <a:rPr lang="en-US" sz="2000" dirty="0" smtClean="0"/>
              <a:t> </a:t>
            </a:r>
            <a:r>
              <a:rPr lang="en-US" dirty="0" smtClean="0"/>
              <a:t>) </a:t>
            </a:r>
            <a:r>
              <a:rPr lang="en-US" sz="2400" dirty="0" smtClean="0"/>
              <a:t>(you can find free research resource in Anthropology)</a:t>
            </a:r>
          </a:p>
          <a:p>
            <a:r>
              <a:rPr lang="en-US" sz="2400" dirty="0" err="1" smtClean="0"/>
              <a:t>Beall’s</a:t>
            </a:r>
            <a:r>
              <a:rPr lang="en-US" sz="2400" dirty="0" smtClean="0"/>
              <a:t> talk at SU “Science </a:t>
            </a:r>
            <a:r>
              <a:rPr lang="en-US" sz="2400" dirty="0"/>
              <a:t>Communication and the Threat of Predatory </a:t>
            </a:r>
            <a:r>
              <a:rPr lang="en-US" sz="2400" dirty="0" smtClean="0"/>
              <a:t>Publishers” (you can learn how to identify predatory publishers) </a:t>
            </a:r>
            <a:r>
              <a:rPr lang="en-US" sz="2000" dirty="0" smtClean="0">
                <a:hlinkClick r:id="rId4"/>
              </a:rPr>
              <a:t>http</a:t>
            </a:r>
            <a:r>
              <a:rPr lang="en-US" sz="2000" dirty="0">
                <a:hlinkClick r:id="rId4"/>
              </a:rPr>
              <a:t>://surface.syr.edu/cgi/siteview.cgi/oa_week/2013/events/4</a:t>
            </a:r>
            <a:r>
              <a:rPr lang="en-US" sz="2000" dirty="0"/>
              <a:t> </a:t>
            </a:r>
            <a:endParaRPr lang="en-US" sz="2000" dirty="0" smtClean="0"/>
          </a:p>
          <a:p>
            <a:r>
              <a:rPr lang="en-US" sz="2400" dirty="0" err="1" smtClean="0"/>
              <a:t>Beall’s</a:t>
            </a:r>
            <a:r>
              <a:rPr lang="en-US" sz="2400" dirty="0" smtClean="0"/>
              <a:t> predatory publisher list </a:t>
            </a:r>
            <a:r>
              <a:rPr lang="en-US" sz="2000" dirty="0"/>
              <a:t>(</a:t>
            </a:r>
            <a:r>
              <a:rPr lang="en-US" sz="2000" dirty="0">
                <a:hlinkClick r:id="rId5"/>
              </a:rPr>
              <a:t>http://scholarlyoa.com/individual-journals</a:t>
            </a:r>
            <a:r>
              <a:rPr lang="en-US" sz="2000" dirty="0" smtClean="0">
                <a:hlinkClick r:id="rId5"/>
              </a:rPr>
              <a:t>/</a:t>
            </a:r>
            <a:r>
              <a:rPr lang="en-US" sz="2000" dirty="0" smtClean="0"/>
              <a:t> )</a:t>
            </a:r>
          </a:p>
          <a:p>
            <a:r>
              <a:rPr lang="en-US" sz="2400" dirty="0" smtClean="0"/>
              <a:t>Sherpa/ROMEO</a:t>
            </a:r>
            <a:r>
              <a:rPr lang="en-US" dirty="0" smtClean="0"/>
              <a:t> </a:t>
            </a:r>
            <a:r>
              <a:rPr lang="en-US" sz="2000" dirty="0"/>
              <a:t>(</a:t>
            </a:r>
            <a:r>
              <a:rPr lang="en-US" sz="2000" dirty="0">
                <a:hlinkClick r:id="rId6"/>
              </a:rPr>
              <a:t>http://www.sherpa.ac.uk/romeo</a:t>
            </a:r>
            <a:r>
              <a:rPr lang="en-US" sz="2000" dirty="0" smtClean="0">
                <a:hlinkClick r:id="rId6"/>
              </a:rPr>
              <a:t>/</a:t>
            </a:r>
            <a:r>
              <a:rPr lang="en-US" sz="2000" dirty="0" smtClean="0"/>
              <a:t> )</a:t>
            </a:r>
          </a:p>
          <a:p>
            <a:pPr marL="0" indent="0">
              <a:buNone/>
            </a:pPr>
            <a:r>
              <a:rPr lang="en-US" dirty="0" smtClean="0"/>
              <a:t> </a:t>
            </a:r>
            <a:endParaRPr lang="en-US" dirty="0"/>
          </a:p>
          <a:p>
            <a:endParaRPr lang="en-US" dirty="0" smtClean="0"/>
          </a:p>
          <a:p>
            <a:endParaRPr lang="en-US" dirty="0"/>
          </a:p>
        </p:txBody>
      </p:sp>
    </p:spTree>
    <p:extLst>
      <p:ext uri="{BB962C8B-B14F-4D97-AF65-F5344CB8AC3E}">
        <p14:creationId xmlns:p14="http://schemas.microsoft.com/office/powerpoint/2010/main" val="115017116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Contacts</a:t>
            </a:r>
            <a:endParaRPr lang="en-US" dirty="0"/>
          </a:p>
        </p:txBody>
      </p:sp>
      <p:sp>
        <p:nvSpPr>
          <p:cNvPr id="3" name="Content Placeholder 2"/>
          <p:cNvSpPr>
            <a:spLocks noGrp="1"/>
          </p:cNvSpPr>
          <p:nvPr>
            <p:ph idx="1"/>
          </p:nvPr>
        </p:nvSpPr>
        <p:spPr>
          <a:xfrm>
            <a:off x="228600" y="1257800"/>
            <a:ext cx="8839199" cy="4838200"/>
          </a:xfrm>
        </p:spPr>
        <p:txBody>
          <a:bodyPr/>
          <a:lstStyle/>
          <a:p>
            <a:r>
              <a:rPr lang="en-US" dirty="0" smtClean="0"/>
              <a:t>Bonnie Ryan, </a:t>
            </a:r>
            <a:r>
              <a:rPr lang="en-US" dirty="0" smtClean="0">
                <a:hlinkClick r:id="rId2"/>
              </a:rPr>
              <a:t>bcryan@syr.edu</a:t>
            </a:r>
            <a:r>
              <a:rPr lang="en-US" dirty="0" smtClean="0"/>
              <a:t> </a:t>
            </a:r>
          </a:p>
          <a:p>
            <a:r>
              <a:rPr lang="en-US" dirty="0" smtClean="0"/>
              <a:t>Yuan Li, </a:t>
            </a:r>
            <a:r>
              <a:rPr lang="en-US" dirty="0" smtClean="0">
                <a:hlinkClick r:id="rId3"/>
              </a:rPr>
              <a:t>yli115@syr.edu</a:t>
            </a:r>
            <a:r>
              <a:rPr lang="en-US" dirty="0" smtClean="0"/>
              <a:t>  </a:t>
            </a:r>
            <a:endParaRPr lang="en-US" dirty="0"/>
          </a:p>
        </p:txBody>
      </p:sp>
    </p:spTree>
    <p:extLst>
      <p:ext uri="{BB962C8B-B14F-4D97-AF65-F5344CB8AC3E}">
        <p14:creationId xmlns:p14="http://schemas.microsoft.com/office/powerpoint/2010/main" val="25354966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2209800"/>
            <a:ext cx="6732587" cy="952000"/>
          </a:xfrm>
        </p:spPr>
        <p:txBody>
          <a:bodyPr/>
          <a:lstStyle/>
          <a:p>
            <a:pPr marL="0" indent="0">
              <a:buNone/>
            </a:pPr>
            <a:r>
              <a:rPr lang="en-US" sz="5400" dirty="0" smtClean="0"/>
              <a:t>Questions &amp; Discussions</a:t>
            </a:r>
            <a:endParaRPr lang="en-US" sz="5400" dirty="0"/>
          </a:p>
        </p:txBody>
      </p:sp>
    </p:spTree>
    <p:extLst>
      <p:ext uri="{BB962C8B-B14F-4D97-AF65-F5344CB8AC3E}">
        <p14:creationId xmlns:p14="http://schemas.microsoft.com/office/powerpoint/2010/main" val="4514387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talk about dissertations first</a:t>
            </a:r>
            <a:endParaRPr lang="en-US" dirty="0"/>
          </a:p>
        </p:txBody>
      </p:sp>
      <p:sp>
        <p:nvSpPr>
          <p:cNvPr id="3" name="Content Placeholder 2"/>
          <p:cNvSpPr>
            <a:spLocks noGrp="1"/>
          </p:cNvSpPr>
          <p:nvPr>
            <p:ph idx="1"/>
          </p:nvPr>
        </p:nvSpPr>
        <p:spPr/>
        <p:txBody>
          <a:bodyPr/>
          <a:lstStyle/>
          <a:p>
            <a:r>
              <a:rPr lang="en-US" dirty="0" smtClean="0"/>
              <a:t>SU process</a:t>
            </a:r>
          </a:p>
          <a:p>
            <a:pPr marL="0" indent="0">
              <a:buNone/>
            </a:pPr>
            <a:r>
              <a:rPr lang="en-US" dirty="0" smtClean="0"/>
              <a:t>     - Since May 2011, the Graduate School have asked all graduate students to submit their dissertations electronically through ProQuest UMI ETD website (</a:t>
            </a:r>
            <a:r>
              <a:rPr lang="en-US" dirty="0" smtClean="0">
                <a:hlinkClick r:id="rId2"/>
              </a:rPr>
              <a:t>www.etdadmin.com/syr</a:t>
            </a:r>
            <a:r>
              <a:rPr lang="en-US" dirty="0" smtClean="0"/>
              <a:t> ). </a:t>
            </a:r>
          </a:p>
          <a:p>
            <a:pPr marL="0" indent="0">
              <a:buNone/>
            </a:pPr>
            <a:endParaRPr lang="en-US" dirty="0"/>
          </a:p>
        </p:txBody>
      </p:sp>
    </p:spTree>
    <p:extLst>
      <p:ext uri="{BB962C8B-B14F-4D97-AF65-F5344CB8AC3E}">
        <p14:creationId xmlns:p14="http://schemas.microsoft.com/office/powerpoint/2010/main" val="476724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692" y="228600"/>
            <a:ext cx="9243892" cy="5524500"/>
          </a:xfrm>
        </p:spPr>
      </p:pic>
    </p:spTree>
    <p:extLst>
      <p:ext uri="{BB962C8B-B14F-4D97-AF65-F5344CB8AC3E}">
        <p14:creationId xmlns:p14="http://schemas.microsoft.com/office/powerpoint/2010/main" val="23144100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929" y="228600"/>
            <a:ext cx="9239129" cy="5867400"/>
          </a:xfrm>
        </p:spPr>
      </p:pic>
    </p:spTree>
    <p:extLst>
      <p:ext uri="{BB962C8B-B14F-4D97-AF65-F5344CB8AC3E}">
        <p14:creationId xmlns:p14="http://schemas.microsoft.com/office/powerpoint/2010/main" val="16817476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225846"/>
            <a:ext cx="9144000" cy="6632154"/>
          </a:xfrm>
        </p:spPr>
      </p:pic>
      <p:sp>
        <p:nvSpPr>
          <p:cNvPr id="5" name="Down Arrow 4"/>
          <p:cNvSpPr/>
          <p:nvPr/>
        </p:nvSpPr>
        <p:spPr>
          <a:xfrm>
            <a:off x="7543800" y="3505200"/>
            <a:ext cx="685800" cy="1295400"/>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215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3662"/>
            <a:ext cx="8407400" cy="6848023"/>
          </a:xfrm>
        </p:spPr>
      </p:pic>
    </p:spTree>
    <p:extLst>
      <p:ext uri="{BB962C8B-B14F-4D97-AF65-F5344CB8AC3E}">
        <p14:creationId xmlns:p14="http://schemas.microsoft.com/office/powerpoint/2010/main" val="3659645038"/>
      </p:ext>
    </p:extLst>
  </p:cSld>
  <p:clrMapOvr>
    <a:masterClrMapping/>
  </p:clrMapOvr>
  <p:timing>
    <p:tnLst>
      <p:par>
        <p:cTn id="1" dur="indefinite" restart="never" nodeType="tmRoot"/>
      </p:par>
    </p:tnLst>
  </p:timing>
</p:sld>
</file>

<file path=ppt/theme/theme1.xml><?xml version="1.0" encoding="utf-8"?>
<a:theme xmlns:a="http://schemas.openxmlformats.org/drawingml/2006/main" name="SU Library Theme">
  <a:themeElements>
    <a:clrScheme name="SU Library PPT colors">
      <a:dk1>
        <a:srgbClr val="333333"/>
      </a:dk1>
      <a:lt1>
        <a:srgbClr val="FFFFFF"/>
      </a:lt1>
      <a:dk2>
        <a:srgbClr val="333333"/>
      </a:dk2>
      <a:lt2>
        <a:srgbClr val="CFD4D8"/>
      </a:lt2>
      <a:accent1>
        <a:srgbClr val="555555"/>
      </a:accent1>
      <a:accent2>
        <a:srgbClr val="F37421"/>
      </a:accent2>
      <a:accent3>
        <a:srgbClr val="F78F1E"/>
      </a:accent3>
      <a:accent4>
        <a:srgbClr val="A62315"/>
      </a:accent4>
      <a:accent5>
        <a:srgbClr val="8A2003"/>
      </a:accent5>
      <a:accent6>
        <a:srgbClr val="AFB4B8"/>
      </a:accent6>
      <a:hlink>
        <a:srgbClr val="F37421"/>
      </a:hlink>
      <a:folHlink>
        <a:srgbClr val="A62315"/>
      </a:folHlink>
    </a:clrScheme>
    <a:fontScheme name="SU Library PPT fonts">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ibrary">
  <a:themeElements>
    <a:clrScheme name="SU Library PPT colors">
      <a:dk1>
        <a:srgbClr val="333333"/>
      </a:dk1>
      <a:lt1>
        <a:srgbClr val="FFFFFF"/>
      </a:lt1>
      <a:dk2>
        <a:srgbClr val="333333"/>
      </a:dk2>
      <a:lt2>
        <a:srgbClr val="CFD4D8"/>
      </a:lt2>
      <a:accent1>
        <a:srgbClr val="555555"/>
      </a:accent1>
      <a:accent2>
        <a:srgbClr val="F37421"/>
      </a:accent2>
      <a:accent3>
        <a:srgbClr val="F78F1E"/>
      </a:accent3>
      <a:accent4>
        <a:srgbClr val="A62315"/>
      </a:accent4>
      <a:accent5>
        <a:srgbClr val="8A2003"/>
      </a:accent5>
      <a:accent6>
        <a:srgbClr val="AFB4B8"/>
      </a:accent6>
      <a:hlink>
        <a:srgbClr val="F37421"/>
      </a:hlink>
      <a:folHlink>
        <a:srgbClr val="A62315"/>
      </a:folHlink>
    </a:clrScheme>
    <a:fontScheme name="SU Library PPT fonts">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1E0A94724DFEC48AAA103F72DD1D620" ma:contentTypeVersion="1" ma:contentTypeDescription="Create a new document." ma:contentTypeScope="" ma:versionID="f7a83653ad138b0948b144807cd85341">
  <xsd:schema xmlns:xsd="http://www.w3.org/2001/XMLSchema" xmlns:xs="http://www.w3.org/2001/XMLSchema" xmlns:p="http://schemas.microsoft.com/office/2006/metadata/properties" xmlns:ns2="2accb870-bd8f-41a4-a06a-caf07642194e" xmlns:ns3="1dd153b0-44da-4999-8925-f84f34318903" targetNamespace="http://schemas.microsoft.com/office/2006/metadata/properties" ma:root="true" ma:fieldsID="845d95c3508fc55b166365b2b3850bd7" ns2:_="" ns3:_="">
    <xsd:import namespace="2accb870-bd8f-41a4-a06a-caf07642194e"/>
    <xsd:import namespace="1dd153b0-44da-4999-8925-f84f34318903"/>
    <xsd:element name="properties">
      <xsd:complexType>
        <xsd:sequence>
          <xsd:element name="documentManagement">
            <xsd:complexType>
              <xsd:all>
                <xsd:element ref="ns2:_dlc_DocId" minOccurs="0"/>
                <xsd:element ref="ns2:_dlc_DocIdUrl" minOccurs="0"/>
                <xsd:element ref="ns2:_dlc_DocIdPersistId" minOccurs="0"/>
                <xsd:element ref="ns3:Description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ccb870-bd8f-41a4-a06a-caf07642194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dd153b0-44da-4999-8925-f84f34318903" elementFormDefault="qualified">
    <xsd:import namespace="http://schemas.microsoft.com/office/2006/documentManagement/types"/>
    <xsd:import namespace="http://schemas.microsoft.com/office/infopath/2007/PartnerControls"/>
    <xsd:element name="Description0" ma:index="11" nillable="true" ma:displayName="Description" ma:internalName="Description0">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Description0 xmlns="1dd153b0-44da-4999-8925-f84f34318903">Detailed version of Research Methods presentation</Description0>
    <_dlc_DocId xmlns="2accb870-bd8f-41a4-a06a-caf07642194e">QUMZFPTFQJ3K-619-42</_dlc_DocId>
    <_dlc_DocIdUrl xmlns="2accb870-bd8f-41a4-a06a-caf07642194e">
      <Url>https://sharepoint.syr.edu/library/commteam/dsg/_layouts/DocIdRedir.aspx?ID=QUMZFPTFQJ3K-619-42</Url>
      <Description>QUMZFPTFQJ3K-619-42</Description>
    </_dlc_DocIdUrl>
  </documentManagement>
</p:properties>
</file>

<file path=customXml/itemProps1.xml><?xml version="1.0" encoding="utf-8"?>
<ds:datastoreItem xmlns:ds="http://schemas.openxmlformats.org/officeDocument/2006/customXml" ds:itemID="{23B28209-0039-4D24-89E8-2AE588A609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accb870-bd8f-41a4-a06a-caf07642194e"/>
    <ds:schemaRef ds:uri="1dd153b0-44da-4999-8925-f84f3431890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5033C01-F488-4C7E-BA46-DD58E4EAC98A}">
  <ds:schemaRefs>
    <ds:schemaRef ds:uri="http://schemas.microsoft.com/sharepoint/events"/>
  </ds:schemaRefs>
</ds:datastoreItem>
</file>

<file path=customXml/itemProps3.xml><?xml version="1.0" encoding="utf-8"?>
<ds:datastoreItem xmlns:ds="http://schemas.openxmlformats.org/officeDocument/2006/customXml" ds:itemID="{EC01A23F-AD9E-469C-86CD-E6E9BB096B79}">
  <ds:schemaRefs>
    <ds:schemaRef ds:uri="http://schemas.microsoft.com/sharepoint/v3/contenttype/forms"/>
  </ds:schemaRefs>
</ds:datastoreItem>
</file>

<file path=customXml/itemProps4.xml><?xml version="1.0" encoding="utf-8"?>
<ds:datastoreItem xmlns:ds="http://schemas.openxmlformats.org/officeDocument/2006/customXml" ds:itemID="{17B2A348-1B34-413E-ACCD-6DEA45F7F647}">
  <ds:schemaRefs>
    <ds:schemaRef ds:uri="http://purl.org/dc/dcmitype/"/>
    <ds:schemaRef ds:uri="http://schemas.microsoft.com/office/2006/metadata/properties"/>
    <ds:schemaRef ds:uri="http://www.w3.org/XML/1998/namespace"/>
    <ds:schemaRef ds:uri="2accb870-bd8f-41a4-a06a-caf07642194e"/>
    <ds:schemaRef ds:uri="http://purl.org/dc/elements/1.1/"/>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1dd153b0-44da-4999-8925-f84f34318903"/>
  </ds:schemaRefs>
</ds:datastoreItem>
</file>

<file path=docProps/app.xml><?xml version="1.0" encoding="utf-8"?>
<Properties xmlns="http://schemas.openxmlformats.org/officeDocument/2006/extended-properties" xmlns:vt="http://schemas.openxmlformats.org/officeDocument/2006/docPropsVTypes">
  <Template>SU Library Theme</Template>
  <TotalTime>5622</TotalTime>
  <Words>1079</Words>
  <Application>Microsoft Office PowerPoint</Application>
  <PresentationFormat>On-screen Show (4:3)</PresentationFormat>
  <Paragraphs>210</Paragraphs>
  <Slides>48</Slides>
  <Notes>11</Notes>
  <HiddenSlides>0</HiddenSlides>
  <MMClips>0</MMClips>
  <ScaleCrop>false</ScaleCrop>
  <HeadingPairs>
    <vt:vector size="4" baseType="variant">
      <vt:variant>
        <vt:lpstr>Theme</vt:lpstr>
      </vt:variant>
      <vt:variant>
        <vt:i4>2</vt:i4>
      </vt:variant>
      <vt:variant>
        <vt:lpstr>Slide Titles</vt:lpstr>
      </vt:variant>
      <vt:variant>
        <vt:i4>48</vt:i4>
      </vt:variant>
    </vt:vector>
  </HeadingPairs>
  <TitlesOfParts>
    <vt:vector size="50" baseType="lpstr">
      <vt:lpstr>SU Library Theme</vt:lpstr>
      <vt:lpstr>Library</vt:lpstr>
      <vt:lpstr>All About  Scholarly Publishing  </vt:lpstr>
      <vt:lpstr>Agenda</vt:lpstr>
      <vt:lpstr>Some questions</vt:lpstr>
      <vt:lpstr>Why publishing</vt:lpstr>
      <vt:lpstr>Let’s talk about dissertations first</vt:lpstr>
      <vt:lpstr>PowerPoint Presentation</vt:lpstr>
      <vt:lpstr>PowerPoint Presentation</vt:lpstr>
      <vt:lpstr>PowerPoint Presentation</vt:lpstr>
      <vt:lpstr>PowerPoint Presentation</vt:lpstr>
      <vt:lpstr>PowerPoint Presentation</vt:lpstr>
      <vt:lpstr>PowerPoint Presentation</vt:lpstr>
      <vt:lpstr>Types of Publishing</vt:lpstr>
      <vt:lpstr>Traditional publishing</vt:lpstr>
      <vt:lpstr>Open access (OA) publishing</vt:lpstr>
      <vt:lpstr>Open access (OA) publishing</vt:lpstr>
      <vt:lpstr>OA Publishing Cycle</vt:lpstr>
      <vt:lpstr>PowerPoint Presentation</vt:lpstr>
      <vt:lpstr>PowerPoint Presentation</vt:lpstr>
      <vt:lpstr>Embargo</vt:lpstr>
      <vt:lpstr>PowerPoint Presentation</vt:lpstr>
      <vt:lpstr>OA Publishing models</vt:lpstr>
      <vt:lpstr>Gold open access model </vt:lpstr>
      <vt:lpstr>PowerPoint Presentation</vt:lpstr>
      <vt:lpstr>Gold open access model example (no APCs)</vt:lpstr>
      <vt:lpstr>Find Gold opportunities</vt:lpstr>
      <vt:lpstr>Find Gold Opportunities</vt:lpstr>
      <vt:lpstr>Green open access model</vt:lpstr>
      <vt:lpstr>The bad deal you had with publishers </vt:lpstr>
      <vt:lpstr>It’s time for you to do something for yourself</vt:lpstr>
      <vt:lpstr>PowerPoint Presentation</vt:lpstr>
      <vt:lpstr>Find Green Opportunities</vt:lpstr>
      <vt:lpstr>PowerPoint Presentation</vt:lpstr>
      <vt:lpstr>PowerPoint Presentation</vt:lpstr>
      <vt:lpstr>Chris DeCorse’s article (published in African Archaeological Review) on SURFACE  </vt:lpstr>
      <vt:lpstr>Similarities &amp; Differences</vt:lpstr>
      <vt:lpstr>Creative Commons Licenses</vt:lpstr>
      <vt:lpstr>PowerPoint Presentation</vt:lpstr>
      <vt:lpstr>Why publish as OA</vt:lpstr>
      <vt:lpstr>Which publishing option should I choose?</vt:lpstr>
      <vt:lpstr>PowerPoint Presentation</vt:lpstr>
      <vt:lpstr>PowerPoint Presentation</vt:lpstr>
      <vt:lpstr>Cautions to predatory publishing</vt:lpstr>
      <vt:lpstr>PowerPoint Presentation</vt:lpstr>
      <vt:lpstr>PowerPoint Presentation</vt:lpstr>
      <vt:lpstr>What do you do when getting the solicitation emails?</vt:lpstr>
      <vt:lpstr>Resources</vt:lpstr>
      <vt:lpstr>Contacts</vt:lpstr>
      <vt:lpstr>PowerPoint Presentation</vt:lpstr>
    </vt:vector>
  </TitlesOfParts>
  <Company>Syracuse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Services at Bird Library</dc:title>
  <dc:creator>Paul H Bern</dc:creator>
  <cp:lastModifiedBy>Yuan Li</cp:lastModifiedBy>
  <cp:revision>150</cp:revision>
  <cp:lastPrinted>2014-01-31T16:02:40Z</cp:lastPrinted>
  <dcterms:created xsi:type="dcterms:W3CDTF">2012-09-18T13:35:16Z</dcterms:created>
  <dcterms:modified xsi:type="dcterms:W3CDTF">2014-01-31T17:19:02Z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0x01010051E0A94724DFEC48AAA103F72DD1D620</vt:lpwstr>
  </property>
  <property fmtid="{D5CDD505-2E9C-101B-9397-08002B2CF9AE}" pid="3" name="_dlc_DocIdItemGuid">
    <vt:lpwstr>f047f1e5-9f06-4299-bc6a-8db84b01a733</vt:lpwstr>
  </property>
</Properties>
</file>