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5" r:id="rId3"/>
    <p:sldId id="263" r:id="rId4"/>
    <p:sldId id="262" r:id="rId5"/>
    <p:sldId id="259" r:id="rId6"/>
    <p:sldId id="268" r:id="rId7"/>
    <p:sldId id="270" r:id="rId8"/>
    <p:sldId id="261" r:id="rId9"/>
    <p:sldId id="269" r:id="rId10"/>
    <p:sldId id="271" r:id="rId11"/>
    <p:sldId id="264" r:id="rId12"/>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824" autoAdjust="0"/>
  </p:normalViewPr>
  <p:slideViewPr>
    <p:cSldViewPr>
      <p:cViewPr varScale="1">
        <p:scale>
          <a:sx n="57" d="100"/>
          <a:sy n="57" d="100"/>
        </p:scale>
        <p:origin x="-1770" y="-96"/>
      </p:cViewPr>
      <p:guideLst>
        <p:guide orient="horz" pos="2160"/>
        <p:guide pos="2880"/>
      </p:guideLst>
    </p:cSldViewPr>
  </p:slideViewPr>
  <p:notesTextViewPr>
    <p:cViewPr>
      <p:scale>
        <a:sx n="1" d="1"/>
        <a:sy n="1" d="1"/>
      </p:scale>
      <p:origin x="0" y="0"/>
    </p:cViewPr>
  </p:notesTextViewPr>
  <p:sorterViewPr>
    <p:cViewPr>
      <p:scale>
        <a:sx n="100" d="100"/>
        <a:sy n="100" d="100"/>
      </p:scale>
      <p:origin x="0" y="2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9630BA-A9F4-4F05-9DE0-2477E9A329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F46A930-2FC3-4DA7-8C59-77A5FE3DC2EB}">
      <dgm:prSet phldrT="[Text]"/>
      <dgm:spPr/>
      <dgm:t>
        <a:bodyPr/>
        <a:lstStyle/>
        <a:p>
          <a:r>
            <a:rPr lang="en-US" dirty="0" smtClean="0"/>
            <a:t>ARL Statistics</a:t>
          </a:r>
          <a:endParaRPr lang="en-US" dirty="0"/>
        </a:p>
      </dgm:t>
    </dgm:pt>
    <dgm:pt modelId="{FC162122-3E66-4507-B5FB-C9BD79027BD5}" type="parTrans" cxnId="{E8073967-9C0A-457C-B7EC-D31017122830}">
      <dgm:prSet/>
      <dgm:spPr/>
      <dgm:t>
        <a:bodyPr/>
        <a:lstStyle/>
        <a:p>
          <a:endParaRPr lang="en-US"/>
        </a:p>
      </dgm:t>
    </dgm:pt>
    <dgm:pt modelId="{07631328-F285-4E82-812D-306A2E115047}" type="sibTrans" cxnId="{E8073967-9C0A-457C-B7EC-D31017122830}">
      <dgm:prSet/>
      <dgm:spPr/>
      <dgm:t>
        <a:bodyPr/>
        <a:lstStyle/>
        <a:p>
          <a:endParaRPr lang="en-US"/>
        </a:p>
      </dgm:t>
    </dgm:pt>
    <dgm:pt modelId="{2BFBB0E0-A986-41EB-BB65-67FBF0508458}">
      <dgm:prSet phldrT="[Text]"/>
      <dgm:spPr/>
      <dgm:t>
        <a:bodyPr/>
        <a:lstStyle/>
        <a:p>
          <a:r>
            <a:rPr lang="en-US" dirty="0" smtClean="0"/>
            <a:t>Circulation Reports</a:t>
          </a:r>
          <a:endParaRPr lang="en-US" dirty="0"/>
        </a:p>
      </dgm:t>
    </dgm:pt>
    <dgm:pt modelId="{12861246-14EB-47B1-A483-28613DF28AD1}" type="parTrans" cxnId="{141E1807-C1DE-403B-BEF5-48AA8DFA8D73}">
      <dgm:prSet/>
      <dgm:spPr/>
      <dgm:t>
        <a:bodyPr/>
        <a:lstStyle/>
        <a:p>
          <a:endParaRPr lang="en-US"/>
        </a:p>
      </dgm:t>
    </dgm:pt>
    <dgm:pt modelId="{728F0C1D-8BF1-4F76-A30A-6C3630F89018}" type="sibTrans" cxnId="{141E1807-C1DE-403B-BEF5-48AA8DFA8D73}">
      <dgm:prSet/>
      <dgm:spPr/>
      <dgm:t>
        <a:bodyPr/>
        <a:lstStyle/>
        <a:p>
          <a:endParaRPr lang="en-US"/>
        </a:p>
      </dgm:t>
    </dgm:pt>
    <dgm:pt modelId="{B71CB292-78A5-4245-93A0-C452302ED570}">
      <dgm:prSet phldrT="[Text]"/>
      <dgm:spPr/>
      <dgm:t>
        <a:bodyPr/>
        <a:lstStyle/>
        <a:p>
          <a:r>
            <a:rPr lang="en-US" dirty="0" smtClean="0"/>
            <a:t>Usability Studies</a:t>
          </a:r>
          <a:endParaRPr lang="en-US" dirty="0"/>
        </a:p>
      </dgm:t>
    </dgm:pt>
    <dgm:pt modelId="{9A7F10CF-D6F3-4150-A235-FB7128B4A897}" type="parTrans" cxnId="{E2BD2BDB-EBA3-4133-9F1B-5731AA8D0D74}">
      <dgm:prSet/>
      <dgm:spPr/>
      <dgm:t>
        <a:bodyPr/>
        <a:lstStyle/>
        <a:p>
          <a:endParaRPr lang="en-US"/>
        </a:p>
      </dgm:t>
    </dgm:pt>
    <dgm:pt modelId="{FD984B8C-462D-458B-BAC1-31D858757B15}" type="sibTrans" cxnId="{E2BD2BDB-EBA3-4133-9F1B-5731AA8D0D74}">
      <dgm:prSet/>
      <dgm:spPr/>
      <dgm:t>
        <a:bodyPr/>
        <a:lstStyle/>
        <a:p>
          <a:endParaRPr lang="en-US"/>
        </a:p>
      </dgm:t>
    </dgm:pt>
    <dgm:pt modelId="{403F84A9-E9A1-4C11-B7CA-CE504921E094}">
      <dgm:prSet phldrT="[Text]"/>
      <dgm:spPr/>
      <dgm:t>
        <a:bodyPr/>
        <a:lstStyle/>
        <a:p>
          <a:r>
            <a:rPr lang="en-US" dirty="0" err="1" smtClean="0"/>
            <a:t>LibQUAL</a:t>
          </a:r>
          <a:endParaRPr lang="en-US" dirty="0"/>
        </a:p>
      </dgm:t>
    </dgm:pt>
    <dgm:pt modelId="{912D07E7-F9B8-4AB7-9A2B-8E1C024FCF12}" type="parTrans" cxnId="{F7908D81-8354-48E7-8371-1010943A3860}">
      <dgm:prSet/>
      <dgm:spPr/>
      <dgm:t>
        <a:bodyPr/>
        <a:lstStyle/>
        <a:p>
          <a:endParaRPr lang="en-US"/>
        </a:p>
      </dgm:t>
    </dgm:pt>
    <dgm:pt modelId="{0E1FB8FD-BEE4-40E4-B382-50C72E728AEE}" type="sibTrans" cxnId="{F7908D81-8354-48E7-8371-1010943A3860}">
      <dgm:prSet/>
      <dgm:spPr/>
      <dgm:t>
        <a:bodyPr/>
        <a:lstStyle/>
        <a:p>
          <a:endParaRPr lang="en-US"/>
        </a:p>
      </dgm:t>
    </dgm:pt>
    <dgm:pt modelId="{1500E2B8-73AF-4A9E-AEA4-E2837F5A1E9B}">
      <dgm:prSet phldrT="[Text]"/>
      <dgm:spPr/>
      <dgm:t>
        <a:bodyPr/>
        <a:lstStyle/>
        <a:p>
          <a:r>
            <a:rPr lang="en-US" dirty="0" smtClean="0"/>
            <a:t>Collection Profiles</a:t>
          </a:r>
          <a:endParaRPr lang="en-US" dirty="0"/>
        </a:p>
      </dgm:t>
    </dgm:pt>
    <dgm:pt modelId="{F6DE9905-AA94-4872-8CBF-6C355D471917}" type="parTrans" cxnId="{02F4186B-6C33-4FB8-81BC-50CED13FFB0F}">
      <dgm:prSet/>
      <dgm:spPr/>
      <dgm:t>
        <a:bodyPr/>
        <a:lstStyle/>
        <a:p>
          <a:endParaRPr lang="en-US"/>
        </a:p>
      </dgm:t>
    </dgm:pt>
    <dgm:pt modelId="{E8E2F1D5-CD28-421D-A8A6-3FCBC02B062C}" type="sibTrans" cxnId="{02F4186B-6C33-4FB8-81BC-50CED13FFB0F}">
      <dgm:prSet/>
      <dgm:spPr/>
      <dgm:t>
        <a:bodyPr/>
        <a:lstStyle/>
        <a:p>
          <a:endParaRPr lang="en-US"/>
        </a:p>
      </dgm:t>
    </dgm:pt>
    <dgm:pt modelId="{FFECA02A-1E6B-4CCB-8001-624C6CE46042}">
      <dgm:prSet phldrT="[Text]"/>
      <dgm:spPr/>
      <dgm:t>
        <a:bodyPr/>
        <a:lstStyle/>
        <a:p>
          <a:r>
            <a:rPr lang="en-US" dirty="0" smtClean="0"/>
            <a:t>Gate Counts</a:t>
          </a:r>
          <a:endParaRPr lang="en-US" dirty="0"/>
        </a:p>
      </dgm:t>
    </dgm:pt>
    <dgm:pt modelId="{183A9749-0112-4E6A-A788-3FBE4251D441}" type="parTrans" cxnId="{7FCD885E-8E28-4CCC-B090-C1CE06D5BE81}">
      <dgm:prSet/>
      <dgm:spPr/>
      <dgm:t>
        <a:bodyPr/>
        <a:lstStyle/>
        <a:p>
          <a:endParaRPr lang="en-US"/>
        </a:p>
      </dgm:t>
    </dgm:pt>
    <dgm:pt modelId="{D2E58105-1010-4BCE-93E3-6F09A58B1B22}" type="sibTrans" cxnId="{7FCD885E-8E28-4CCC-B090-C1CE06D5BE81}">
      <dgm:prSet/>
      <dgm:spPr/>
      <dgm:t>
        <a:bodyPr/>
        <a:lstStyle/>
        <a:p>
          <a:endParaRPr lang="en-US"/>
        </a:p>
      </dgm:t>
    </dgm:pt>
    <dgm:pt modelId="{2E3BC5F4-74FB-4C17-8965-09CC22B86E86}">
      <dgm:prSet phldrT="[Text]"/>
      <dgm:spPr/>
      <dgm:t>
        <a:bodyPr/>
        <a:lstStyle/>
        <a:p>
          <a:r>
            <a:rPr lang="en-US" smtClean="0"/>
            <a:t>Reference Statistics</a:t>
          </a:r>
          <a:endParaRPr lang="en-US" dirty="0"/>
        </a:p>
      </dgm:t>
    </dgm:pt>
    <dgm:pt modelId="{63784EE5-48A7-4AE7-93A5-B5CE0C9DE255}" type="parTrans" cxnId="{EAE4785F-5716-48AD-BC88-0F70DD913D72}">
      <dgm:prSet/>
      <dgm:spPr/>
      <dgm:t>
        <a:bodyPr/>
        <a:lstStyle/>
        <a:p>
          <a:endParaRPr lang="en-US"/>
        </a:p>
      </dgm:t>
    </dgm:pt>
    <dgm:pt modelId="{6BAE3079-0D99-4731-ABCD-77EBB9BBBAFD}" type="sibTrans" cxnId="{EAE4785F-5716-48AD-BC88-0F70DD913D72}">
      <dgm:prSet/>
      <dgm:spPr/>
      <dgm:t>
        <a:bodyPr/>
        <a:lstStyle/>
        <a:p>
          <a:endParaRPr lang="en-US"/>
        </a:p>
      </dgm:t>
    </dgm:pt>
    <dgm:pt modelId="{DAEDEA86-68D7-4071-AAA4-97CC5F5CC1A2}" type="pres">
      <dgm:prSet presAssocID="{239630BA-A9F4-4F05-9DE0-2477E9A32918}" presName="diagram" presStyleCnt="0">
        <dgm:presLayoutVars>
          <dgm:dir/>
          <dgm:resizeHandles val="exact"/>
        </dgm:presLayoutVars>
      </dgm:prSet>
      <dgm:spPr/>
      <dgm:t>
        <a:bodyPr/>
        <a:lstStyle/>
        <a:p>
          <a:endParaRPr lang="en-US"/>
        </a:p>
      </dgm:t>
    </dgm:pt>
    <dgm:pt modelId="{D1B5AE29-1D4C-497C-B9FC-7CA2592A1D4D}" type="pres">
      <dgm:prSet presAssocID="{4F46A930-2FC3-4DA7-8C59-77A5FE3DC2EB}" presName="node" presStyleLbl="node1" presStyleIdx="0" presStyleCnt="7">
        <dgm:presLayoutVars>
          <dgm:bulletEnabled val="1"/>
        </dgm:presLayoutVars>
      </dgm:prSet>
      <dgm:spPr/>
      <dgm:t>
        <a:bodyPr/>
        <a:lstStyle/>
        <a:p>
          <a:endParaRPr lang="en-US"/>
        </a:p>
      </dgm:t>
    </dgm:pt>
    <dgm:pt modelId="{5BDC662C-B747-4993-842B-77110AEBDC2D}" type="pres">
      <dgm:prSet presAssocID="{07631328-F285-4E82-812D-306A2E115047}" presName="sibTrans" presStyleCnt="0"/>
      <dgm:spPr/>
      <dgm:t>
        <a:bodyPr/>
        <a:lstStyle/>
        <a:p>
          <a:endParaRPr lang="en-US"/>
        </a:p>
      </dgm:t>
    </dgm:pt>
    <dgm:pt modelId="{4F2E2B19-CB5C-43D4-8442-1FF6D4598E1D}" type="pres">
      <dgm:prSet presAssocID="{2BFBB0E0-A986-41EB-BB65-67FBF0508458}" presName="node" presStyleLbl="node1" presStyleIdx="1" presStyleCnt="7">
        <dgm:presLayoutVars>
          <dgm:bulletEnabled val="1"/>
        </dgm:presLayoutVars>
      </dgm:prSet>
      <dgm:spPr/>
      <dgm:t>
        <a:bodyPr/>
        <a:lstStyle/>
        <a:p>
          <a:endParaRPr lang="en-US"/>
        </a:p>
      </dgm:t>
    </dgm:pt>
    <dgm:pt modelId="{083DB50F-DA80-4683-94EF-C47EA454945D}" type="pres">
      <dgm:prSet presAssocID="{728F0C1D-8BF1-4F76-A30A-6C3630F89018}" presName="sibTrans" presStyleCnt="0"/>
      <dgm:spPr/>
      <dgm:t>
        <a:bodyPr/>
        <a:lstStyle/>
        <a:p>
          <a:endParaRPr lang="en-US"/>
        </a:p>
      </dgm:t>
    </dgm:pt>
    <dgm:pt modelId="{CEA3949B-49B8-4891-88FB-5776A5878280}" type="pres">
      <dgm:prSet presAssocID="{B71CB292-78A5-4245-93A0-C452302ED570}" presName="node" presStyleLbl="node1" presStyleIdx="2" presStyleCnt="7">
        <dgm:presLayoutVars>
          <dgm:bulletEnabled val="1"/>
        </dgm:presLayoutVars>
      </dgm:prSet>
      <dgm:spPr/>
      <dgm:t>
        <a:bodyPr/>
        <a:lstStyle/>
        <a:p>
          <a:endParaRPr lang="en-US"/>
        </a:p>
      </dgm:t>
    </dgm:pt>
    <dgm:pt modelId="{7EB8FA75-CE1E-4373-88C7-4D78504D8955}" type="pres">
      <dgm:prSet presAssocID="{FD984B8C-462D-458B-BAC1-31D858757B15}" presName="sibTrans" presStyleCnt="0"/>
      <dgm:spPr/>
      <dgm:t>
        <a:bodyPr/>
        <a:lstStyle/>
        <a:p>
          <a:endParaRPr lang="en-US"/>
        </a:p>
      </dgm:t>
    </dgm:pt>
    <dgm:pt modelId="{67031DCE-F9AE-4079-9BC7-C4C68115D50B}" type="pres">
      <dgm:prSet presAssocID="{403F84A9-E9A1-4C11-B7CA-CE504921E094}" presName="node" presStyleLbl="node1" presStyleIdx="3" presStyleCnt="7">
        <dgm:presLayoutVars>
          <dgm:bulletEnabled val="1"/>
        </dgm:presLayoutVars>
      </dgm:prSet>
      <dgm:spPr/>
      <dgm:t>
        <a:bodyPr/>
        <a:lstStyle/>
        <a:p>
          <a:endParaRPr lang="en-US"/>
        </a:p>
      </dgm:t>
    </dgm:pt>
    <dgm:pt modelId="{DE6A8920-132E-4473-AB35-DE910A7558AF}" type="pres">
      <dgm:prSet presAssocID="{0E1FB8FD-BEE4-40E4-B382-50C72E728AEE}" presName="sibTrans" presStyleCnt="0"/>
      <dgm:spPr/>
      <dgm:t>
        <a:bodyPr/>
        <a:lstStyle/>
        <a:p>
          <a:endParaRPr lang="en-US"/>
        </a:p>
      </dgm:t>
    </dgm:pt>
    <dgm:pt modelId="{22FAB962-E719-4768-9887-9670435CD55B}" type="pres">
      <dgm:prSet presAssocID="{1500E2B8-73AF-4A9E-AEA4-E2837F5A1E9B}" presName="node" presStyleLbl="node1" presStyleIdx="4" presStyleCnt="7">
        <dgm:presLayoutVars>
          <dgm:bulletEnabled val="1"/>
        </dgm:presLayoutVars>
      </dgm:prSet>
      <dgm:spPr/>
      <dgm:t>
        <a:bodyPr/>
        <a:lstStyle/>
        <a:p>
          <a:endParaRPr lang="en-US"/>
        </a:p>
      </dgm:t>
    </dgm:pt>
    <dgm:pt modelId="{953DE9BA-55C4-4005-9497-294EF862BFC3}" type="pres">
      <dgm:prSet presAssocID="{E8E2F1D5-CD28-421D-A8A6-3FCBC02B062C}" presName="sibTrans" presStyleCnt="0"/>
      <dgm:spPr/>
      <dgm:t>
        <a:bodyPr/>
        <a:lstStyle/>
        <a:p>
          <a:endParaRPr lang="en-US"/>
        </a:p>
      </dgm:t>
    </dgm:pt>
    <dgm:pt modelId="{D999EA8B-16B4-4AAB-B665-53B7010BA46E}" type="pres">
      <dgm:prSet presAssocID="{FFECA02A-1E6B-4CCB-8001-624C6CE46042}" presName="node" presStyleLbl="node1" presStyleIdx="5" presStyleCnt="7">
        <dgm:presLayoutVars>
          <dgm:bulletEnabled val="1"/>
        </dgm:presLayoutVars>
      </dgm:prSet>
      <dgm:spPr/>
      <dgm:t>
        <a:bodyPr/>
        <a:lstStyle/>
        <a:p>
          <a:endParaRPr lang="en-US"/>
        </a:p>
      </dgm:t>
    </dgm:pt>
    <dgm:pt modelId="{4E087020-4678-4B1D-B267-9493CD8E3958}" type="pres">
      <dgm:prSet presAssocID="{D2E58105-1010-4BCE-93E3-6F09A58B1B22}" presName="sibTrans" presStyleCnt="0"/>
      <dgm:spPr/>
      <dgm:t>
        <a:bodyPr/>
        <a:lstStyle/>
        <a:p>
          <a:endParaRPr lang="en-US"/>
        </a:p>
      </dgm:t>
    </dgm:pt>
    <dgm:pt modelId="{62D44624-2B1A-4D48-A499-44943116C005}" type="pres">
      <dgm:prSet presAssocID="{2E3BC5F4-74FB-4C17-8965-09CC22B86E86}" presName="node" presStyleLbl="node1" presStyleIdx="6" presStyleCnt="7">
        <dgm:presLayoutVars>
          <dgm:bulletEnabled val="1"/>
        </dgm:presLayoutVars>
      </dgm:prSet>
      <dgm:spPr/>
      <dgm:t>
        <a:bodyPr/>
        <a:lstStyle/>
        <a:p>
          <a:endParaRPr lang="en-US"/>
        </a:p>
      </dgm:t>
    </dgm:pt>
  </dgm:ptLst>
  <dgm:cxnLst>
    <dgm:cxn modelId="{1B815739-0629-4FDE-A4FE-ABFEFCA2F1D1}" type="presOf" srcId="{FFECA02A-1E6B-4CCB-8001-624C6CE46042}" destId="{D999EA8B-16B4-4AAB-B665-53B7010BA46E}" srcOrd="0" destOrd="0" presId="urn:microsoft.com/office/officeart/2005/8/layout/default"/>
    <dgm:cxn modelId="{E2BD2BDB-EBA3-4133-9F1B-5731AA8D0D74}" srcId="{239630BA-A9F4-4F05-9DE0-2477E9A32918}" destId="{B71CB292-78A5-4245-93A0-C452302ED570}" srcOrd="2" destOrd="0" parTransId="{9A7F10CF-D6F3-4150-A235-FB7128B4A897}" sibTransId="{FD984B8C-462D-458B-BAC1-31D858757B15}"/>
    <dgm:cxn modelId="{7FCD885E-8E28-4CCC-B090-C1CE06D5BE81}" srcId="{239630BA-A9F4-4F05-9DE0-2477E9A32918}" destId="{FFECA02A-1E6B-4CCB-8001-624C6CE46042}" srcOrd="5" destOrd="0" parTransId="{183A9749-0112-4E6A-A788-3FBE4251D441}" sibTransId="{D2E58105-1010-4BCE-93E3-6F09A58B1B22}"/>
    <dgm:cxn modelId="{F7908D81-8354-48E7-8371-1010943A3860}" srcId="{239630BA-A9F4-4F05-9DE0-2477E9A32918}" destId="{403F84A9-E9A1-4C11-B7CA-CE504921E094}" srcOrd="3" destOrd="0" parTransId="{912D07E7-F9B8-4AB7-9A2B-8E1C024FCF12}" sibTransId="{0E1FB8FD-BEE4-40E4-B382-50C72E728AEE}"/>
    <dgm:cxn modelId="{3E0F2AE2-9E7A-431E-B436-F8238BEC331D}" type="presOf" srcId="{403F84A9-E9A1-4C11-B7CA-CE504921E094}" destId="{67031DCE-F9AE-4079-9BC7-C4C68115D50B}" srcOrd="0" destOrd="0" presId="urn:microsoft.com/office/officeart/2005/8/layout/default"/>
    <dgm:cxn modelId="{EAE4785F-5716-48AD-BC88-0F70DD913D72}" srcId="{239630BA-A9F4-4F05-9DE0-2477E9A32918}" destId="{2E3BC5F4-74FB-4C17-8965-09CC22B86E86}" srcOrd="6" destOrd="0" parTransId="{63784EE5-48A7-4AE7-93A5-B5CE0C9DE255}" sibTransId="{6BAE3079-0D99-4731-ABCD-77EBB9BBBAFD}"/>
    <dgm:cxn modelId="{02F4186B-6C33-4FB8-81BC-50CED13FFB0F}" srcId="{239630BA-A9F4-4F05-9DE0-2477E9A32918}" destId="{1500E2B8-73AF-4A9E-AEA4-E2837F5A1E9B}" srcOrd="4" destOrd="0" parTransId="{F6DE9905-AA94-4872-8CBF-6C355D471917}" sibTransId="{E8E2F1D5-CD28-421D-A8A6-3FCBC02B062C}"/>
    <dgm:cxn modelId="{740E3735-EF98-4963-82C5-8E0CA82A481D}" type="presOf" srcId="{B71CB292-78A5-4245-93A0-C452302ED570}" destId="{CEA3949B-49B8-4891-88FB-5776A5878280}" srcOrd="0" destOrd="0" presId="urn:microsoft.com/office/officeart/2005/8/layout/default"/>
    <dgm:cxn modelId="{E78C6EF4-6836-4446-A4A8-FFCB089A2EDD}" type="presOf" srcId="{1500E2B8-73AF-4A9E-AEA4-E2837F5A1E9B}" destId="{22FAB962-E719-4768-9887-9670435CD55B}" srcOrd="0" destOrd="0" presId="urn:microsoft.com/office/officeart/2005/8/layout/default"/>
    <dgm:cxn modelId="{97325769-3173-464C-89E9-26C3858D71FF}" type="presOf" srcId="{239630BA-A9F4-4F05-9DE0-2477E9A32918}" destId="{DAEDEA86-68D7-4071-AAA4-97CC5F5CC1A2}" srcOrd="0" destOrd="0" presId="urn:microsoft.com/office/officeart/2005/8/layout/default"/>
    <dgm:cxn modelId="{3E0985E6-32B4-414B-A01F-19887DC90579}" type="presOf" srcId="{4F46A930-2FC3-4DA7-8C59-77A5FE3DC2EB}" destId="{D1B5AE29-1D4C-497C-B9FC-7CA2592A1D4D}" srcOrd="0" destOrd="0" presId="urn:microsoft.com/office/officeart/2005/8/layout/default"/>
    <dgm:cxn modelId="{141E1807-C1DE-403B-BEF5-48AA8DFA8D73}" srcId="{239630BA-A9F4-4F05-9DE0-2477E9A32918}" destId="{2BFBB0E0-A986-41EB-BB65-67FBF0508458}" srcOrd="1" destOrd="0" parTransId="{12861246-14EB-47B1-A483-28613DF28AD1}" sibTransId="{728F0C1D-8BF1-4F76-A30A-6C3630F89018}"/>
    <dgm:cxn modelId="{C1F7C0BF-1846-4204-9848-719B43A3A3F7}" type="presOf" srcId="{2BFBB0E0-A986-41EB-BB65-67FBF0508458}" destId="{4F2E2B19-CB5C-43D4-8442-1FF6D4598E1D}" srcOrd="0" destOrd="0" presId="urn:microsoft.com/office/officeart/2005/8/layout/default"/>
    <dgm:cxn modelId="{E8073967-9C0A-457C-B7EC-D31017122830}" srcId="{239630BA-A9F4-4F05-9DE0-2477E9A32918}" destId="{4F46A930-2FC3-4DA7-8C59-77A5FE3DC2EB}" srcOrd="0" destOrd="0" parTransId="{FC162122-3E66-4507-B5FB-C9BD79027BD5}" sibTransId="{07631328-F285-4E82-812D-306A2E115047}"/>
    <dgm:cxn modelId="{6FF8F153-CAFA-4A1B-A54E-81E98A175A9A}" type="presOf" srcId="{2E3BC5F4-74FB-4C17-8965-09CC22B86E86}" destId="{62D44624-2B1A-4D48-A499-44943116C005}" srcOrd="0" destOrd="0" presId="urn:microsoft.com/office/officeart/2005/8/layout/default"/>
    <dgm:cxn modelId="{3AF39137-2824-45A6-816A-51EAF6D76B60}" type="presParOf" srcId="{DAEDEA86-68D7-4071-AAA4-97CC5F5CC1A2}" destId="{D1B5AE29-1D4C-497C-B9FC-7CA2592A1D4D}" srcOrd="0" destOrd="0" presId="urn:microsoft.com/office/officeart/2005/8/layout/default"/>
    <dgm:cxn modelId="{88F33CA1-DD05-4386-889A-B402F69D66B5}" type="presParOf" srcId="{DAEDEA86-68D7-4071-AAA4-97CC5F5CC1A2}" destId="{5BDC662C-B747-4993-842B-77110AEBDC2D}" srcOrd="1" destOrd="0" presId="urn:microsoft.com/office/officeart/2005/8/layout/default"/>
    <dgm:cxn modelId="{C451906A-8F45-4E48-9C8C-F60060370E30}" type="presParOf" srcId="{DAEDEA86-68D7-4071-AAA4-97CC5F5CC1A2}" destId="{4F2E2B19-CB5C-43D4-8442-1FF6D4598E1D}" srcOrd="2" destOrd="0" presId="urn:microsoft.com/office/officeart/2005/8/layout/default"/>
    <dgm:cxn modelId="{29E61E60-EF9F-4A23-9769-63A732AC3FE7}" type="presParOf" srcId="{DAEDEA86-68D7-4071-AAA4-97CC5F5CC1A2}" destId="{083DB50F-DA80-4683-94EF-C47EA454945D}" srcOrd="3" destOrd="0" presId="urn:microsoft.com/office/officeart/2005/8/layout/default"/>
    <dgm:cxn modelId="{73D0B2C6-BB84-4CF9-BDFD-E7B44E8E8E88}" type="presParOf" srcId="{DAEDEA86-68D7-4071-AAA4-97CC5F5CC1A2}" destId="{CEA3949B-49B8-4891-88FB-5776A5878280}" srcOrd="4" destOrd="0" presId="urn:microsoft.com/office/officeart/2005/8/layout/default"/>
    <dgm:cxn modelId="{007D2FC5-2855-418D-887E-807A282D4162}" type="presParOf" srcId="{DAEDEA86-68D7-4071-AAA4-97CC5F5CC1A2}" destId="{7EB8FA75-CE1E-4373-88C7-4D78504D8955}" srcOrd="5" destOrd="0" presId="urn:microsoft.com/office/officeart/2005/8/layout/default"/>
    <dgm:cxn modelId="{1F710B2B-6D5E-41C7-AD54-BF1F08434A56}" type="presParOf" srcId="{DAEDEA86-68D7-4071-AAA4-97CC5F5CC1A2}" destId="{67031DCE-F9AE-4079-9BC7-C4C68115D50B}" srcOrd="6" destOrd="0" presId="urn:microsoft.com/office/officeart/2005/8/layout/default"/>
    <dgm:cxn modelId="{9D4E7FAE-89C9-41A0-A712-9C96A0AF4BF8}" type="presParOf" srcId="{DAEDEA86-68D7-4071-AAA4-97CC5F5CC1A2}" destId="{DE6A8920-132E-4473-AB35-DE910A7558AF}" srcOrd="7" destOrd="0" presId="urn:microsoft.com/office/officeart/2005/8/layout/default"/>
    <dgm:cxn modelId="{3158E34B-257A-45F4-94E0-47481AE4C0F0}" type="presParOf" srcId="{DAEDEA86-68D7-4071-AAA4-97CC5F5CC1A2}" destId="{22FAB962-E719-4768-9887-9670435CD55B}" srcOrd="8" destOrd="0" presId="urn:microsoft.com/office/officeart/2005/8/layout/default"/>
    <dgm:cxn modelId="{9FAE3DB1-9D2F-45B8-A700-C2EB02C01F2C}" type="presParOf" srcId="{DAEDEA86-68D7-4071-AAA4-97CC5F5CC1A2}" destId="{953DE9BA-55C4-4005-9497-294EF862BFC3}" srcOrd="9" destOrd="0" presId="urn:microsoft.com/office/officeart/2005/8/layout/default"/>
    <dgm:cxn modelId="{AFCE745F-E902-4D4B-B8EE-9AFA2295D860}" type="presParOf" srcId="{DAEDEA86-68D7-4071-AAA4-97CC5F5CC1A2}" destId="{D999EA8B-16B4-4AAB-B665-53B7010BA46E}" srcOrd="10" destOrd="0" presId="urn:microsoft.com/office/officeart/2005/8/layout/default"/>
    <dgm:cxn modelId="{1D068AC7-D8FC-4435-B167-14E1B65DE772}" type="presParOf" srcId="{DAEDEA86-68D7-4071-AAA4-97CC5F5CC1A2}" destId="{4E087020-4678-4B1D-B267-9493CD8E3958}" srcOrd="11" destOrd="0" presId="urn:microsoft.com/office/officeart/2005/8/layout/default"/>
    <dgm:cxn modelId="{32DFFCE3-E29F-4FC2-95E7-99DA258957D5}" type="presParOf" srcId="{DAEDEA86-68D7-4071-AAA4-97CC5F5CC1A2}" destId="{62D44624-2B1A-4D48-A499-44943116C005}"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8A60F2-13BD-4229-9B22-F11C40811F2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AC2E0DF0-E096-45E9-9D29-B198D6CBF3EB}">
      <dgm:prSet phldrT="[Text]"/>
      <dgm:spPr/>
      <dgm:t>
        <a:bodyPr/>
        <a:lstStyle/>
        <a:p>
          <a:r>
            <a:rPr lang="en-US" dirty="0" smtClean="0"/>
            <a:t>Identify content</a:t>
          </a:r>
          <a:endParaRPr lang="en-US" dirty="0"/>
        </a:p>
      </dgm:t>
    </dgm:pt>
    <dgm:pt modelId="{C0D9C051-A045-406D-BE9C-006973EAC7E8}" type="parTrans" cxnId="{5619E2E3-0A0B-4E9A-A5CC-9DD57F03524E}">
      <dgm:prSet/>
      <dgm:spPr/>
      <dgm:t>
        <a:bodyPr/>
        <a:lstStyle/>
        <a:p>
          <a:endParaRPr lang="en-US"/>
        </a:p>
      </dgm:t>
    </dgm:pt>
    <dgm:pt modelId="{8FE71895-ECEF-4047-9014-AE938991E73A}" type="sibTrans" cxnId="{5619E2E3-0A0B-4E9A-A5CC-9DD57F03524E}">
      <dgm:prSet/>
      <dgm:spPr/>
      <dgm:t>
        <a:bodyPr/>
        <a:lstStyle/>
        <a:p>
          <a:endParaRPr lang="en-US"/>
        </a:p>
      </dgm:t>
    </dgm:pt>
    <dgm:pt modelId="{2D23CCF4-1F95-4D71-8464-16F1E40E2435}">
      <dgm:prSet phldrT="[Text]"/>
      <dgm:spPr/>
      <dgm:t>
        <a:bodyPr/>
        <a:lstStyle/>
        <a:p>
          <a:r>
            <a:rPr lang="en-US" dirty="0" smtClean="0"/>
            <a:t>Understand users</a:t>
          </a:r>
          <a:endParaRPr lang="en-US" dirty="0"/>
        </a:p>
      </dgm:t>
    </dgm:pt>
    <dgm:pt modelId="{DA67E799-D3C2-4C8C-B005-656399DD049A}" type="parTrans" cxnId="{C6CBD0F1-EC88-4ED5-AA34-3CAF3B61D9A7}">
      <dgm:prSet/>
      <dgm:spPr/>
      <dgm:t>
        <a:bodyPr/>
        <a:lstStyle/>
        <a:p>
          <a:endParaRPr lang="en-US"/>
        </a:p>
      </dgm:t>
    </dgm:pt>
    <dgm:pt modelId="{6495D1FA-74B7-4126-BB33-5714CC545D95}" type="sibTrans" cxnId="{C6CBD0F1-EC88-4ED5-AA34-3CAF3B61D9A7}">
      <dgm:prSet/>
      <dgm:spPr/>
      <dgm:t>
        <a:bodyPr/>
        <a:lstStyle/>
        <a:p>
          <a:endParaRPr lang="en-US"/>
        </a:p>
      </dgm:t>
    </dgm:pt>
    <dgm:pt modelId="{40C954E9-EFBB-4CD6-AB9B-613522433AE2}">
      <dgm:prSet phldrT="[Text]"/>
      <dgm:spPr/>
      <dgm:t>
        <a:bodyPr/>
        <a:lstStyle/>
        <a:p>
          <a:r>
            <a:rPr lang="en-US" dirty="0" smtClean="0"/>
            <a:t>Develop metadata scheme</a:t>
          </a:r>
          <a:endParaRPr lang="en-US" dirty="0"/>
        </a:p>
      </dgm:t>
    </dgm:pt>
    <dgm:pt modelId="{AC57A74F-BFBA-4BB5-89F9-6821AA9D2EE7}" type="parTrans" cxnId="{D6B301E0-2AAC-45B2-9F3D-D0C8B884E832}">
      <dgm:prSet/>
      <dgm:spPr/>
      <dgm:t>
        <a:bodyPr/>
        <a:lstStyle/>
        <a:p>
          <a:endParaRPr lang="en-US"/>
        </a:p>
      </dgm:t>
    </dgm:pt>
    <dgm:pt modelId="{0586BBB3-DD7A-4711-8977-7290AEEC9B9B}" type="sibTrans" cxnId="{D6B301E0-2AAC-45B2-9F3D-D0C8B884E832}">
      <dgm:prSet/>
      <dgm:spPr/>
      <dgm:t>
        <a:bodyPr/>
        <a:lstStyle/>
        <a:p>
          <a:endParaRPr lang="en-US"/>
        </a:p>
      </dgm:t>
    </dgm:pt>
    <dgm:pt modelId="{F497A0D4-0F83-4FE0-836B-E27046ABA2EC}">
      <dgm:prSet phldrT="[Text]"/>
      <dgm:spPr/>
      <dgm:t>
        <a:bodyPr/>
        <a:lstStyle/>
        <a:p>
          <a:r>
            <a:rPr lang="en-US" dirty="0" smtClean="0"/>
            <a:t>Gather feedback</a:t>
          </a:r>
          <a:endParaRPr lang="en-US" dirty="0"/>
        </a:p>
      </dgm:t>
    </dgm:pt>
    <dgm:pt modelId="{CB09F0CD-07FB-42CE-9B20-D805A286ABE5}" type="parTrans" cxnId="{937B4197-0FCE-4C5C-A4A4-179C7544BF37}">
      <dgm:prSet/>
      <dgm:spPr/>
      <dgm:t>
        <a:bodyPr/>
        <a:lstStyle/>
        <a:p>
          <a:endParaRPr lang="en-US"/>
        </a:p>
      </dgm:t>
    </dgm:pt>
    <dgm:pt modelId="{E211347E-1B6D-4A77-914C-2145D72ADE76}" type="sibTrans" cxnId="{937B4197-0FCE-4C5C-A4A4-179C7544BF37}">
      <dgm:prSet/>
      <dgm:spPr/>
      <dgm:t>
        <a:bodyPr/>
        <a:lstStyle/>
        <a:p>
          <a:endParaRPr lang="en-US"/>
        </a:p>
      </dgm:t>
    </dgm:pt>
    <dgm:pt modelId="{A98A65AA-771F-4A1A-AEB4-41322399D1E4}">
      <dgm:prSet phldrT="[Text]"/>
      <dgm:spPr>
        <a:solidFill>
          <a:schemeClr val="accent2"/>
        </a:solidFill>
      </dgm:spPr>
      <dgm:t>
        <a:bodyPr/>
        <a:lstStyle/>
        <a:p>
          <a:r>
            <a:rPr lang="en-US" dirty="0" smtClean="0"/>
            <a:t>Make changes</a:t>
          </a:r>
          <a:endParaRPr lang="en-US" dirty="0"/>
        </a:p>
      </dgm:t>
    </dgm:pt>
    <dgm:pt modelId="{7F24CBCA-24B0-4BBC-A56F-C8E0474D7BDB}" type="parTrans" cxnId="{A16944F4-A609-4A67-AE1F-57EDDF3E1034}">
      <dgm:prSet/>
      <dgm:spPr/>
      <dgm:t>
        <a:bodyPr/>
        <a:lstStyle/>
        <a:p>
          <a:endParaRPr lang="en-US"/>
        </a:p>
      </dgm:t>
    </dgm:pt>
    <dgm:pt modelId="{13D04F61-05B4-46C8-8394-989BC718371A}" type="sibTrans" cxnId="{A16944F4-A609-4A67-AE1F-57EDDF3E1034}">
      <dgm:prSet/>
      <dgm:spPr/>
      <dgm:t>
        <a:bodyPr/>
        <a:lstStyle/>
        <a:p>
          <a:endParaRPr lang="en-US"/>
        </a:p>
      </dgm:t>
    </dgm:pt>
    <dgm:pt modelId="{C0336B6C-99CE-4D27-BA10-228439F99661}">
      <dgm:prSet phldrT="[Text]"/>
      <dgm:spPr/>
      <dgm:t>
        <a:bodyPr/>
        <a:lstStyle/>
        <a:p>
          <a:r>
            <a:rPr lang="en-US" dirty="0" smtClean="0"/>
            <a:t>Determine access process</a:t>
          </a:r>
          <a:endParaRPr lang="en-US" dirty="0"/>
        </a:p>
      </dgm:t>
    </dgm:pt>
    <dgm:pt modelId="{569D6230-8954-4197-AE1B-FD8D3377163B}" type="parTrans" cxnId="{5F966DD3-71EA-44E2-98B9-EF7C938B3CDF}">
      <dgm:prSet/>
      <dgm:spPr/>
      <dgm:t>
        <a:bodyPr/>
        <a:lstStyle/>
        <a:p>
          <a:endParaRPr lang="en-US"/>
        </a:p>
      </dgm:t>
    </dgm:pt>
    <dgm:pt modelId="{35FEC8B5-A0D9-42AE-9199-2DB7AD069311}" type="sibTrans" cxnId="{5F966DD3-71EA-44E2-98B9-EF7C938B3CDF}">
      <dgm:prSet/>
      <dgm:spPr/>
      <dgm:t>
        <a:bodyPr/>
        <a:lstStyle/>
        <a:p>
          <a:endParaRPr lang="en-US"/>
        </a:p>
      </dgm:t>
    </dgm:pt>
    <dgm:pt modelId="{6D85CC5D-336B-4AB0-9255-340581CAE133}" type="pres">
      <dgm:prSet presAssocID="{F28A60F2-13BD-4229-9B22-F11C40811F20}" presName="cycle" presStyleCnt="0">
        <dgm:presLayoutVars>
          <dgm:dir/>
          <dgm:resizeHandles val="exact"/>
        </dgm:presLayoutVars>
      </dgm:prSet>
      <dgm:spPr/>
      <dgm:t>
        <a:bodyPr/>
        <a:lstStyle/>
        <a:p>
          <a:endParaRPr lang="en-US"/>
        </a:p>
      </dgm:t>
    </dgm:pt>
    <dgm:pt modelId="{777F275B-FB28-4CBF-A178-3206C5FF7507}" type="pres">
      <dgm:prSet presAssocID="{AC2E0DF0-E096-45E9-9D29-B198D6CBF3EB}" presName="node" presStyleLbl="node1" presStyleIdx="0" presStyleCnt="6" custScaleX="121000" custScaleY="121000" custRadScaleRad="104294" custRadScaleInc="-6014">
        <dgm:presLayoutVars>
          <dgm:bulletEnabled val="1"/>
        </dgm:presLayoutVars>
      </dgm:prSet>
      <dgm:spPr/>
      <dgm:t>
        <a:bodyPr/>
        <a:lstStyle/>
        <a:p>
          <a:endParaRPr lang="en-US"/>
        </a:p>
      </dgm:t>
    </dgm:pt>
    <dgm:pt modelId="{80B449D7-A8E8-433C-9112-5B9AD42BC74A}" type="pres">
      <dgm:prSet presAssocID="{8FE71895-ECEF-4047-9014-AE938991E73A}" presName="sibTrans" presStyleLbl="sibTrans2D1" presStyleIdx="0" presStyleCnt="6"/>
      <dgm:spPr/>
      <dgm:t>
        <a:bodyPr/>
        <a:lstStyle/>
        <a:p>
          <a:endParaRPr lang="en-US"/>
        </a:p>
      </dgm:t>
    </dgm:pt>
    <dgm:pt modelId="{E830FAE1-5045-4410-9E4A-65BD29AAD91D}" type="pres">
      <dgm:prSet presAssocID="{8FE71895-ECEF-4047-9014-AE938991E73A}" presName="connectorText" presStyleLbl="sibTrans2D1" presStyleIdx="0" presStyleCnt="6"/>
      <dgm:spPr/>
      <dgm:t>
        <a:bodyPr/>
        <a:lstStyle/>
        <a:p>
          <a:endParaRPr lang="en-US"/>
        </a:p>
      </dgm:t>
    </dgm:pt>
    <dgm:pt modelId="{EA9A36AE-8532-4082-BCAF-B783D4C6E850}" type="pres">
      <dgm:prSet presAssocID="{2D23CCF4-1F95-4D71-8464-16F1E40E2435}" presName="node" presStyleLbl="node1" presStyleIdx="1" presStyleCnt="6" custScaleX="121000" custScaleY="121000">
        <dgm:presLayoutVars>
          <dgm:bulletEnabled val="1"/>
        </dgm:presLayoutVars>
      </dgm:prSet>
      <dgm:spPr/>
      <dgm:t>
        <a:bodyPr/>
        <a:lstStyle/>
        <a:p>
          <a:endParaRPr lang="en-US"/>
        </a:p>
      </dgm:t>
    </dgm:pt>
    <dgm:pt modelId="{AA9CB1DF-30F5-47FA-A876-D41C23B87831}" type="pres">
      <dgm:prSet presAssocID="{6495D1FA-74B7-4126-BB33-5714CC545D95}" presName="sibTrans" presStyleLbl="sibTrans2D1" presStyleIdx="1" presStyleCnt="6"/>
      <dgm:spPr/>
      <dgm:t>
        <a:bodyPr/>
        <a:lstStyle/>
        <a:p>
          <a:endParaRPr lang="en-US"/>
        </a:p>
      </dgm:t>
    </dgm:pt>
    <dgm:pt modelId="{C1F8151F-8ED5-4A94-B324-F14A32D1A6BA}" type="pres">
      <dgm:prSet presAssocID="{6495D1FA-74B7-4126-BB33-5714CC545D95}" presName="connectorText" presStyleLbl="sibTrans2D1" presStyleIdx="1" presStyleCnt="6"/>
      <dgm:spPr/>
      <dgm:t>
        <a:bodyPr/>
        <a:lstStyle/>
        <a:p>
          <a:endParaRPr lang="en-US"/>
        </a:p>
      </dgm:t>
    </dgm:pt>
    <dgm:pt modelId="{0FB2A0A0-E190-41DA-868D-A09B961C2DA4}" type="pres">
      <dgm:prSet presAssocID="{C0336B6C-99CE-4D27-BA10-228439F99661}" presName="node" presStyleLbl="node1" presStyleIdx="2" presStyleCnt="6" custScaleX="121000" custScaleY="121000">
        <dgm:presLayoutVars>
          <dgm:bulletEnabled val="1"/>
        </dgm:presLayoutVars>
      </dgm:prSet>
      <dgm:spPr/>
      <dgm:t>
        <a:bodyPr/>
        <a:lstStyle/>
        <a:p>
          <a:endParaRPr lang="en-US"/>
        </a:p>
      </dgm:t>
    </dgm:pt>
    <dgm:pt modelId="{86B9B3AA-EE52-4F01-A778-439EF360FD31}" type="pres">
      <dgm:prSet presAssocID="{35FEC8B5-A0D9-42AE-9199-2DB7AD069311}" presName="sibTrans" presStyleLbl="sibTrans2D1" presStyleIdx="2" presStyleCnt="6"/>
      <dgm:spPr/>
      <dgm:t>
        <a:bodyPr/>
        <a:lstStyle/>
        <a:p>
          <a:endParaRPr lang="en-US"/>
        </a:p>
      </dgm:t>
    </dgm:pt>
    <dgm:pt modelId="{972ECAF9-8500-4F6D-9E0F-8EF0CE74F75B}" type="pres">
      <dgm:prSet presAssocID="{35FEC8B5-A0D9-42AE-9199-2DB7AD069311}" presName="connectorText" presStyleLbl="sibTrans2D1" presStyleIdx="2" presStyleCnt="6"/>
      <dgm:spPr/>
      <dgm:t>
        <a:bodyPr/>
        <a:lstStyle/>
        <a:p>
          <a:endParaRPr lang="en-US"/>
        </a:p>
      </dgm:t>
    </dgm:pt>
    <dgm:pt modelId="{9599526A-33F2-4BFA-AFFB-4A1EB1EE321D}" type="pres">
      <dgm:prSet presAssocID="{40C954E9-EFBB-4CD6-AB9B-613522433AE2}" presName="node" presStyleLbl="node1" presStyleIdx="3" presStyleCnt="6" custScaleX="121000" custScaleY="121000">
        <dgm:presLayoutVars>
          <dgm:bulletEnabled val="1"/>
        </dgm:presLayoutVars>
      </dgm:prSet>
      <dgm:spPr/>
      <dgm:t>
        <a:bodyPr/>
        <a:lstStyle/>
        <a:p>
          <a:endParaRPr lang="en-US"/>
        </a:p>
      </dgm:t>
    </dgm:pt>
    <dgm:pt modelId="{C7F2667F-C129-42AD-A787-B476DD49902E}" type="pres">
      <dgm:prSet presAssocID="{0586BBB3-DD7A-4711-8977-7290AEEC9B9B}" presName="sibTrans" presStyleLbl="sibTrans2D1" presStyleIdx="3" presStyleCnt="6"/>
      <dgm:spPr/>
      <dgm:t>
        <a:bodyPr/>
        <a:lstStyle/>
        <a:p>
          <a:endParaRPr lang="en-US"/>
        </a:p>
      </dgm:t>
    </dgm:pt>
    <dgm:pt modelId="{88C27592-042E-40D5-A8C1-D7082493D247}" type="pres">
      <dgm:prSet presAssocID="{0586BBB3-DD7A-4711-8977-7290AEEC9B9B}" presName="connectorText" presStyleLbl="sibTrans2D1" presStyleIdx="3" presStyleCnt="6"/>
      <dgm:spPr/>
      <dgm:t>
        <a:bodyPr/>
        <a:lstStyle/>
        <a:p>
          <a:endParaRPr lang="en-US"/>
        </a:p>
      </dgm:t>
    </dgm:pt>
    <dgm:pt modelId="{6E84850C-7BDB-4AF9-A516-9EBD02821B43}" type="pres">
      <dgm:prSet presAssocID="{F497A0D4-0F83-4FE0-836B-E27046ABA2EC}" presName="node" presStyleLbl="node1" presStyleIdx="4" presStyleCnt="6" custScaleX="121000" custScaleY="121000">
        <dgm:presLayoutVars>
          <dgm:bulletEnabled val="1"/>
        </dgm:presLayoutVars>
      </dgm:prSet>
      <dgm:spPr/>
      <dgm:t>
        <a:bodyPr/>
        <a:lstStyle/>
        <a:p>
          <a:endParaRPr lang="en-US"/>
        </a:p>
      </dgm:t>
    </dgm:pt>
    <dgm:pt modelId="{1BC950D2-20A3-4916-B9F1-FC76CFB03E9C}" type="pres">
      <dgm:prSet presAssocID="{E211347E-1B6D-4A77-914C-2145D72ADE76}" presName="sibTrans" presStyleLbl="sibTrans2D1" presStyleIdx="4" presStyleCnt="6"/>
      <dgm:spPr/>
      <dgm:t>
        <a:bodyPr/>
        <a:lstStyle/>
        <a:p>
          <a:endParaRPr lang="en-US"/>
        </a:p>
      </dgm:t>
    </dgm:pt>
    <dgm:pt modelId="{8DD7FE85-3E30-405B-B41B-1D75E08EEF82}" type="pres">
      <dgm:prSet presAssocID="{E211347E-1B6D-4A77-914C-2145D72ADE76}" presName="connectorText" presStyleLbl="sibTrans2D1" presStyleIdx="4" presStyleCnt="6"/>
      <dgm:spPr/>
      <dgm:t>
        <a:bodyPr/>
        <a:lstStyle/>
        <a:p>
          <a:endParaRPr lang="en-US"/>
        </a:p>
      </dgm:t>
    </dgm:pt>
    <dgm:pt modelId="{1149EEE7-89C4-437D-9776-F8BB8AB61461}" type="pres">
      <dgm:prSet presAssocID="{A98A65AA-771F-4A1A-AEB4-41322399D1E4}" presName="node" presStyleLbl="node1" presStyleIdx="5" presStyleCnt="6" custScaleX="121000" custScaleY="121000">
        <dgm:presLayoutVars>
          <dgm:bulletEnabled val="1"/>
        </dgm:presLayoutVars>
      </dgm:prSet>
      <dgm:spPr/>
      <dgm:t>
        <a:bodyPr/>
        <a:lstStyle/>
        <a:p>
          <a:endParaRPr lang="en-US"/>
        </a:p>
      </dgm:t>
    </dgm:pt>
    <dgm:pt modelId="{506267E8-739A-49FB-A4AA-DCD2F4CA1259}" type="pres">
      <dgm:prSet presAssocID="{13D04F61-05B4-46C8-8394-989BC718371A}" presName="sibTrans" presStyleLbl="sibTrans2D1" presStyleIdx="5" presStyleCnt="6"/>
      <dgm:spPr/>
      <dgm:t>
        <a:bodyPr/>
        <a:lstStyle/>
        <a:p>
          <a:endParaRPr lang="en-US"/>
        </a:p>
      </dgm:t>
    </dgm:pt>
    <dgm:pt modelId="{42974024-5BAF-4D9D-896E-60B00E8CE65A}" type="pres">
      <dgm:prSet presAssocID="{13D04F61-05B4-46C8-8394-989BC718371A}" presName="connectorText" presStyleLbl="sibTrans2D1" presStyleIdx="5" presStyleCnt="6"/>
      <dgm:spPr/>
      <dgm:t>
        <a:bodyPr/>
        <a:lstStyle/>
        <a:p>
          <a:endParaRPr lang="en-US"/>
        </a:p>
      </dgm:t>
    </dgm:pt>
  </dgm:ptLst>
  <dgm:cxnLst>
    <dgm:cxn modelId="{D6B301E0-2AAC-45B2-9F3D-D0C8B884E832}" srcId="{F28A60F2-13BD-4229-9B22-F11C40811F20}" destId="{40C954E9-EFBB-4CD6-AB9B-613522433AE2}" srcOrd="3" destOrd="0" parTransId="{AC57A74F-BFBA-4BB5-89F9-6821AA9D2EE7}" sibTransId="{0586BBB3-DD7A-4711-8977-7290AEEC9B9B}"/>
    <dgm:cxn modelId="{549AA8B3-01F6-45A9-B47D-14A6FC46B3AC}" type="presOf" srcId="{6495D1FA-74B7-4126-BB33-5714CC545D95}" destId="{C1F8151F-8ED5-4A94-B324-F14A32D1A6BA}" srcOrd="1" destOrd="0" presId="urn:microsoft.com/office/officeart/2005/8/layout/cycle2"/>
    <dgm:cxn modelId="{750897B2-887C-4457-A13F-58354BF00D10}" type="presOf" srcId="{C0336B6C-99CE-4D27-BA10-228439F99661}" destId="{0FB2A0A0-E190-41DA-868D-A09B961C2DA4}" srcOrd="0" destOrd="0" presId="urn:microsoft.com/office/officeart/2005/8/layout/cycle2"/>
    <dgm:cxn modelId="{5619E2E3-0A0B-4E9A-A5CC-9DD57F03524E}" srcId="{F28A60F2-13BD-4229-9B22-F11C40811F20}" destId="{AC2E0DF0-E096-45E9-9D29-B198D6CBF3EB}" srcOrd="0" destOrd="0" parTransId="{C0D9C051-A045-406D-BE9C-006973EAC7E8}" sibTransId="{8FE71895-ECEF-4047-9014-AE938991E73A}"/>
    <dgm:cxn modelId="{5F966DD3-71EA-44E2-98B9-EF7C938B3CDF}" srcId="{F28A60F2-13BD-4229-9B22-F11C40811F20}" destId="{C0336B6C-99CE-4D27-BA10-228439F99661}" srcOrd="2" destOrd="0" parTransId="{569D6230-8954-4197-AE1B-FD8D3377163B}" sibTransId="{35FEC8B5-A0D9-42AE-9199-2DB7AD069311}"/>
    <dgm:cxn modelId="{2727330A-1B3D-45CC-AC43-5FB83BF56883}" type="presOf" srcId="{E211347E-1B6D-4A77-914C-2145D72ADE76}" destId="{1BC950D2-20A3-4916-B9F1-FC76CFB03E9C}" srcOrd="0" destOrd="0" presId="urn:microsoft.com/office/officeart/2005/8/layout/cycle2"/>
    <dgm:cxn modelId="{9882B8D8-9224-43D3-82AE-1C96DC721D22}" type="presOf" srcId="{35FEC8B5-A0D9-42AE-9199-2DB7AD069311}" destId="{86B9B3AA-EE52-4F01-A778-439EF360FD31}" srcOrd="0" destOrd="0" presId="urn:microsoft.com/office/officeart/2005/8/layout/cycle2"/>
    <dgm:cxn modelId="{5E795596-0A0A-41E1-A4B4-D04F367A9578}" type="presOf" srcId="{35FEC8B5-A0D9-42AE-9199-2DB7AD069311}" destId="{972ECAF9-8500-4F6D-9E0F-8EF0CE74F75B}" srcOrd="1" destOrd="0" presId="urn:microsoft.com/office/officeart/2005/8/layout/cycle2"/>
    <dgm:cxn modelId="{A16944F4-A609-4A67-AE1F-57EDDF3E1034}" srcId="{F28A60F2-13BD-4229-9B22-F11C40811F20}" destId="{A98A65AA-771F-4A1A-AEB4-41322399D1E4}" srcOrd="5" destOrd="0" parTransId="{7F24CBCA-24B0-4BBC-A56F-C8E0474D7BDB}" sibTransId="{13D04F61-05B4-46C8-8394-989BC718371A}"/>
    <dgm:cxn modelId="{6A95F217-817F-4A6C-885F-8C7266A8A206}" type="presOf" srcId="{F28A60F2-13BD-4229-9B22-F11C40811F20}" destId="{6D85CC5D-336B-4AB0-9255-340581CAE133}" srcOrd="0" destOrd="0" presId="urn:microsoft.com/office/officeart/2005/8/layout/cycle2"/>
    <dgm:cxn modelId="{F416551F-4859-4A7C-9517-22742757545D}" type="presOf" srcId="{2D23CCF4-1F95-4D71-8464-16F1E40E2435}" destId="{EA9A36AE-8532-4082-BCAF-B783D4C6E850}" srcOrd="0" destOrd="0" presId="urn:microsoft.com/office/officeart/2005/8/layout/cycle2"/>
    <dgm:cxn modelId="{D3D92A6C-FE79-492C-AC52-DD6B79BBC716}" type="presOf" srcId="{0586BBB3-DD7A-4711-8977-7290AEEC9B9B}" destId="{C7F2667F-C129-42AD-A787-B476DD49902E}" srcOrd="0" destOrd="0" presId="urn:microsoft.com/office/officeart/2005/8/layout/cycle2"/>
    <dgm:cxn modelId="{9E5D1001-2EEE-496D-A62F-4F68476D7C2C}" type="presOf" srcId="{A98A65AA-771F-4A1A-AEB4-41322399D1E4}" destId="{1149EEE7-89C4-437D-9776-F8BB8AB61461}" srcOrd="0" destOrd="0" presId="urn:microsoft.com/office/officeart/2005/8/layout/cycle2"/>
    <dgm:cxn modelId="{937B4197-0FCE-4C5C-A4A4-179C7544BF37}" srcId="{F28A60F2-13BD-4229-9B22-F11C40811F20}" destId="{F497A0D4-0F83-4FE0-836B-E27046ABA2EC}" srcOrd="4" destOrd="0" parTransId="{CB09F0CD-07FB-42CE-9B20-D805A286ABE5}" sibTransId="{E211347E-1B6D-4A77-914C-2145D72ADE76}"/>
    <dgm:cxn modelId="{84DEA68D-8F85-4CFE-BDDF-D378460AB981}" type="presOf" srcId="{AC2E0DF0-E096-45E9-9D29-B198D6CBF3EB}" destId="{777F275B-FB28-4CBF-A178-3206C5FF7507}" srcOrd="0" destOrd="0" presId="urn:microsoft.com/office/officeart/2005/8/layout/cycle2"/>
    <dgm:cxn modelId="{2CE6ECEB-CCBC-416F-87BE-638616066403}" type="presOf" srcId="{13D04F61-05B4-46C8-8394-989BC718371A}" destId="{506267E8-739A-49FB-A4AA-DCD2F4CA1259}" srcOrd="0" destOrd="0" presId="urn:microsoft.com/office/officeart/2005/8/layout/cycle2"/>
    <dgm:cxn modelId="{7A043BA5-7CD7-488B-8FC7-2316B7E94FB4}" type="presOf" srcId="{13D04F61-05B4-46C8-8394-989BC718371A}" destId="{42974024-5BAF-4D9D-896E-60B00E8CE65A}" srcOrd="1" destOrd="0" presId="urn:microsoft.com/office/officeart/2005/8/layout/cycle2"/>
    <dgm:cxn modelId="{F639AC8B-9EFA-4B13-8796-88D52B19D0C5}" type="presOf" srcId="{6495D1FA-74B7-4126-BB33-5714CC545D95}" destId="{AA9CB1DF-30F5-47FA-A876-D41C23B87831}" srcOrd="0" destOrd="0" presId="urn:microsoft.com/office/officeart/2005/8/layout/cycle2"/>
    <dgm:cxn modelId="{F71BE8AC-5255-41D3-8714-5E229F64CC9D}" type="presOf" srcId="{8FE71895-ECEF-4047-9014-AE938991E73A}" destId="{E830FAE1-5045-4410-9E4A-65BD29AAD91D}" srcOrd="1" destOrd="0" presId="urn:microsoft.com/office/officeart/2005/8/layout/cycle2"/>
    <dgm:cxn modelId="{4B1CDC91-FCC6-431F-8630-315F59122838}" type="presOf" srcId="{40C954E9-EFBB-4CD6-AB9B-613522433AE2}" destId="{9599526A-33F2-4BFA-AFFB-4A1EB1EE321D}" srcOrd="0" destOrd="0" presId="urn:microsoft.com/office/officeart/2005/8/layout/cycle2"/>
    <dgm:cxn modelId="{CE1CFB33-D3D0-48FD-BA8A-161A3292FC10}" type="presOf" srcId="{E211347E-1B6D-4A77-914C-2145D72ADE76}" destId="{8DD7FE85-3E30-405B-B41B-1D75E08EEF82}" srcOrd="1" destOrd="0" presId="urn:microsoft.com/office/officeart/2005/8/layout/cycle2"/>
    <dgm:cxn modelId="{308A7895-7E67-4882-85E2-CE1A1ED4B64E}" type="presOf" srcId="{0586BBB3-DD7A-4711-8977-7290AEEC9B9B}" destId="{88C27592-042E-40D5-A8C1-D7082493D247}" srcOrd="1" destOrd="0" presId="urn:microsoft.com/office/officeart/2005/8/layout/cycle2"/>
    <dgm:cxn modelId="{EF45EE2B-3B8F-4A59-A613-15B9F41D0041}" type="presOf" srcId="{F497A0D4-0F83-4FE0-836B-E27046ABA2EC}" destId="{6E84850C-7BDB-4AF9-A516-9EBD02821B43}" srcOrd="0" destOrd="0" presId="urn:microsoft.com/office/officeart/2005/8/layout/cycle2"/>
    <dgm:cxn modelId="{C6CBD0F1-EC88-4ED5-AA34-3CAF3B61D9A7}" srcId="{F28A60F2-13BD-4229-9B22-F11C40811F20}" destId="{2D23CCF4-1F95-4D71-8464-16F1E40E2435}" srcOrd="1" destOrd="0" parTransId="{DA67E799-D3C2-4C8C-B005-656399DD049A}" sibTransId="{6495D1FA-74B7-4126-BB33-5714CC545D95}"/>
    <dgm:cxn modelId="{965594FC-6C1A-4E81-B38C-8938F7BDF69C}" type="presOf" srcId="{8FE71895-ECEF-4047-9014-AE938991E73A}" destId="{80B449D7-A8E8-433C-9112-5B9AD42BC74A}" srcOrd="0" destOrd="0" presId="urn:microsoft.com/office/officeart/2005/8/layout/cycle2"/>
    <dgm:cxn modelId="{08676641-03D5-413C-BE74-812ADC044607}" type="presParOf" srcId="{6D85CC5D-336B-4AB0-9255-340581CAE133}" destId="{777F275B-FB28-4CBF-A178-3206C5FF7507}" srcOrd="0" destOrd="0" presId="urn:microsoft.com/office/officeart/2005/8/layout/cycle2"/>
    <dgm:cxn modelId="{B05A6116-76BC-4428-95D0-F5034EDD091D}" type="presParOf" srcId="{6D85CC5D-336B-4AB0-9255-340581CAE133}" destId="{80B449D7-A8E8-433C-9112-5B9AD42BC74A}" srcOrd="1" destOrd="0" presId="urn:microsoft.com/office/officeart/2005/8/layout/cycle2"/>
    <dgm:cxn modelId="{167FACD5-CE76-4C74-85D3-3150BFB2C55E}" type="presParOf" srcId="{80B449D7-A8E8-433C-9112-5B9AD42BC74A}" destId="{E830FAE1-5045-4410-9E4A-65BD29AAD91D}" srcOrd="0" destOrd="0" presId="urn:microsoft.com/office/officeart/2005/8/layout/cycle2"/>
    <dgm:cxn modelId="{1F86EA3C-82F8-4483-9199-E39F4A7FB274}" type="presParOf" srcId="{6D85CC5D-336B-4AB0-9255-340581CAE133}" destId="{EA9A36AE-8532-4082-BCAF-B783D4C6E850}" srcOrd="2" destOrd="0" presId="urn:microsoft.com/office/officeart/2005/8/layout/cycle2"/>
    <dgm:cxn modelId="{9E059B04-DBCA-408E-9E4E-903D7AAC6726}" type="presParOf" srcId="{6D85CC5D-336B-4AB0-9255-340581CAE133}" destId="{AA9CB1DF-30F5-47FA-A876-D41C23B87831}" srcOrd="3" destOrd="0" presId="urn:microsoft.com/office/officeart/2005/8/layout/cycle2"/>
    <dgm:cxn modelId="{31638CB4-85B1-4524-ACC4-2B78CE1A3FEC}" type="presParOf" srcId="{AA9CB1DF-30F5-47FA-A876-D41C23B87831}" destId="{C1F8151F-8ED5-4A94-B324-F14A32D1A6BA}" srcOrd="0" destOrd="0" presId="urn:microsoft.com/office/officeart/2005/8/layout/cycle2"/>
    <dgm:cxn modelId="{B1690311-F40C-468E-B502-16BA29B52DF3}" type="presParOf" srcId="{6D85CC5D-336B-4AB0-9255-340581CAE133}" destId="{0FB2A0A0-E190-41DA-868D-A09B961C2DA4}" srcOrd="4" destOrd="0" presId="urn:microsoft.com/office/officeart/2005/8/layout/cycle2"/>
    <dgm:cxn modelId="{D95FBFF1-D6C9-43DE-BD57-3F853A41FFEC}" type="presParOf" srcId="{6D85CC5D-336B-4AB0-9255-340581CAE133}" destId="{86B9B3AA-EE52-4F01-A778-439EF360FD31}" srcOrd="5" destOrd="0" presId="urn:microsoft.com/office/officeart/2005/8/layout/cycle2"/>
    <dgm:cxn modelId="{DDCE604B-8F41-4D7B-A0E3-602940037BC0}" type="presParOf" srcId="{86B9B3AA-EE52-4F01-A778-439EF360FD31}" destId="{972ECAF9-8500-4F6D-9E0F-8EF0CE74F75B}" srcOrd="0" destOrd="0" presId="urn:microsoft.com/office/officeart/2005/8/layout/cycle2"/>
    <dgm:cxn modelId="{964AC0DB-488D-4DE6-B944-68D7A6F2C589}" type="presParOf" srcId="{6D85CC5D-336B-4AB0-9255-340581CAE133}" destId="{9599526A-33F2-4BFA-AFFB-4A1EB1EE321D}" srcOrd="6" destOrd="0" presId="urn:microsoft.com/office/officeart/2005/8/layout/cycle2"/>
    <dgm:cxn modelId="{C6A098F6-73C7-4DBE-91B2-41CDB0729E3F}" type="presParOf" srcId="{6D85CC5D-336B-4AB0-9255-340581CAE133}" destId="{C7F2667F-C129-42AD-A787-B476DD49902E}" srcOrd="7" destOrd="0" presId="urn:microsoft.com/office/officeart/2005/8/layout/cycle2"/>
    <dgm:cxn modelId="{00A8A958-6564-48A0-9937-E1DDADB11704}" type="presParOf" srcId="{C7F2667F-C129-42AD-A787-B476DD49902E}" destId="{88C27592-042E-40D5-A8C1-D7082493D247}" srcOrd="0" destOrd="0" presId="urn:microsoft.com/office/officeart/2005/8/layout/cycle2"/>
    <dgm:cxn modelId="{CCD9F778-11D1-4EB0-8A0E-ADDEF89B4ABB}" type="presParOf" srcId="{6D85CC5D-336B-4AB0-9255-340581CAE133}" destId="{6E84850C-7BDB-4AF9-A516-9EBD02821B43}" srcOrd="8" destOrd="0" presId="urn:microsoft.com/office/officeart/2005/8/layout/cycle2"/>
    <dgm:cxn modelId="{6FC088C3-6AEF-4D2F-A42E-677772E572FC}" type="presParOf" srcId="{6D85CC5D-336B-4AB0-9255-340581CAE133}" destId="{1BC950D2-20A3-4916-B9F1-FC76CFB03E9C}" srcOrd="9" destOrd="0" presId="urn:microsoft.com/office/officeart/2005/8/layout/cycle2"/>
    <dgm:cxn modelId="{6DFE5334-137B-4FBF-AB57-EBC268C015DC}" type="presParOf" srcId="{1BC950D2-20A3-4916-B9F1-FC76CFB03E9C}" destId="{8DD7FE85-3E30-405B-B41B-1D75E08EEF82}" srcOrd="0" destOrd="0" presId="urn:microsoft.com/office/officeart/2005/8/layout/cycle2"/>
    <dgm:cxn modelId="{37464525-99D3-440A-B577-06259A20BCE9}" type="presParOf" srcId="{6D85CC5D-336B-4AB0-9255-340581CAE133}" destId="{1149EEE7-89C4-437D-9776-F8BB8AB61461}" srcOrd="10" destOrd="0" presId="urn:microsoft.com/office/officeart/2005/8/layout/cycle2"/>
    <dgm:cxn modelId="{4EBF444A-E021-4BD6-A740-1AD6B4C548E8}" type="presParOf" srcId="{6D85CC5D-336B-4AB0-9255-340581CAE133}" destId="{506267E8-739A-49FB-A4AA-DCD2F4CA1259}" srcOrd="11" destOrd="0" presId="urn:microsoft.com/office/officeart/2005/8/layout/cycle2"/>
    <dgm:cxn modelId="{BB5EFE36-1016-4203-98B6-7875CE726BAF}" type="presParOf" srcId="{506267E8-739A-49FB-A4AA-DCD2F4CA1259}" destId="{42974024-5BAF-4D9D-896E-60B00E8CE65A}"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5AE29-1D4C-497C-B9FC-7CA2592A1D4D}">
      <dsp:nvSpPr>
        <dsp:cNvPr id="0" name=""/>
        <dsp:cNvSpPr/>
      </dsp:nvSpPr>
      <dsp:spPr>
        <a:xfrm>
          <a:off x="0" y="475617"/>
          <a:ext cx="1976437" cy="11858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ARL Statistics</a:t>
          </a:r>
          <a:endParaRPr lang="en-US" sz="3100" kern="1200" dirty="0"/>
        </a:p>
      </dsp:txBody>
      <dsp:txXfrm>
        <a:off x="0" y="475617"/>
        <a:ext cx="1976437" cy="1185862"/>
      </dsp:txXfrm>
    </dsp:sp>
    <dsp:sp modelId="{4F2E2B19-CB5C-43D4-8442-1FF6D4598E1D}">
      <dsp:nvSpPr>
        <dsp:cNvPr id="0" name=""/>
        <dsp:cNvSpPr/>
      </dsp:nvSpPr>
      <dsp:spPr>
        <a:xfrm>
          <a:off x="2174081" y="475617"/>
          <a:ext cx="1976437" cy="11858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Circulation Reports</a:t>
          </a:r>
          <a:endParaRPr lang="en-US" sz="3100" kern="1200" dirty="0"/>
        </a:p>
      </dsp:txBody>
      <dsp:txXfrm>
        <a:off x="2174081" y="475617"/>
        <a:ext cx="1976437" cy="1185862"/>
      </dsp:txXfrm>
    </dsp:sp>
    <dsp:sp modelId="{CEA3949B-49B8-4891-88FB-5776A5878280}">
      <dsp:nvSpPr>
        <dsp:cNvPr id="0" name=""/>
        <dsp:cNvSpPr/>
      </dsp:nvSpPr>
      <dsp:spPr>
        <a:xfrm>
          <a:off x="4348162" y="475617"/>
          <a:ext cx="1976437" cy="11858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Usability Studies</a:t>
          </a:r>
          <a:endParaRPr lang="en-US" sz="3100" kern="1200" dirty="0"/>
        </a:p>
      </dsp:txBody>
      <dsp:txXfrm>
        <a:off x="4348162" y="475617"/>
        <a:ext cx="1976437" cy="1185862"/>
      </dsp:txXfrm>
    </dsp:sp>
    <dsp:sp modelId="{67031DCE-F9AE-4079-9BC7-C4C68115D50B}">
      <dsp:nvSpPr>
        <dsp:cNvPr id="0" name=""/>
        <dsp:cNvSpPr/>
      </dsp:nvSpPr>
      <dsp:spPr>
        <a:xfrm>
          <a:off x="0" y="1859123"/>
          <a:ext cx="1976437" cy="11858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err="1" smtClean="0"/>
            <a:t>LibQUAL</a:t>
          </a:r>
          <a:endParaRPr lang="en-US" sz="3100" kern="1200" dirty="0"/>
        </a:p>
      </dsp:txBody>
      <dsp:txXfrm>
        <a:off x="0" y="1859123"/>
        <a:ext cx="1976437" cy="1185862"/>
      </dsp:txXfrm>
    </dsp:sp>
    <dsp:sp modelId="{22FAB962-E719-4768-9887-9670435CD55B}">
      <dsp:nvSpPr>
        <dsp:cNvPr id="0" name=""/>
        <dsp:cNvSpPr/>
      </dsp:nvSpPr>
      <dsp:spPr>
        <a:xfrm>
          <a:off x="2174081" y="1859123"/>
          <a:ext cx="1976437" cy="11858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Collection Profiles</a:t>
          </a:r>
          <a:endParaRPr lang="en-US" sz="3100" kern="1200" dirty="0"/>
        </a:p>
      </dsp:txBody>
      <dsp:txXfrm>
        <a:off x="2174081" y="1859123"/>
        <a:ext cx="1976437" cy="1185862"/>
      </dsp:txXfrm>
    </dsp:sp>
    <dsp:sp modelId="{D999EA8B-16B4-4AAB-B665-53B7010BA46E}">
      <dsp:nvSpPr>
        <dsp:cNvPr id="0" name=""/>
        <dsp:cNvSpPr/>
      </dsp:nvSpPr>
      <dsp:spPr>
        <a:xfrm>
          <a:off x="4348162" y="1859123"/>
          <a:ext cx="1976437" cy="11858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t>Gate Counts</a:t>
          </a:r>
          <a:endParaRPr lang="en-US" sz="3100" kern="1200" dirty="0"/>
        </a:p>
      </dsp:txBody>
      <dsp:txXfrm>
        <a:off x="4348162" y="1859123"/>
        <a:ext cx="1976437" cy="1185862"/>
      </dsp:txXfrm>
    </dsp:sp>
    <dsp:sp modelId="{62D44624-2B1A-4D48-A499-44943116C005}">
      <dsp:nvSpPr>
        <dsp:cNvPr id="0" name=""/>
        <dsp:cNvSpPr/>
      </dsp:nvSpPr>
      <dsp:spPr>
        <a:xfrm>
          <a:off x="2174081" y="3242630"/>
          <a:ext cx="1976437" cy="11858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smtClean="0"/>
            <a:t>Reference Statistics</a:t>
          </a:r>
          <a:endParaRPr lang="en-US" sz="3100" kern="1200" dirty="0"/>
        </a:p>
      </dsp:txBody>
      <dsp:txXfrm>
        <a:off x="2174081" y="3242630"/>
        <a:ext cx="1976437" cy="1185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F275B-FB28-4CBF-A178-3206C5FF7507}">
      <dsp:nvSpPr>
        <dsp:cNvPr id="0" name=""/>
        <dsp:cNvSpPr/>
      </dsp:nvSpPr>
      <dsp:spPr>
        <a:xfrm>
          <a:off x="2226143" y="-130785"/>
          <a:ext cx="1519892" cy="15198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Identify content</a:t>
          </a:r>
          <a:endParaRPr lang="en-US" sz="1700" kern="1200" dirty="0"/>
        </a:p>
      </dsp:txBody>
      <dsp:txXfrm>
        <a:off x="2448726" y="91798"/>
        <a:ext cx="1074726" cy="1074726"/>
      </dsp:txXfrm>
    </dsp:sp>
    <dsp:sp modelId="{80B449D7-A8E8-433C-9112-5B9AD42BC74A}">
      <dsp:nvSpPr>
        <dsp:cNvPr id="0" name=""/>
        <dsp:cNvSpPr/>
      </dsp:nvSpPr>
      <dsp:spPr>
        <a:xfrm rot="1745124">
          <a:off x="3716822" y="885493"/>
          <a:ext cx="222287" cy="4239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721027" y="954072"/>
        <a:ext cx="155601" cy="254362"/>
      </dsp:txXfrm>
    </dsp:sp>
    <dsp:sp modelId="{EA9A36AE-8532-4082-BCAF-B783D4C6E850}">
      <dsp:nvSpPr>
        <dsp:cNvPr id="0" name=""/>
        <dsp:cNvSpPr/>
      </dsp:nvSpPr>
      <dsp:spPr>
        <a:xfrm>
          <a:off x="3920892" y="811934"/>
          <a:ext cx="1519892" cy="15198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Understand users</a:t>
          </a:r>
          <a:endParaRPr lang="en-US" sz="1700" kern="1200" dirty="0"/>
        </a:p>
      </dsp:txBody>
      <dsp:txXfrm>
        <a:off x="4143475" y="1034517"/>
        <a:ext cx="1074726" cy="1074726"/>
      </dsp:txXfrm>
    </dsp:sp>
    <dsp:sp modelId="{AA9CB1DF-30F5-47FA-A876-D41C23B87831}">
      <dsp:nvSpPr>
        <dsp:cNvPr id="0" name=""/>
        <dsp:cNvSpPr/>
      </dsp:nvSpPr>
      <dsp:spPr>
        <a:xfrm rot="5400000">
          <a:off x="4583968" y="2297148"/>
          <a:ext cx="193740" cy="4239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4613029" y="2352874"/>
        <a:ext cx="135618" cy="254362"/>
      </dsp:txXfrm>
    </dsp:sp>
    <dsp:sp modelId="{0FB2A0A0-E190-41DA-868D-A09B961C2DA4}">
      <dsp:nvSpPr>
        <dsp:cNvPr id="0" name=""/>
        <dsp:cNvSpPr/>
      </dsp:nvSpPr>
      <dsp:spPr>
        <a:xfrm>
          <a:off x="3920892" y="2697373"/>
          <a:ext cx="1519892" cy="15198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Determine access process</a:t>
          </a:r>
          <a:endParaRPr lang="en-US" sz="1700" kern="1200" dirty="0"/>
        </a:p>
      </dsp:txBody>
      <dsp:txXfrm>
        <a:off x="4143475" y="2919956"/>
        <a:ext cx="1074726" cy="1074726"/>
      </dsp:txXfrm>
    </dsp:sp>
    <dsp:sp modelId="{86B9B3AA-EE52-4F01-A778-439EF360FD31}">
      <dsp:nvSpPr>
        <dsp:cNvPr id="0" name=""/>
        <dsp:cNvSpPr/>
      </dsp:nvSpPr>
      <dsp:spPr>
        <a:xfrm rot="9000000">
          <a:off x="3772297" y="3713969"/>
          <a:ext cx="193740" cy="4239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10800000">
        <a:off x="3826526" y="3784226"/>
        <a:ext cx="135618" cy="254362"/>
      </dsp:txXfrm>
    </dsp:sp>
    <dsp:sp modelId="{9599526A-33F2-4BFA-AFFB-4A1EB1EE321D}">
      <dsp:nvSpPr>
        <dsp:cNvPr id="0" name=""/>
        <dsp:cNvSpPr/>
      </dsp:nvSpPr>
      <dsp:spPr>
        <a:xfrm>
          <a:off x="2288053" y="3640093"/>
          <a:ext cx="1519892" cy="15198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Develop metadata scheme</a:t>
          </a:r>
          <a:endParaRPr lang="en-US" sz="1700" kern="1200" dirty="0"/>
        </a:p>
      </dsp:txBody>
      <dsp:txXfrm>
        <a:off x="2510636" y="3862676"/>
        <a:ext cx="1074726" cy="1074726"/>
      </dsp:txXfrm>
    </dsp:sp>
    <dsp:sp modelId="{C7F2667F-C129-42AD-A787-B476DD49902E}">
      <dsp:nvSpPr>
        <dsp:cNvPr id="0" name=""/>
        <dsp:cNvSpPr/>
      </dsp:nvSpPr>
      <dsp:spPr>
        <a:xfrm rot="12600000">
          <a:off x="2139459" y="3719452"/>
          <a:ext cx="193740" cy="4239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10800000">
        <a:off x="2193688" y="3818770"/>
        <a:ext cx="135618" cy="254362"/>
      </dsp:txXfrm>
    </dsp:sp>
    <dsp:sp modelId="{6E84850C-7BDB-4AF9-A516-9EBD02821B43}">
      <dsp:nvSpPr>
        <dsp:cNvPr id="0" name=""/>
        <dsp:cNvSpPr/>
      </dsp:nvSpPr>
      <dsp:spPr>
        <a:xfrm>
          <a:off x="655215" y="2697373"/>
          <a:ext cx="1519892" cy="15198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Gather feedback</a:t>
          </a:r>
          <a:endParaRPr lang="en-US" sz="1700" kern="1200" dirty="0"/>
        </a:p>
      </dsp:txBody>
      <dsp:txXfrm>
        <a:off x="877798" y="2919956"/>
        <a:ext cx="1074726" cy="1074726"/>
      </dsp:txXfrm>
    </dsp:sp>
    <dsp:sp modelId="{1BC950D2-20A3-4916-B9F1-FC76CFB03E9C}">
      <dsp:nvSpPr>
        <dsp:cNvPr id="0" name=""/>
        <dsp:cNvSpPr/>
      </dsp:nvSpPr>
      <dsp:spPr>
        <a:xfrm rot="16200000">
          <a:off x="1318291" y="2308114"/>
          <a:ext cx="193740" cy="4239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1347352" y="2421962"/>
        <a:ext cx="135618" cy="254362"/>
      </dsp:txXfrm>
    </dsp:sp>
    <dsp:sp modelId="{1149EEE7-89C4-437D-9776-F8BB8AB61461}">
      <dsp:nvSpPr>
        <dsp:cNvPr id="0" name=""/>
        <dsp:cNvSpPr/>
      </dsp:nvSpPr>
      <dsp:spPr>
        <a:xfrm>
          <a:off x="655215" y="811934"/>
          <a:ext cx="1519892" cy="1519892"/>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Make changes</a:t>
          </a:r>
          <a:endParaRPr lang="en-US" sz="1700" kern="1200" dirty="0"/>
        </a:p>
      </dsp:txBody>
      <dsp:txXfrm>
        <a:off x="877798" y="1034517"/>
        <a:ext cx="1074726" cy="1074726"/>
      </dsp:txXfrm>
    </dsp:sp>
    <dsp:sp modelId="{506267E8-739A-49FB-A4AA-DCD2F4CA1259}">
      <dsp:nvSpPr>
        <dsp:cNvPr id="0" name=""/>
        <dsp:cNvSpPr/>
      </dsp:nvSpPr>
      <dsp:spPr>
        <a:xfrm rot="19741913">
          <a:off x="2113879" y="890961"/>
          <a:ext cx="165462" cy="4239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2117417" y="988519"/>
        <a:ext cx="115823" cy="25436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60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6012"/>
          </a:xfrm>
          <a:prstGeom prst="rect">
            <a:avLst/>
          </a:prstGeom>
        </p:spPr>
        <p:txBody>
          <a:bodyPr vert="horz" lIns="91440" tIns="45720" rIns="91440" bIns="45720" rtlCol="0"/>
          <a:lstStyle>
            <a:lvl1pPr algn="r">
              <a:defRPr sz="1200"/>
            </a:lvl1pPr>
          </a:lstStyle>
          <a:p>
            <a:fld id="{90FAEDB3-08D5-4438-9CFF-B2DD071357D7}" type="datetimeFigureOut">
              <a:rPr lang="en-US" smtClean="0"/>
              <a:t>9/20/2013</a:t>
            </a:fld>
            <a:endParaRPr lang="en-US"/>
          </a:p>
        </p:txBody>
      </p:sp>
      <p:sp>
        <p:nvSpPr>
          <p:cNvPr id="4" name="Footer Placeholder 3"/>
          <p:cNvSpPr>
            <a:spLocks noGrp="1"/>
          </p:cNvSpPr>
          <p:nvPr>
            <p:ph type="ftr" sz="quarter" idx="2"/>
          </p:nvPr>
        </p:nvSpPr>
        <p:spPr>
          <a:xfrm>
            <a:off x="1" y="8846261"/>
            <a:ext cx="2972421" cy="466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46261"/>
            <a:ext cx="2972421" cy="466012"/>
          </a:xfrm>
          <a:prstGeom prst="rect">
            <a:avLst/>
          </a:prstGeom>
        </p:spPr>
        <p:txBody>
          <a:bodyPr vert="horz" lIns="91440" tIns="45720" rIns="91440" bIns="45720" rtlCol="0" anchor="b"/>
          <a:lstStyle>
            <a:lvl1pPr algn="r">
              <a:defRPr sz="1200"/>
            </a:lvl1pPr>
          </a:lstStyle>
          <a:p>
            <a:fld id="{8CFBCBB8-AC89-4ADB-86A9-D3A726804916}" type="slidenum">
              <a:rPr lang="en-US" smtClean="0"/>
              <a:t>‹#›</a:t>
            </a:fld>
            <a:endParaRPr lang="en-US"/>
          </a:p>
        </p:txBody>
      </p:sp>
    </p:spTree>
    <p:extLst>
      <p:ext uri="{BB962C8B-B14F-4D97-AF65-F5344CB8AC3E}">
        <p14:creationId xmlns:p14="http://schemas.microsoft.com/office/powerpoint/2010/main" val="3069309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3177" tIns="46589" rIns="93177" bIns="46589" rtlCol="0"/>
          <a:lstStyle>
            <a:lvl1pPr algn="r">
              <a:defRPr sz="1200"/>
            </a:lvl1pPr>
          </a:lstStyle>
          <a:p>
            <a:fld id="{BD8B99FD-89A8-40F7-BD3F-C8B1A5AD45DF}" type="datetimeFigureOut">
              <a:rPr lang="en-US" smtClean="0"/>
              <a:t>9/20/2013</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4"/>
            <a:ext cx="2971800" cy="46569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5693"/>
          </a:xfrm>
          <a:prstGeom prst="rect">
            <a:avLst/>
          </a:prstGeom>
        </p:spPr>
        <p:txBody>
          <a:bodyPr vert="horz" lIns="93177" tIns="46589" rIns="93177" bIns="46589" rtlCol="0" anchor="b"/>
          <a:lstStyle>
            <a:lvl1pPr algn="r">
              <a:defRPr sz="1200"/>
            </a:lvl1pPr>
          </a:lstStyle>
          <a:p>
            <a:fld id="{F116D74D-DCFD-4436-A2BA-BD352098B0C9}" type="slidenum">
              <a:rPr lang="en-US" smtClean="0"/>
              <a:t>‹#›</a:t>
            </a:fld>
            <a:endParaRPr lang="en-US"/>
          </a:p>
        </p:txBody>
      </p:sp>
    </p:spTree>
    <p:extLst>
      <p:ext uri="{BB962C8B-B14F-4D97-AF65-F5344CB8AC3E}">
        <p14:creationId xmlns:p14="http://schemas.microsoft.com/office/powerpoint/2010/main" val="2401332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i="0" kern="1200" dirty="0" smtClean="0">
                <a:solidFill>
                  <a:schemeClr val="tx1"/>
                </a:solidFill>
                <a:effectLst/>
                <a:latin typeface="+mn-lt"/>
                <a:ea typeface="+mn-ea"/>
                <a:cs typeface="+mn-cs"/>
              </a:rPr>
              <a:t>Assessing the Assessment Tool: Development and User Testing of the Library’s Data Repository</a:t>
            </a:r>
          </a:p>
          <a:p>
            <a:endParaRPr lang="en-US" sz="1800" i="0" kern="1200" dirty="0" smtClean="0">
              <a:solidFill>
                <a:schemeClr val="tx1"/>
              </a:solidFill>
              <a:effectLst/>
              <a:latin typeface="+mn-lt"/>
              <a:ea typeface="+mn-ea"/>
              <a:cs typeface="+mn-cs"/>
            </a:endParaRPr>
          </a:p>
          <a:p>
            <a:r>
              <a:rPr lang="en-US" sz="1800" i="0" kern="1200" dirty="0" smtClean="0">
                <a:solidFill>
                  <a:schemeClr val="tx1"/>
                </a:solidFill>
                <a:effectLst/>
                <a:latin typeface="+mn-lt"/>
                <a:ea typeface="+mn-ea"/>
                <a:cs typeface="+mn-cs"/>
              </a:rPr>
              <a:t>Thank</a:t>
            </a:r>
            <a:r>
              <a:rPr lang="en-US" sz="1800" i="0" kern="1200" baseline="0" dirty="0" smtClean="0">
                <a:solidFill>
                  <a:schemeClr val="tx1"/>
                </a:solidFill>
                <a:effectLst/>
                <a:latin typeface="+mn-lt"/>
                <a:ea typeface="+mn-ea"/>
                <a:cs typeface="+mn-cs"/>
              </a:rPr>
              <a:t> you. I’m going to be describing a work in progress – at Syracuse University we are developing a repository for assessment data to improve the accessibility and visibility of library metrics data for use by library staff. </a:t>
            </a:r>
            <a:endParaRPr lang="en-US" sz="1800" i="0" dirty="0"/>
          </a:p>
        </p:txBody>
      </p:sp>
      <p:sp>
        <p:nvSpPr>
          <p:cNvPr id="4" name="Slide Number Placeholder 3"/>
          <p:cNvSpPr>
            <a:spLocks noGrp="1"/>
          </p:cNvSpPr>
          <p:nvPr>
            <p:ph type="sldNum" sz="quarter" idx="10"/>
          </p:nvPr>
        </p:nvSpPr>
        <p:spPr/>
        <p:txBody>
          <a:bodyPr/>
          <a:lstStyle/>
          <a:p>
            <a:fld id="{F116D74D-DCFD-4436-A2BA-BD352098B0C9}" type="slidenum">
              <a:rPr lang="en-US" smtClean="0"/>
              <a:t>1</a:t>
            </a:fld>
            <a:endParaRPr lang="en-US"/>
          </a:p>
        </p:txBody>
      </p:sp>
    </p:spTree>
    <p:extLst>
      <p:ext uri="{BB962C8B-B14F-4D97-AF65-F5344CB8AC3E}">
        <p14:creationId xmlns:p14="http://schemas.microsoft.com/office/powerpoint/2010/main" val="4250257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Our</a:t>
            </a:r>
            <a:r>
              <a:rPr lang="en-US" sz="1400" baseline="0" dirty="0" smtClean="0"/>
              <a:t> system isn’t live yet but we are hoping to see an:</a:t>
            </a:r>
            <a:endParaRPr lang="en-US" sz="1400" dirty="0" smtClean="0"/>
          </a:p>
          <a:p>
            <a:endParaRPr lang="en-US" sz="1400" dirty="0" smtClean="0"/>
          </a:p>
          <a:p>
            <a:r>
              <a:rPr lang="en-US" sz="1400" dirty="0" smtClean="0"/>
              <a:t>Uptake</a:t>
            </a:r>
            <a:r>
              <a:rPr lang="en-US" sz="1400" baseline="0" dirty="0" smtClean="0"/>
              <a:t> in the usage</a:t>
            </a:r>
          </a:p>
          <a:p>
            <a:endParaRPr lang="en-US" sz="1400" baseline="0" dirty="0" smtClean="0"/>
          </a:p>
          <a:p>
            <a:r>
              <a:rPr lang="en-US" sz="1400" baseline="0" dirty="0" smtClean="0"/>
              <a:t>Fewer questions for items or content that already exist in the center, indicating that staff are finding information independently.</a:t>
            </a:r>
          </a:p>
          <a:p>
            <a:endParaRPr lang="en-US" sz="1400" baseline="0" dirty="0" smtClean="0"/>
          </a:p>
          <a:p>
            <a:endParaRPr lang="en-US" sz="1400" baseline="0" dirty="0" smtClean="0"/>
          </a:p>
          <a:p>
            <a:r>
              <a:rPr lang="en-US" sz="1400" baseline="0" dirty="0" smtClean="0"/>
              <a:t>Ultimately, we want staff to use the data they find to ask more questions – to get them excited about the patterns they see in the data and the trends it helps us to discover and influence.</a:t>
            </a:r>
          </a:p>
          <a:p>
            <a:endParaRPr lang="en-US" baseline="0" dirty="0" smtClean="0"/>
          </a:p>
          <a:p>
            <a:pPr lvl="2"/>
            <a:endParaRPr lang="en-US"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116D74D-DCFD-4436-A2BA-BD352098B0C9}" type="slidenum">
              <a:rPr lang="en-US" smtClean="0"/>
              <a:t>10</a:t>
            </a:fld>
            <a:endParaRPr lang="en-US"/>
          </a:p>
        </p:txBody>
      </p:sp>
    </p:spTree>
    <p:extLst>
      <p:ext uri="{BB962C8B-B14F-4D97-AF65-F5344CB8AC3E}">
        <p14:creationId xmlns:p14="http://schemas.microsoft.com/office/powerpoint/2010/main" val="4267055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16D74D-DCFD-4436-A2BA-BD352098B0C9}" type="slidenum">
              <a:rPr lang="en-US" smtClean="0"/>
              <a:t>11</a:t>
            </a:fld>
            <a:endParaRPr lang="en-US"/>
          </a:p>
        </p:txBody>
      </p:sp>
    </p:spTree>
    <p:extLst>
      <p:ext uri="{BB962C8B-B14F-4D97-AF65-F5344CB8AC3E}">
        <p14:creationId xmlns:p14="http://schemas.microsoft.com/office/powerpoint/2010/main" val="2127368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The goal for the Library Statistics Document Center was to</a:t>
            </a:r>
            <a:r>
              <a:rPr lang="en-US" sz="1400" baseline="0" dirty="0" smtClean="0"/>
              <a:t> make available in a central location the documents, data and assessment reports generated by the Program Management Center. PMC is the unit in the Library that manages projects, conducts assessment, and coordinates data collection and presentation for the Library.</a:t>
            </a:r>
          </a:p>
          <a:p>
            <a:endParaRPr lang="en-US"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We believe</a:t>
            </a:r>
            <a:r>
              <a:rPr lang="en-US" sz="1400" baseline="0" dirty="0" smtClean="0"/>
              <a:t> that a</a:t>
            </a:r>
            <a:r>
              <a:rPr lang="en-US" sz="1400" dirty="0" smtClean="0"/>
              <a:t>n easy-to-use repository for metrics and assessment reports supports a culture of data-driven decision-making throughout the Library. </a:t>
            </a:r>
          </a:p>
          <a:p>
            <a:endParaRPr lang="en-US" sz="1400" dirty="0"/>
          </a:p>
        </p:txBody>
      </p:sp>
      <p:sp>
        <p:nvSpPr>
          <p:cNvPr id="4" name="Slide Number Placeholder 3"/>
          <p:cNvSpPr>
            <a:spLocks noGrp="1"/>
          </p:cNvSpPr>
          <p:nvPr>
            <p:ph type="sldNum" sz="quarter" idx="10"/>
          </p:nvPr>
        </p:nvSpPr>
        <p:spPr/>
        <p:txBody>
          <a:bodyPr/>
          <a:lstStyle/>
          <a:p>
            <a:fld id="{F116D74D-DCFD-4436-A2BA-BD352098B0C9}" type="slidenum">
              <a:rPr lang="en-US" smtClean="0"/>
              <a:t>2</a:t>
            </a:fld>
            <a:endParaRPr lang="en-US"/>
          </a:p>
        </p:txBody>
      </p:sp>
    </p:spTree>
    <p:extLst>
      <p:ext uri="{BB962C8B-B14F-4D97-AF65-F5344CB8AC3E}">
        <p14:creationId xmlns:p14="http://schemas.microsoft.com/office/powerpoint/2010/main" val="4071845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Prior to the Center, </a:t>
            </a:r>
            <a:r>
              <a:rPr lang="en-US" sz="1400" baseline="0" dirty="0" smtClean="0"/>
              <a:t>data was stored on local departmental drives throughout the library – inaccessible to most staff and used primarily for operational purposes. Today we have a central, web-based document center that provides improved capacity to access data and assessment reports across the functional service areas, and to connect up our library data with student and faculty demographics from the University data warehouse</a:t>
            </a:r>
          </a:p>
          <a:p>
            <a:endParaRPr lang="en-US" sz="1400" dirty="0" smtClean="0"/>
          </a:p>
          <a:p>
            <a:r>
              <a:rPr lang="en-US" sz="1400" baseline="0" dirty="0" smtClean="0"/>
              <a:t>Data processing is centralized as well - </a:t>
            </a:r>
            <a:r>
              <a:rPr lang="en-US" sz="1400" dirty="0" smtClean="0"/>
              <a:t>the Program Management Center receives</a:t>
            </a:r>
            <a:r>
              <a:rPr lang="en-US" sz="1400" baseline="0" dirty="0" smtClean="0"/>
              <a:t> data requests, collects the data and has responsibility for regular reporting as well as special assessment projects. </a:t>
            </a:r>
            <a:endParaRPr lang="en-US" sz="1400" dirty="0" smtClean="0"/>
          </a:p>
          <a:p>
            <a:endParaRPr lang="en-US" sz="1400"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116D74D-DCFD-4436-A2BA-BD352098B0C9}" type="slidenum">
              <a:rPr lang="en-US" smtClean="0"/>
              <a:t>3</a:t>
            </a:fld>
            <a:endParaRPr lang="en-US"/>
          </a:p>
        </p:txBody>
      </p:sp>
    </p:spTree>
    <p:extLst>
      <p:ext uri="{BB962C8B-B14F-4D97-AF65-F5344CB8AC3E}">
        <p14:creationId xmlns:p14="http://schemas.microsoft.com/office/powerpoint/2010/main" val="3733773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sz="1400" baseline="0" dirty="0" smtClean="0"/>
              <a:t>We generate a lot of reports, and the </a:t>
            </a:r>
            <a:r>
              <a:rPr lang="en-US" sz="1400" dirty="0" smtClean="0"/>
              <a:t>repository</a:t>
            </a:r>
            <a:r>
              <a:rPr lang="en-US" sz="1400" baseline="0" dirty="0" smtClean="0"/>
              <a:t> is populated with both quantitative and qualitative data</a:t>
            </a:r>
          </a:p>
          <a:p>
            <a:r>
              <a:rPr lang="en-US" sz="1400" baseline="0" dirty="0" smtClean="0"/>
              <a:t>There are numbers-based reports, like circulation or instruction statistics, but also textual data like comments from student surveys, usability test results, interview summaries.</a:t>
            </a:r>
          </a:p>
          <a:p>
            <a:endParaRPr lang="en-US" sz="1400" baseline="0" dirty="0" smtClean="0"/>
          </a:p>
          <a:p>
            <a:endParaRPr lang="en-US" dirty="0"/>
          </a:p>
        </p:txBody>
      </p:sp>
      <p:sp>
        <p:nvSpPr>
          <p:cNvPr id="4" name="Slide Number Placeholder 3"/>
          <p:cNvSpPr>
            <a:spLocks noGrp="1"/>
          </p:cNvSpPr>
          <p:nvPr>
            <p:ph type="sldNum" sz="quarter" idx="10"/>
          </p:nvPr>
        </p:nvSpPr>
        <p:spPr/>
        <p:txBody>
          <a:bodyPr/>
          <a:lstStyle/>
          <a:p>
            <a:fld id="{F116D74D-DCFD-4436-A2BA-BD352098B0C9}" type="slidenum">
              <a:rPr lang="en-US" smtClean="0"/>
              <a:t>4</a:t>
            </a:fld>
            <a:endParaRPr lang="en-US"/>
          </a:p>
        </p:txBody>
      </p:sp>
    </p:spTree>
    <p:extLst>
      <p:ext uri="{BB962C8B-B14F-4D97-AF65-F5344CB8AC3E}">
        <p14:creationId xmlns:p14="http://schemas.microsoft.com/office/powerpoint/2010/main" val="526305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This</a:t>
            </a:r>
            <a:r>
              <a:rPr lang="en-US" sz="1400" baseline="0" dirty="0" smtClean="0"/>
              <a:t> broad scope requires a metadata scheme that can adequately describe and make the contents findable. </a:t>
            </a:r>
            <a:r>
              <a:rPr lang="en-US" sz="1400" dirty="0" smtClean="0"/>
              <a:t>After drafting a</a:t>
            </a:r>
            <a:r>
              <a:rPr lang="en-US" sz="1400" baseline="0" dirty="0" smtClean="0"/>
              <a:t> preliminary metadata scheme, we started populating the center to determine how well the metadata worked and how intuitive it is to apply.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Even in our small unit, we have one librarian, two engineers and one statistics PhD – as you can imagine, we sometimes speak different languages and use different words to describe what we’re looking for. </a:t>
            </a: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F116D74D-DCFD-4436-A2BA-BD352098B0C9}" type="slidenum">
              <a:rPr lang="en-US" smtClean="0"/>
              <a:t>5</a:t>
            </a:fld>
            <a:endParaRPr lang="en-US"/>
          </a:p>
        </p:txBody>
      </p:sp>
    </p:spTree>
    <p:extLst>
      <p:ext uri="{BB962C8B-B14F-4D97-AF65-F5344CB8AC3E}">
        <p14:creationId xmlns:p14="http://schemas.microsoft.com/office/powerpoint/2010/main" val="992350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established a workflow for uploading to the repository.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116D74D-DCFD-4436-A2BA-BD352098B0C9}" type="slidenum">
              <a:rPr lang="en-US" smtClean="0"/>
              <a:t>6</a:t>
            </a:fld>
            <a:endParaRPr lang="en-US"/>
          </a:p>
        </p:txBody>
      </p:sp>
    </p:spTree>
    <p:extLst>
      <p:ext uri="{BB962C8B-B14F-4D97-AF65-F5344CB8AC3E}">
        <p14:creationId xmlns:p14="http://schemas.microsoft.com/office/powerpoint/2010/main" val="726278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Including</a:t>
            </a:r>
            <a:r>
              <a:rPr lang="en-US" baseline="0" dirty="0" smtClean="0"/>
              <a:t> naming conventions and a versioning system. </a:t>
            </a:r>
            <a:endParaRPr lang="en-US" dirty="0"/>
          </a:p>
        </p:txBody>
      </p:sp>
      <p:sp>
        <p:nvSpPr>
          <p:cNvPr id="4" name="Slide Number Placeholder 3"/>
          <p:cNvSpPr>
            <a:spLocks noGrp="1"/>
          </p:cNvSpPr>
          <p:nvPr>
            <p:ph type="sldNum" sz="quarter" idx="10"/>
          </p:nvPr>
        </p:nvSpPr>
        <p:spPr/>
        <p:txBody>
          <a:bodyPr/>
          <a:lstStyle/>
          <a:p>
            <a:fld id="{F116D74D-DCFD-4436-A2BA-BD352098B0C9}" type="slidenum">
              <a:rPr lang="en-US" smtClean="0"/>
              <a:t>7</a:t>
            </a:fld>
            <a:endParaRPr lang="en-US"/>
          </a:p>
        </p:txBody>
      </p:sp>
    </p:spTree>
    <p:extLst>
      <p:ext uri="{BB962C8B-B14F-4D97-AF65-F5344CB8AC3E}">
        <p14:creationId xmlns:p14="http://schemas.microsoft.com/office/powerpoint/2010/main" val="2798991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smtClean="0"/>
              <a:t>Usability can be both technical requirements and ease of use.</a:t>
            </a:r>
          </a:p>
          <a:p>
            <a:endParaRPr lang="en-US" sz="1400" baseline="0" dirty="0" smtClean="0"/>
          </a:p>
          <a:p>
            <a:r>
              <a:rPr lang="en-US" sz="1400" baseline="0" dirty="0" smtClean="0"/>
              <a:t>How do we expect our users to interact with the document center. Will they access this from home? Will it be open to administration, all library staff or the public? Will users be contributing documents, or just reading or downloading files from it? </a:t>
            </a:r>
          </a:p>
          <a:p>
            <a:endParaRPr lang="en-US" sz="1400" baseline="0" dirty="0" smtClean="0"/>
          </a:p>
          <a:p>
            <a:endParaRPr lang="en-US" sz="1400" baseline="0" dirty="0" smtClean="0"/>
          </a:p>
          <a:p>
            <a:r>
              <a:rPr lang="en-US" sz="1400" baseline="0" dirty="0" smtClean="0"/>
              <a:t>What are the skill sets for the users? Will you expect them to use the data raw, in summary tables or do they need power point presentations? </a:t>
            </a:r>
          </a:p>
          <a:p>
            <a:endParaRPr lang="en-US"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We can not assess usability without clear understanding of who users are, how they will access the system and how they will be looking for information.</a:t>
            </a:r>
          </a:p>
          <a:p>
            <a:endParaRPr lang="en-US" sz="1400"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116D74D-DCFD-4436-A2BA-BD352098B0C9}" type="slidenum">
              <a:rPr lang="en-US" smtClean="0"/>
              <a:t>8</a:t>
            </a:fld>
            <a:endParaRPr lang="en-US"/>
          </a:p>
        </p:txBody>
      </p:sp>
    </p:spTree>
    <p:extLst>
      <p:ext uri="{BB962C8B-B14F-4D97-AF65-F5344CB8AC3E}">
        <p14:creationId xmlns:p14="http://schemas.microsoft.com/office/powerpoint/2010/main" val="2585998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So this is the cycle that I’ve described.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We’ve done some traditional usability testing to ask users to located particular files or content. A key aspect in the cycle is continuing to be open to feedback and making changes based on that feedback.</a:t>
            </a:r>
          </a:p>
          <a:p>
            <a:endParaRPr lang="en-US" dirty="0"/>
          </a:p>
        </p:txBody>
      </p:sp>
      <p:sp>
        <p:nvSpPr>
          <p:cNvPr id="4" name="Slide Number Placeholder 3"/>
          <p:cNvSpPr>
            <a:spLocks noGrp="1"/>
          </p:cNvSpPr>
          <p:nvPr>
            <p:ph type="sldNum" sz="quarter" idx="10"/>
          </p:nvPr>
        </p:nvSpPr>
        <p:spPr/>
        <p:txBody>
          <a:bodyPr/>
          <a:lstStyle/>
          <a:p>
            <a:fld id="{F116D74D-DCFD-4436-A2BA-BD352098B0C9}" type="slidenum">
              <a:rPr lang="en-US" smtClean="0"/>
              <a:t>9</a:t>
            </a:fld>
            <a:endParaRPr lang="en-US"/>
          </a:p>
        </p:txBody>
      </p:sp>
    </p:spTree>
    <p:extLst>
      <p:ext uri="{BB962C8B-B14F-4D97-AF65-F5344CB8AC3E}">
        <p14:creationId xmlns:p14="http://schemas.microsoft.com/office/powerpoint/2010/main" val="228461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0B3449-2CFA-4962-949F-DA1E03009A25}" type="datetimeFigureOut">
              <a:rPr lang="en-US" smtClean="0"/>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174320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0B3449-2CFA-4962-949F-DA1E03009A25}" type="datetimeFigureOut">
              <a:rPr lang="en-US" smtClean="0"/>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686631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0B3449-2CFA-4962-949F-DA1E03009A25}" type="datetimeFigureOut">
              <a:rPr lang="en-US" smtClean="0"/>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152090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0B3449-2CFA-4962-949F-DA1E03009A25}" type="datetimeFigureOut">
              <a:rPr lang="en-US" smtClean="0"/>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1654297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0B3449-2CFA-4962-949F-DA1E03009A25}" type="datetimeFigureOut">
              <a:rPr lang="en-US" smtClean="0"/>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2672598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0B3449-2CFA-4962-949F-DA1E03009A25}" type="datetimeFigureOut">
              <a:rPr lang="en-US" smtClean="0"/>
              <a:t>9/20/2013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1113991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0B3449-2CFA-4962-949F-DA1E03009A25}" type="datetimeFigureOut">
              <a:rPr lang="en-US" smtClean="0"/>
              <a:t>9/20/2013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3467536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0B3449-2CFA-4962-949F-DA1E03009A25}" type="datetimeFigureOut">
              <a:rPr lang="en-US" smtClean="0"/>
              <a:t>9/20/2013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1055912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0B3449-2CFA-4962-949F-DA1E03009A25}" type="datetimeFigureOut">
              <a:rPr lang="en-US" smtClean="0"/>
              <a:t>9/20/2013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99599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0B3449-2CFA-4962-949F-DA1E03009A25}" type="datetimeFigureOut">
              <a:rPr lang="en-US" smtClean="0"/>
              <a:t>9/20/2013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3507265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0B3449-2CFA-4962-949F-DA1E03009A25}" type="datetimeFigureOut">
              <a:rPr lang="en-US" smtClean="0"/>
              <a:t>9/20/2013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9D18B6-E626-49F7-9ED0-00A266DB40A4}" type="slidenum">
              <a:rPr lang="en-US" smtClean="0"/>
              <a:t>‹#›</a:t>
            </a:fld>
            <a:endParaRPr lang="en-US"/>
          </a:p>
        </p:txBody>
      </p:sp>
    </p:spTree>
    <p:extLst>
      <p:ext uri="{BB962C8B-B14F-4D97-AF65-F5344CB8AC3E}">
        <p14:creationId xmlns:p14="http://schemas.microsoft.com/office/powerpoint/2010/main" val="2229799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B3449-2CFA-4962-949F-DA1E03009A25}" type="datetimeFigureOut">
              <a:rPr lang="en-US" smtClean="0"/>
              <a:t>9/20/2013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D18B6-E626-49F7-9ED0-00A266DB40A4}" type="slidenum">
              <a:rPr lang="en-US" smtClean="0"/>
              <a:t>‹#›</a:t>
            </a:fld>
            <a:endParaRPr lang="en-US"/>
          </a:p>
        </p:txBody>
      </p:sp>
    </p:spTree>
    <p:extLst>
      <p:ext uri="{BB962C8B-B14F-4D97-AF65-F5344CB8AC3E}">
        <p14:creationId xmlns:p14="http://schemas.microsoft.com/office/powerpoint/2010/main" val="2350376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flickr.com/photos/courosa/5536535796/"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222375"/>
          </a:xfrm>
        </p:spPr>
        <p:txBody>
          <a:bodyPr/>
          <a:lstStyle/>
          <a:p>
            <a:r>
              <a:rPr lang="en-US" dirty="0" smtClean="0"/>
              <a:t>Assessing the Assessment Tool</a:t>
            </a:r>
            <a:endParaRPr lang="en-US" dirty="0"/>
          </a:p>
        </p:txBody>
      </p:sp>
      <p:sp>
        <p:nvSpPr>
          <p:cNvPr id="3" name="Subtitle 2"/>
          <p:cNvSpPr>
            <a:spLocks noGrp="1"/>
          </p:cNvSpPr>
          <p:nvPr>
            <p:ph type="subTitle" idx="1"/>
          </p:nvPr>
        </p:nvSpPr>
        <p:spPr/>
        <p:txBody>
          <a:bodyPr/>
          <a:lstStyle/>
          <a:p>
            <a:r>
              <a:rPr lang="en-US" dirty="0" smtClean="0"/>
              <a:t>ENY/ACRL Annual Spring Conference</a:t>
            </a:r>
          </a:p>
          <a:p>
            <a:r>
              <a:rPr lang="en-US" dirty="0" smtClean="0"/>
              <a:t>May 21, 2012</a:t>
            </a:r>
            <a:endParaRPr lang="en-US" dirty="0"/>
          </a:p>
        </p:txBody>
      </p:sp>
    </p:spTree>
    <p:extLst>
      <p:ext uri="{BB962C8B-B14F-4D97-AF65-F5344CB8AC3E}">
        <p14:creationId xmlns:p14="http://schemas.microsoft.com/office/powerpoint/2010/main" val="2310070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5400" dirty="0" smtClean="0">
                <a:ln w="12700">
                  <a:solidFill>
                    <a:schemeClr val="tx2">
                      <a:satMod val="155000"/>
                    </a:schemeClr>
                  </a:solidFill>
                  <a:prstDash val="solid"/>
                </a:ln>
              </a:rPr>
              <a:t>Do They Use It? </a:t>
            </a:r>
            <a:endParaRPr lang="en-US" sz="5400" dirty="0">
              <a:ln w="12700">
                <a:solidFill>
                  <a:schemeClr val="tx2">
                    <a:satMod val="155000"/>
                  </a:schemeClr>
                </a:solidFill>
                <a:prstDash val="solid"/>
              </a:ln>
            </a:endParaRPr>
          </a:p>
        </p:txBody>
      </p:sp>
      <p:sp>
        <p:nvSpPr>
          <p:cNvPr id="3" name="Content Placeholder 2"/>
          <p:cNvSpPr>
            <a:spLocks noGrp="1"/>
          </p:cNvSpPr>
          <p:nvPr>
            <p:ph idx="1"/>
          </p:nvPr>
        </p:nvSpPr>
        <p:spPr/>
        <p:txBody>
          <a:bodyPr>
            <a:normAutofit fontScale="92500" lnSpcReduction="10000"/>
          </a:bodyPr>
          <a:lstStyle/>
          <a:p>
            <a:r>
              <a:rPr lang="en-US" dirty="0" smtClean="0"/>
              <a:t>Quantitative</a:t>
            </a:r>
          </a:p>
          <a:p>
            <a:pPr lvl="1"/>
            <a:r>
              <a:rPr lang="en-US" dirty="0" smtClean="0"/>
              <a:t>Measure usage and number of unique users</a:t>
            </a:r>
          </a:p>
          <a:p>
            <a:pPr lvl="1"/>
            <a:r>
              <a:rPr lang="en-US" dirty="0" smtClean="0"/>
              <a:t>Measure decrease in custom report requests </a:t>
            </a:r>
          </a:p>
          <a:p>
            <a:r>
              <a:rPr lang="en-US" dirty="0" smtClean="0"/>
              <a:t>Qualitative</a:t>
            </a:r>
          </a:p>
          <a:p>
            <a:pPr lvl="1"/>
            <a:r>
              <a:rPr lang="en-US" dirty="0"/>
              <a:t>I</a:t>
            </a:r>
            <a:r>
              <a:rPr lang="en-US" dirty="0" smtClean="0"/>
              <a:t>s the workflow operating as expected?</a:t>
            </a:r>
          </a:p>
          <a:p>
            <a:pPr lvl="1"/>
            <a:r>
              <a:rPr lang="en-US" dirty="0" smtClean="0"/>
              <a:t>Is the system easy to use? </a:t>
            </a:r>
          </a:p>
          <a:p>
            <a:r>
              <a:rPr lang="en-US" dirty="0" smtClean="0"/>
              <a:t>Meeting Goals</a:t>
            </a:r>
          </a:p>
          <a:p>
            <a:pPr lvl="1"/>
            <a:r>
              <a:rPr lang="en-US" dirty="0" smtClean="0"/>
              <a:t>Are users discovering the data they need to make-decisions? </a:t>
            </a:r>
          </a:p>
          <a:p>
            <a:pPr lvl="1"/>
            <a:r>
              <a:rPr lang="en-US" dirty="0" smtClean="0"/>
              <a:t>Are users asking more questions? </a:t>
            </a:r>
          </a:p>
          <a:p>
            <a:pPr marL="457200" lvl="1" indent="0">
              <a:buNone/>
            </a:pPr>
            <a:endParaRPr lang="en-US" dirty="0" smtClean="0"/>
          </a:p>
        </p:txBody>
      </p:sp>
    </p:spTree>
    <p:extLst>
      <p:ext uri="{BB962C8B-B14F-4D97-AF65-F5344CB8AC3E}">
        <p14:creationId xmlns:p14="http://schemas.microsoft.com/office/powerpoint/2010/main" val="4067331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Picture Credits</a:t>
            </a:r>
            <a:endParaRPr lang="en-US" dirty="0"/>
          </a:p>
        </p:txBody>
      </p:sp>
      <p:sp>
        <p:nvSpPr>
          <p:cNvPr id="3" name="Content Placeholder 2"/>
          <p:cNvSpPr>
            <a:spLocks noGrp="1"/>
          </p:cNvSpPr>
          <p:nvPr>
            <p:ph idx="1"/>
          </p:nvPr>
        </p:nvSpPr>
        <p:spPr/>
        <p:txBody>
          <a:bodyPr>
            <a:normAutofit/>
          </a:bodyPr>
          <a:lstStyle/>
          <a:p>
            <a:r>
              <a:rPr lang="en-US" sz="1600" dirty="0" smtClean="0"/>
              <a:t>Center http</a:t>
            </a:r>
            <a:r>
              <a:rPr lang="en-US" sz="1600" dirty="0"/>
              <a:t>://</a:t>
            </a:r>
            <a:r>
              <a:rPr lang="en-US" sz="1600" dirty="0" smtClean="0"/>
              <a:t>www.flickr.com/photos/nest_jar/3454629674/</a:t>
            </a:r>
          </a:p>
          <a:p>
            <a:r>
              <a:rPr lang="en-US" sz="1600" dirty="0" smtClean="0"/>
              <a:t>Light</a:t>
            </a:r>
          </a:p>
          <a:p>
            <a:r>
              <a:rPr lang="en-US" sz="1600" dirty="0" smtClean="0"/>
              <a:t>http</a:t>
            </a:r>
            <a:r>
              <a:rPr lang="en-US" sz="1600" dirty="0"/>
              <a:t>://</a:t>
            </a:r>
            <a:r>
              <a:rPr lang="en-US" sz="1600" dirty="0" smtClean="0"/>
              <a:t>www.flickr.com/photos/seier/3122721913/</a:t>
            </a:r>
          </a:p>
          <a:p>
            <a:r>
              <a:rPr lang="en-US" sz="1600" dirty="0" smtClean="0"/>
              <a:t>Baby User </a:t>
            </a:r>
            <a:r>
              <a:rPr lang="en-US" sz="1600" dirty="0" smtClean="0">
                <a:hlinkClick r:id="rId3"/>
              </a:rPr>
              <a:t>http</a:t>
            </a:r>
            <a:r>
              <a:rPr lang="en-US" sz="1600" dirty="0">
                <a:hlinkClick r:id="rId3"/>
              </a:rPr>
              <a:t>://www.flickr.com/photos/courosa/5536535796</a:t>
            </a:r>
            <a:r>
              <a:rPr lang="en-US" sz="1600" dirty="0" smtClean="0">
                <a:hlinkClick r:id="rId3"/>
              </a:rPr>
              <a:t>/</a:t>
            </a:r>
            <a:endParaRPr lang="en-US" sz="1600" dirty="0" smtClean="0"/>
          </a:p>
          <a:p>
            <a:r>
              <a:rPr lang="en-US" sz="1600" dirty="0" smtClean="0"/>
              <a:t>Baseball Field http</a:t>
            </a:r>
            <a:r>
              <a:rPr lang="en-US" sz="1600" dirty="0"/>
              <a:t>://www.flickr.com/photos/philsnyder/3776582751/</a:t>
            </a:r>
          </a:p>
        </p:txBody>
      </p:sp>
    </p:spTree>
    <p:extLst>
      <p:ext uri="{BB962C8B-B14F-4D97-AF65-F5344CB8AC3E}">
        <p14:creationId xmlns:p14="http://schemas.microsoft.com/office/powerpoint/2010/main" val="3558268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fontScale="90000"/>
          </a:bodyPr>
          <a:lstStyle/>
          <a:p>
            <a:pPr algn="l"/>
            <a:r>
              <a:rPr lang="en-US" sz="6000" dirty="0" smtClean="0"/>
              <a:t>Build </a:t>
            </a:r>
            <a:r>
              <a:rPr lang="en-US" sz="6000" dirty="0"/>
              <a:t>it and they will </a:t>
            </a:r>
            <a:r>
              <a:rPr lang="en-US" sz="6000" dirty="0" smtClean="0"/>
              <a:t>come?</a:t>
            </a:r>
            <a:r>
              <a:rPr lang="en-US" dirty="0"/>
              <a:t/>
            </a:r>
            <a:br>
              <a:rPr lang="en-US" dirty="0"/>
            </a:br>
            <a:endParaRPr lang="en-US" dirty="0"/>
          </a:p>
        </p:txBody>
      </p:sp>
      <p:pic>
        <p:nvPicPr>
          <p:cNvPr id="5" name="Content Placeholder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13741" y="2743200"/>
            <a:ext cx="9144000" cy="4114800"/>
          </a:xfrm>
        </p:spPr>
      </p:pic>
    </p:spTree>
    <p:extLst>
      <p:ext uri="{BB962C8B-B14F-4D97-AF65-F5344CB8AC3E}">
        <p14:creationId xmlns:p14="http://schemas.microsoft.com/office/powerpoint/2010/main" val="803616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8730" y="-1489664"/>
            <a:ext cx="9115269" cy="8317684"/>
          </a:xfrm>
        </p:spPr>
      </p:pic>
      <p:sp>
        <p:nvSpPr>
          <p:cNvPr id="2" name="Title 1"/>
          <p:cNvSpPr>
            <a:spLocks noGrp="1"/>
          </p:cNvSpPr>
          <p:nvPr>
            <p:ph type="title"/>
          </p:nvPr>
        </p:nvSpPr>
        <p:spPr>
          <a:xfrm>
            <a:off x="0" y="5316511"/>
            <a:ext cx="5867400" cy="1524000"/>
          </a:xfrm>
        </p:spPr>
        <p:txBody>
          <a:bodyPr/>
          <a:lstStyle/>
          <a:p>
            <a:r>
              <a:rPr lang="en-US" sz="5400" dirty="0" smtClean="0">
                <a:ln w="12700">
                  <a:solidFill>
                    <a:schemeClr val="tx2">
                      <a:satMod val="155000"/>
                    </a:schemeClr>
                  </a:solidFill>
                  <a:prstDash val="solid"/>
                </a:ln>
                <a:latin typeface="+mn-lt"/>
              </a:rPr>
              <a:t>Centralization</a:t>
            </a:r>
            <a:r>
              <a:rPr lang="en-US" b="1" dirty="0" smtClean="0">
                <a:ln w="12700">
                  <a:solidFill>
                    <a:schemeClr val="tx2">
                      <a:satMod val="155000"/>
                    </a:schemeClr>
                  </a:solidFill>
                  <a:prstDash val="solid"/>
                </a:ln>
              </a:rPr>
              <a:t>	</a:t>
            </a:r>
            <a:endParaRPr lang="en-US" b="1" dirty="0">
              <a:ln w="12700">
                <a:solidFill>
                  <a:schemeClr val="tx2">
                    <a:satMod val="155000"/>
                  </a:schemeClr>
                </a:solidFill>
                <a:prstDash val="solid"/>
              </a:ln>
            </a:endParaRPr>
          </a:p>
        </p:txBody>
      </p:sp>
    </p:spTree>
    <p:extLst>
      <p:ext uri="{BB962C8B-B14F-4D97-AF65-F5344CB8AC3E}">
        <p14:creationId xmlns:p14="http://schemas.microsoft.com/office/powerpoint/2010/main" val="565294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13"/>
          <p:cNvGraphicFramePr/>
          <p:nvPr>
            <p:extLst>
              <p:ext uri="{D42A27DB-BD31-4B8C-83A1-F6EECF244321}">
                <p14:modId xmlns:p14="http://schemas.microsoft.com/office/powerpoint/2010/main" val="4289113083"/>
              </p:ext>
            </p:extLst>
          </p:nvPr>
        </p:nvGraphicFramePr>
        <p:xfrm>
          <a:off x="1447800" y="1295400"/>
          <a:ext cx="6324600" cy="49041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295400" y="381000"/>
            <a:ext cx="4419600" cy="923330"/>
          </a:xfrm>
          <a:prstGeom prst="rect">
            <a:avLst/>
          </a:prstGeom>
          <a:noFill/>
        </p:spPr>
        <p:txBody>
          <a:bodyPr wrap="square" rtlCol="0">
            <a:spAutoFit/>
          </a:bodyPr>
          <a:lstStyle/>
          <a:p>
            <a:r>
              <a:rPr lang="en-US" sz="5400" dirty="0" smtClean="0">
                <a:latin typeface="+mj-lt"/>
              </a:rPr>
              <a:t>Define Scope</a:t>
            </a:r>
            <a:endParaRPr lang="en-US" sz="5400" dirty="0">
              <a:latin typeface="+mj-lt"/>
            </a:endParaRPr>
          </a:p>
        </p:txBody>
      </p:sp>
    </p:spTree>
    <p:extLst>
      <p:ext uri="{BB962C8B-B14F-4D97-AF65-F5344CB8AC3E}">
        <p14:creationId xmlns:p14="http://schemas.microsoft.com/office/powerpoint/2010/main" val="3316614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5400" dirty="0" smtClean="0">
                <a:ln w="12700">
                  <a:solidFill>
                    <a:schemeClr val="tx2">
                      <a:satMod val="155000"/>
                    </a:schemeClr>
                  </a:solidFill>
                  <a:prstDash val="solid"/>
                </a:ln>
              </a:rPr>
              <a:t>Metadata</a:t>
            </a:r>
            <a:endParaRPr lang="en-US" sz="5400" dirty="0">
              <a:ln w="12700">
                <a:solidFill>
                  <a:schemeClr val="tx2">
                    <a:satMod val="155000"/>
                  </a:schemeClr>
                </a:solidFill>
                <a:prstDash val="solid"/>
              </a:ln>
            </a:endParaRPr>
          </a:p>
        </p:txBody>
      </p:sp>
      <p:sp>
        <p:nvSpPr>
          <p:cNvPr id="3" name="Content Placeholder 2"/>
          <p:cNvSpPr>
            <a:spLocks noGrp="1"/>
          </p:cNvSpPr>
          <p:nvPr>
            <p:ph idx="1"/>
          </p:nvPr>
        </p:nvSpPr>
        <p:spPr>
          <a:xfrm>
            <a:off x="533400" y="1371600"/>
            <a:ext cx="8229600" cy="4525963"/>
          </a:xfrm>
        </p:spPr>
        <p:txBody>
          <a:bodyPr>
            <a:normAutofit fontScale="55000" lnSpcReduction="20000"/>
          </a:bodyPr>
          <a:lstStyle/>
          <a:p>
            <a:pPr marL="457200" lvl="1" indent="0">
              <a:buNone/>
            </a:pPr>
            <a:endParaRPr lang="en-US" dirty="0" smtClean="0"/>
          </a:p>
          <a:p>
            <a:pPr lvl="1"/>
            <a:r>
              <a:rPr lang="en-US" sz="3400" dirty="0" smtClean="0"/>
              <a:t>Data elements in File (Key Fields)	 </a:t>
            </a:r>
          </a:p>
          <a:p>
            <a:pPr lvl="2"/>
            <a:r>
              <a:rPr lang="en-US" sz="3400" dirty="0" smtClean="0"/>
              <a:t>Title, Author, BIB ID, Comments, Month, Year, Count	</a:t>
            </a:r>
          </a:p>
          <a:p>
            <a:pPr lvl="1"/>
            <a:r>
              <a:rPr lang="en-US" sz="3400" dirty="0" smtClean="0"/>
              <a:t>Dates of Coverage </a:t>
            </a:r>
          </a:p>
          <a:p>
            <a:pPr lvl="2"/>
            <a:r>
              <a:rPr lang="en-US" sz="3400" dirty="0" smtClean="0"/>
              <a:t>2011, 2007</a:t>
            </a:r>
          </a:p>
          <a:p>
            <a:pPr lvl="1"/>
            <a:r>
              <a:rPr lang="en-US" sz="3400" dirty="0" smtClean="0"/>
              <a:t>Date Type </a:t>
            </a:r>
          </a:p>
          <a:p>
            <a:pPr lvl="2"/>
            <a:r>
              <a:rPr lang="en-US" sz="3400" dirty="0" smtClean="0"/>
              <a:t>Fiscal Year, Calendar Year, One Time</a:t>
            </a:r>
          </a:p>
          <a:p>
            <a:pPr lvl="1"/>
            <a:r>
              <a:rPr lang="en-US" sz="3400" dirty="0" smtClean="0"/>
              <a:t>Description/Title </a:t>
            </a:r>
          </a:p>
          <a:p>
            <a:pPr lvl="2"/>
            <a:r>
              <a:rPr lang="en-US" sz="3400" dirty="0" smtClean="0">
                <a:solidFill>
                  <a:srgbClr val="FF0000"/>
                </a:solidFill>
              </a:rPr>
              <a:t>Use Natural language!</a:t>
            </a:r>
          </a:p>
          <a:p>
            <a:pPr lvl="1"/>
            <a:r>
              <a:rPr lang="en-US" sz="3400" dirty="0" smtClean="0"/>
              <a:t>Data Source </a:t>
            </a:r>
          </a:p>
          <a:p>
            <a:pPr lvl="2"/>
            <a:r>
              <a:rPr lang="en-US" sz="3400" dirty="0" smtClean="0"/>
              <a:t>Voyager, </a:t>
            </a:r>
            <a:r>
              <a:rPr lang="en-US" sz="3400" dirty="0" err="1" smtClean="0"/>
              <a:t>ExLibris</a:t>
            </a:r>
            <a:r>
              <a:rPr lang="en-US" sz="3400" dirty="0" smtClean="0"/>
              <a:t>, Vendor</a:t>
            </a:r>
          </a:p>
          <a:p>
            <a:pPr lvl="1"/>
            <a:r>
              <a:rPr lang="en-US" sz="3400" dirty="0" smtClean="0"/>
              <a:t>Report Type </a:t>
            </a:r>
          </a:p>
          <a:p>
            <a:pPr lvl="2"/>
            <a:r>
              <a:rPr lang="en-US" sz="3400" dirty="0" smtClean="0"/>
              <a:t>Summary, Charts, Raw Data</a:t>
            </a:r>
          </a:p>
          <a:p>
            <a:pPr lvl="1"/>
            <a:r>
              <a:rPr lang="en-US" sz="3400" dirty="0" smtClean="0"/>
              <a:t>Method </a:t>
            </a:r>
          </a:p>
          <a:p>
            <a:pPr lvl="2"/>
            <a:r>
              <a:rPr lang="en-US" sz="3400" dirty="0" smtClean="0"/>
              <a:t>Survey, System Query</a:t>
            </a:r>
          </a:p>
          <a:p>
            <a:pPr lvl="1"/>
            <a:endParaRPr lang="en-US" dirty="0"/>
          </a:p>
        </p:txBody>
      </p:sp>
    </p:spTree>
    <p:extLst>
      <p:ext uri="{BB962C8B-B14F-4D97-AF65-F5344CB8AC3E}">
        <p14:creationId xmlns:p14="http://schemas.microsoft.com/office/powerpoint/2010/main" val="710738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4724400" cy="685800"/>
          </a:xfrm>
        </p:spPr>
        <p:txBody>
          <a:bodyPr>
            <a:noAutofit/>
          </a:bodyPr>
          <a:lstStyle/>
          <a:p>
            <a:pPr algn="l"/>
            <a:r>
              <a:rPr lang="en-US" sz="5400" dirty="0" smtClean="0">
                <a:ln w="12700">
                  <a:solidFill>
                    <a:schemeClr val="tx2">
                      <a:satMod val="155000"/>
                    </a:schemeClr>
                  </a:solidFill>
                  <a:prstDash val="solid"/>
                </a:ln>
              </a:rPr>
              <a:t>Workflow</a:t>
            </a:r>
            <a:endParaRPr lang="en-US" sz="5400" dirty="0">
              <a:ln w="12700">
                <a:solidFill>
                  <a:schemeClr val="tx2">
                    <a:satMod val="155000"/>
                  </a:schemeClr>
                </a:solidFill>
                <a:prstDash val="solid"/>
              </a:ln>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2284" y="1066800"/>
            <a:ext cx="7319432" cy="5516770"/>
          </a:xfrm>
          <a:ln>
            <a:solidFill>
              <a:schemeClr val="accent1"/>
            </a:solidFill>
          </a:ln>
        </p:spPr>
      </p:pic>
    </p:spTree>
    <p:extLst>
      <p:ext uri="{BB962C8B-B14F-4D97-AF65-F5344CB8AC3E}">
        <p14:creationId xmlns:p14="http://schemas.microsoft.com/office/powerpoint/2010/main" val="1681823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160" y="1219200"/>
            <a:ext cx="5853680" cy="55738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1524000" y="304800"/>
            <a:ext cx="4724400" cy="6858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5400" dirty="0" smtClean="0">
                <a:ln w="12700">
                  <a:solidFill>
                    <a:schemeClr val="tx2">
                      <a:satMod val="155000"/>
                    </a:schemeClr>
                  </a:solidFill>
                  <a:prstDash val="solid"/>
                </a:ln>
              </a:rPr>
              <a:t>Versioning</a:t>
            </a:r>
            <a:endParaRPr lang="en-US" sz="5400" dirty="0">
              <a:ln w="12700">
                <a:solidFill>
                  <a:schemeClr val="tx2">
                    <a:satMod val="155000"/>
                  </a:schemeClr>
                </a:solidFill>
                <a:prstDash val="solid"/>
              </a:ln>
            </a:endParaRPr>
          </a:p>
        </p:txBody>
      </p:sp>
    </p:spTree>
    <p:extLst>
      <p:ext uri="{BB962C8B-B14F-4D97-AF65-F5344CB8AC3E}">
        <p14:creationId xmlns:p14="http://schemas.microsoft.com/office/powerpoint/2010/main" val="19802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9819"/>
            <a:ext cx="9114020" cy="6967820"/>
          </a:xfrm>
          <a:prstGeom prst="rect">
            <a:avLst/>
          </a:prstGeom>
        </p:spPr>
      </p:pic>
      <p:sp>
        <p:nvSpPr>
          <p:cNvPr id="3" name="Title 1"/>
          <p:cNvSpPr>
            <a:spLocks noGrp="1"/>
          </p:cNvSpPr>
          <p:nvPr>
            <p:ph type="title"/>
          </p:nvPr>
        </p:nvSpPr>
        <p:spPr>
          <a:xfrm>
            <a:off x="685800" y="762000"/>
            <a:ext cx="2438400" cy="914400"/>
          </a:xfrm>
          <a:noFill/>
        </p:spPr>
        <p:txBody>
          <a:bodyPr>
            <a:normAutofit fontScale="90000"/>
          </a:bodyPr>
          <a:lstStyle/>
          <a:p>
            <a:r>
              <a:rPr lang="en-US" sz="6000" dirty="0" smtClean="0">
                <a:ln w="12700">
                  <a:solidFill>
                    <a:schemeClr val="tx2">
                      <a:satMod val="155000"/>
                    </a:schemeClr>
                  </a:solidFill>
                  <a:prstDash val="solid"/>
                </a:ln>
              </a:rPr>
              <a:t>Users</a:t>
            </a:r>
            <a:r>
              <a:rPr lang="en-US" b="1" dirty="0" smtClean="0">
                <a:ln w="12700">
                  <a:solidFill>
                    <a:schemeClr val="tx2">
                      <a:satMod val="155000"/>
                    </a:schemeClr>
                  </a:solidFill>
                  <a:prstDash val="solid"/>
                </a:ln>
                <a:solidFill>
                  <a:schemeClr val="bg2">
                    <a:tint val="85000"/>
                    <a:satMod val="155000"/>
                  </a:schemeClr>
                </a:solidFill>
              </a:rPr>
              <a:t>	</a:t>
            </a:r>
            <a:endParaRPr lang="en-US" b="1" dirty="0">
              <a:ln w="12700">
                <a:solidFill>
                  <a:schemeClr val="tx2">
                    <a:satMod val="155000"/>
                  </a:schemeClr>
                </a:solidFill>
                <a:prstDash val="solid"/>
              </a:ln>
              <a:solidFill>
                <a:schemeClr val="bg2">
                  <a:tint val="85000"/>
                  <a:satMod val="155000"/>
                </a:schemeClr>
              </a:solidFill>
            </a:endParaRPr>
          </a:p>
        </p:txBody>
      </p:sp>
    </p:spTree>
    <p:extLst>
      <p:ext uri="{BB962C8B-B14F-4D97-AF65-F5344CB8AC3E}">
        <p14:creationId xmlns:p14="http://schemas.microsoft.com/office/powerpoint/2010/main" val="1188479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endParaRPr lang="en-US" dirty="0" smtClean="0"/>
          </a:p>
          <a:p>
            <a:endParaRPr lang="en-US" dirty="0"/>
          </a:p>
        </p:txBody>
      </p:sp>
      <p:graphicFrame>
        <p:nvGraphicFramePr>
          <p:cNvPr id="4" name="Diagram 3"/>
          <p:cNvGraphicFramePr/>
          <p:nvPr>
            <p:extLst>
              <p:ext uri="{D42A27DB-BD31-4B8C-83A1-F6EECF244321}">
                <p14:modId xmlns:p14="http://schemas.microsoft.com/office/powerpoint/2010/main" val="2039885161"/>
              </p:ext>
            </p:extLst>
          </p:nvPr>
        </p:nvGraphicFramePr>
        <p:xfrm>
          <a:off x="1524000" y="1371600"/>
          <a:ext cx="6096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240083" y="228600"/>
            <a:ext cx="6333016" cy="923330"/>
          </a:xfrm>
          <a:prstGeom prst="rect">
            <a:avLst/>
          </a:prstGeom>
          <a:noFill/>
        </p:spPr>
        <p:txBody>
          <a:bodyPr wrap="none" lIns="91440" tIns="45720" rIns="91440" bIns="45720">
            <a:spAutoFit/>
          </a:bodyPr>
          <a:lstStyle/>
          <a:p>
            <a:pPr algn="ctr"/>
            <a:r>
              <a:rPr lang="en-US" sz="5400" cap="none" spc="0" dirty="0" smtClean="0">
                <a:ln w="12700">
                  <a:solidFill>
                    <a:schemeClr val="tx2">
                      <a:satMod val="155000"/>
                    </a:schemeClr>
                  </a:solidFill>
                  <a:prstDash val="solid"/>
                </a:ln>
              </a:rPr>
              <a:t>The Assessment Cycle</a:t>
            </a:r>
            <a:endParaRPr lang="en-US" sz="5400" cap="none" spc="0" dirty="0">
              <a:ln w="12700">
                <a:solidFill>
                  <a:schemeClr val="tx2">
                    <a:satMod val="155000"/>
                  </a:schemeClr>
                </a:solidFill>
                <a:prstDash val="solid"/>
              </a:ln>
            </a:endParaRPr>
          </a:p>
        </p:txBody>
      </p:sp>
    </p:spTree>
    <p:extLst>
      <p:ext uri="{BB962C8B-B14F-4D97-AF65-F5344CB8AC3E}">
        <p14:creationId xmlns:p14="http://schemas.microsoft.com/office/powerpoint/2010/main" val="2316005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2040</TotalTime>
  <Words>768</Words>
  <Application>Microsoft Office PowerPoint</Application>
  <PresentationFormat>On-screen Show (4:3)</PresentationFormat>
  <Paragraphs>110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Assessing the Assessment Tool</vt:lpstr>
      <vt:lpstr>Build it and they will come? </vt:lpstr>
      <vt:lpstr>Centralization </vt:lpstr>
      <vt:lpstr>PowerPoint Presentation</vt:lpstr>
      <vt:lpstr>Metadata</vt:lpstr>
      <vt:lpstr>Workflow</vt:lpstr>
      <vt:lpstr>PowerPoint Presentation</vt:lpstr>
      <vt:lpstr>Users </vt:lpstr>
      <vt:lpstr>PowerPoint Presentation</vt:lpstr>
      <vt:lpstr>Do They Use It? </vt:lpstr>
      <vt:lpstr>Picture Credits</vt:lpstr>
    </vt:vector>
  </TitlesOfParts>
  <Company>Syracuse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the Assessment Tool</dc:title>
  <dc:creator>Nancy B Turner</dc:creator>
  <cp:lastModifiedBy>Nancy B Turner</cp:lastModifiedBy>
  <cp:revision>53</cp:revision>
  <cp:lastPrinted>2012-05-20T22:35:27Z</cp:lastPrinted>
  <dcterms:created xsi:type="dcterms:W3CDTF">2012-05-01T19:27:14Z</dcterms:created>
  <dcterms:modified xsi:type="dcterms:W3CDTF">2013-09-20T13:41:36Z</dcterms:modified>
</cp:coreProperties>
</file>