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4"/>
  </p:notesMasterIdLst>
  <p:handoutMasterIdLst>
    <p:handoutMasterId r:id="rId35"/>
  </p:handoutMasterIdLst>
  <p:sldIdLst>
    <p:sldId id="301" r:id="rId2"/>
    <p:sldId id="256" r:id="rId3"/>
    <p:sldId id="281" r:id="rId4"/>
    <p:sldId id="288" r:id="rId5"/>
    <p:sldId id="296" r:id="rId6"/>
    <p:sldId id="306" r:id="rId7"/>
    <p:sldId id="293" r:id="rId8"/>
    <p:sldId id="295" r:id="rId9"/>
    <p:sldId id="263" r:id="rId10"/>
    <p:sldId id="303" r:id="rId11"/>
    <p:sldId id="259" r:id="rId12"/>
    <p:sldId id="261" r:id="rId13"/>
    <p:sldId id="257" r:id="rId14"/>
    <p:sldId id="265" r:id="rId15"/>
    <p:sldId id="286" r:id="rId16"/>
    <p:sldId id="260" r:id="rId17"/>
    <p:sldId id="262" r:id="rId18"/>
    <p:sldId id="297" r:id="rId19"/>
    <p:sldId id="272" r:id="rId20"/>
    <p:sldId id="284" r:id="rId21"/>
    <p:sldId id="276" r:id="rId22"/>
    <p:sldId id="271" r:id="rId23"/>
    <p:sldId id="299" r:id="rId24"/>
    <p:sldId id="300" r:id="rId25"/>
    <p:sldId id="282" r:id="rId26"/>
    <p:sldId id="280" r:id="rId27"/>
    <p:sldId id="304" r:id="rId28"/>
    <p:sldId id="273" r:id="rId29"/>
    <p:sldId id="298" r:id="rId30"/>
    <p:sldId id="307" r:id="rId31"/>
    <p:sldId id="305" r:id="rId32"/>
    <p:sldId id="285" r:id="rId33"/>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3782" autoAdjust="0"/>
  </p:normalViewPr>
  <p:slideViewPr>
    <p:cSldViewPr>
      <p:cViewPr>
        <p:scale>
          <a:sx n="33" d="100"/>
          <a:sy n="33" d="100"/>
        </p:scale>
        <p:origin x="-84" y="-3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BC6CD-70CA-4F16-94CA-CBE468923A52}"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4B9E01FC-664E-47C0-B1D3-D88F17F5C0A6}">
      <dgm:prSet phldrT="[Text]"/>
      <dgm:spPr/>
      <dgm:t>
        <a:bodyPr/>
        <a:lstStyle/>
        <a:p>
          <a:r>
            <a:rPr lang="en-US" dirty="0" smtClean="0"/>
            <a:t>Strategic Planning</a:t>
          </a:r>
          <a:endParaRPr lang="en-US" dirty="0"/>
        </a:p>
      </dgm:t>
    </dgm:pt>
    <dgm:pt modelId="{781D7B0B-9296-48D4-B892-4804E71D4E9E}" type="parTrans" cxnId="{A86D6A91-425C-4A14-8C9C-A872AA64F8AD}">
      <dgm:prSet/>
      <dgm:spPr/>
      <dgm:t>
        <a:bodyPr/>
        <a:lstStyle/>
        <a:p>
          <a:endParaRPr lang="en-US"/>
        </a:p>
      </dgm:t>
    </dgm:pt>
    <dgm:pt modelId="{79141A38-1B80-4263-ABA0-DB09AC82A306}" type="sibTrans" cxnId="{A86D6A91-425C-4A14-8C9C-A872AA64F8AD}">
      <dgm:prSet/>
      <dgm:spPr/>
      <dgm:t>
        <a:bodyPr/>
        <a:lstStyle/>
        <a:p>
          <a:endParaRPr lang="en-US"/>
        </a:p>
      </dgm:t>
    </dgm:pt>
    <dgm:pt modelId="{BA4C9A8F-2E00-43D8-B9FD-AC73942C9A43}">
      <dgm:prSet phldrT="[Text]"/>
      <dgm:spPr/>
      <dgm:t>
        <a:bodyPr/>
        <a:lstStyle/>
        <a:p>
          <a:r>
            <a:rPr lang="en-US" dirty="0" smtClean="0"/>
            <a:t>Social Networks</a:t>
          </a:r>
          <a:endParaRPr lang="en-US" dirty="0"/>
        </a:p>
      </dgm:t>
    </dgm:pt>
    <dgm:pt modelId="{224A8BB3-941D-4E25-B66D-C8F032755B51}" type="parTrans" cxnId="{ED8F453E-287B-4EB9-9BFF-D7AAF2A3C7F7}">
      <dgm:prSet/>
      <dgm:spPr/>
      <dgm:t>
        <a:bodyPr/>
        <a:lstStyle/>
        <a:p>
          <a:endParaRPr lang="en-US"/>
        </a:p>
      </dgm:t>
    </dgm:pt>
    <dgm:pt modelId="{2043914B-8BD6-4D01-A296-D90D6EF0150F}" type="sibTrans" cxnId="{ED8F453E-287B-4EB9-9BFF-D7AAF2A3C7F7}">
      <dgm:prSet/>
      <dgm:spPr/>
      <dgm:t>
        <a:bodyPr/>
        <a:lstStyle/>
        <a:p>
          <a:endParaRPr lang="en-US"/>
        </a:p>
      </dgm:t>
    </dgm:pt>
    <dgm:pt modelId="{D270813D-5420-4269-B0B7-3626C1B7A78E}">
      <dgm:prSet phldrT="[Text]"/>
      <dgm:spPr/>
      <dgm:t>
        <a:bodyPr/>
        <a:lstStyle/>
        <a:p>
          <a:r>
            <a:rPr lang="en-US" dirty="0" smtClean="0"/>
            <a:t>Culture of Assessment</a:t>
          </a:r>
          <a:endParaRPr lang="en-US" dirty="0"/>
        </a:p>
      </dgm:t>
    </dgm:pt>
    <dgm:pt modelId="{7D7955AE-A406-4D20-A8BC-B1568C62CAD3}" type="parTrans" cxnId="{368B5269-6991-4B3E-9D15-6F7291792B4F}">
      <dgm:prSet/>
      <dgm:spPr/>
      <dgm:t>
        <a:bodyPr/>
        <a:lstStyle/>
        <a:p>
          <a:endParaRPr lang="en-US"/>
        </a:p>
      </dgm:t>
    </dgm:pt>
    <dgm:pt modelId="{B6DDDB8F-7A1B-4425-A53E-7395DB48C73B}" type="sibTrans" cxnId="{368B5269-6991-4B3E-9D15-6F7291792B4F}">
      <dgm:prSet/>
      <dgm:spPr/>
      <dgm:t>
        <a:bodyPr/>
        <a:lstStyle/>
        <a:p>
          <a:endParaRPr lang="en-US"/>
        </a:p>
      </dgm:t>
    </dgm:pt>
    <dgm:pt modelId="{0D06D3CE-25B9-41D9-9850-ECE308995C65}">
      <dgm:prSet phldrT="[Text]"/>
      <dgm:spPr/>
      <dgm:t>
        <a:bodyPr/>
        <a:lstStyle/>
        <a:p>
          <a:r>
            <a:rPr lang="en-US" dirty="0" smtClean="0"/>
            <a:t>Invigoration</a:t>
          </a:r>
          <a:endParaRPr lang="en-US" dirty="0"/>
        </a:p>
      </dgm:t>
    </dgm:pt>
    <dgm:pt modelId="{56FE0EB3-288D-4782-B065-D8A233AFD7E3}" type="parTrans" cxnId="{ED75D84F-103D-4C81-885F-4D2127BF91DE}">
      <dgm:prSet/>
      <dgm:spPr/>
      <dgm:t>
        <a:bodyPr/>
        <a:lstStyle/>
        <a:p>
          <a:endParaRPr lang="en-US"/>
        </a:p>
      </dgm:t>
    </dgm:pt>
    <dgm:pt modelId="{BE58273C-5A53-420C-A721-CA4443F5CB0A}" type="sibTrans" cxnId="{ED75D84F-103D-4C81-885F-4D2127BF91DE}">
      <dgm:prSet/>
      <dgm:spPr/>
      <dgm:t>
        <a:bodyPr/>
        <a:lstStyle/>
        <a:p>
          <a:endParaRPr lang="en-US"/>
        </a:p>
      </dgm:t>
    </dgm:pt>
    <dgm:pt modelId="{B9D02655-0C04-4961-9091-F4D34A1C85BE}">
      <dgm:prSet phldrT="[Text]"/>
      <dgm:spPr/>
      <dgm:t>
        <a:bodyPr/>
        <a:lstStyle/>
        <a:p>
          <a:r>
            <a:rPr lang="en-US" dirty="0" smtClean="0"/>
            <a:t>Data-Driven Decisions</a:t>
          </a:r>
          <a:endParaRPr lang="en-US" dirty="0"/>
        </a:p>
      </dgm:t>
    </dgm:pt>
    <dgm:pt modelId="{F98A9142-9D75-4841-83EC-7950095BE045}" type="parTrans" cxnId="{99C519C6-1C71-4FFA-AE02-DD5DC6C691F1}">
      <dgm:prSet/>
      <dgm:spPr/>
      <dgm:t>
        <a:bodyPr/>
        <a:lstStyle/>
        <a:p>
          <a:endParaRPr lang="en-US"/>
        </a:p>
      </dgm:t>
    </dgm:pt>
    <dgm:pt modelId="{F6C2CD00-BFEB-4E01-9CCD-5C41B1721F3F}" type="sibTrans" cxnId="{99C519C6-1C71-4FFA-AE02-DD5DC6C691F1}">
      <dgm:prSet/>
      <dgm:spPr/>
      <dgm:t>
        <a:bodyPr/>
        <a:lstStyle/>
        <a:p>
          <a:endParaRPr lang="en-US"/>
        </a:p>
      </dgm:t>
    </dgm:pt>
    <dgm:pt modelId="{A89F89AB-CC06-4696-8816-42D442623AC7}">
      <dgm:prSet/>
      <dgm:spPr/>
      <dgm:t>
        <a:bodyPr/>
        <a:lstStyle/>
        <a:p>
          <a:r>
            <a:rPr lang="en-US" dirty="0" smtClean="0"/>
            <a:t>Demonstration of Value</a:t>
          </a:r>
          <a:endParaRPr lang="en-US" dirty="0"/>
        </a:p>
      </dgm:t>
    </dgm:pt>
    <dgm:pt modelId="{C8640B78-77DE-4D2E-8AC3-43DD5B3F56EB}" type="parTrans" cxnId="{AF8B74D2-CEDB-4853-82AE-AAFF269D68CE}">
      <dgm:prSet/>
      <dgm:spPr/>
      <dgm:t>
        <a:bodyPr/>
        <a:lstStyle/>
        <a:p>
          <a:endParaRPr lang="en-US"/>
        </a:p>
      </dgm:t>
    </dgm:pt>
    <dgm:pt modelId="{B6FB56F7-10CE-4BE0-A611-F7B14E5D8E2E}" type="sibTrans" cxnId="{AF8B74D2-CEDB-4853-82AE-AAFF269D68CE}">
      <dgm:prSet/>
      <dgm:spPr/>
      <dgm:t>
        <a:bodyPr/>
        <a:lstStyle/>
        <a:p>
          <a:endParaRPr lang="en-US"/>
        </a:p>
      </dgm:t>
    </dgm:pt>
    <dgm:pt modelId="{87C839BC-2E76-42FF-8C54-A1BCF97DAB9E}">
      <dgm:prSet/>
      <dgm:spPr/>
      <dgm:t>
        <a:bodyPr/>
        <a:lstStyle/>
        <a:p>
          <a:r>
            <a:rPr lang="en-US" dirty="0" smtClean="0"/>
            <a:t>Collaboration</a:t>
          </a:r>
          <a:endParaRPr lang="en-US" dirty="0"/>
        </a:p>
      </dgm:t>
    </dgm:pt>
    <dgm:pt modelId="{8A2388FC-4AA1-42DB-959C-D0C6F74F6084}" type="parTrans" cxnId="{B3A5A2E8-B9B1-4FF2-8399-E99C87912060}">
      <dgm:prSet/>
      <dgm:spPr/>
      <dgm:t>
        <a:bodyPr/>
        <a:lstStyle/>
        <a:p>
          <a:endParaRPr lang="en-US"/>
        </a:p>
      </dgm:t>
    </dgm:pt>
    <dgm:pt modelId="{2E9CEB5C-BDEF-4870-A3E6-182EC97476DF}" type="sibTrans" cxnId="{B3A5A2E8-B9B1-4FF2-8399-E99C87912060}">
      <dgm:prSet/>
      <dgm:spPr/>
      <dgm:t>
        <a:bodyPr/>
        <a:lstStyle/>
        <a:p>
          <a:endParaRPr lang="en-US"/>
        </a:p>
      </dgm:t>
    </dgm:pt>
    <dgm:pt modelId="{CD297080-429E-4F15-B135-1CC581B66650}" type="pres">
      <dgm:prSet presAssocID="{1F0BC6CD-70CA-4F16-94CA-CBE468923A52}" presName="cycle" presStyleCnt="0">
        <dgm:presLayoutVars>
          <dgm:dir/>
          <dgm:resizeHandles val="exact"/>
        </dgm:presLayoutVars>
      </dgm:prSet>
      <dgm:spPr/>
      <dgm:t>
        <a:bodyPr/>
        <a:lstStyle/>
        <a:p>
          <a:endParaRPr lang="en-US"/>
        </a:p>
      </dgm:t>
    </dgm:pt>
    <dgm:pt modelId="{D3452043-65ED-4264-96D4-10151FE0230B}" type="pres">
      <dgm:prSet presAssocID="{4B9E01FC-664E-47C0-B1D3-D88F17F5C0A6}" presName="node" presStyleLbl="node1" presStyleIdx="0" presStyleCnt="7" custScaleX="154659" custScaleY="122605">
        <dgm:presLayoutVars>
          <dgm:bulletEnabled val="1"/>
        </dgm:presLayoutVars>
      </dgm:prSet>
      <dgm:spPr/>
      <dgm:t>
        <a:bodyPr/>
        <a:lstStyle/>
        <a:p>
          <a:endParaRPr lang="en-US"/>
        </a:p>
      </dgm:t>
    </dgm:pt>
    <dgm:pt modelId="{7D92ADDD-BBF5-4CE7-AE6D-6D260976D191}" type="pres">
      <dgm:prSet presAssocID="{4B9E01FC-664E-47C0-B1D3-D88F17F5C0A6}" presName="spNode" presStyleCnt="0"/>
      <dgm:spPr/>
    </dgm:pt>
    <dgm:pt modelId="{47516020-ADCE-49AC-832A-DD3A6F2A2DBD}" type="pres">
      <dgm:prSet presAssocID="{79141A38-1B80-4263-ABA0-DB09AC82A306}" presName="sibTrans" presStyleLbl="sibTrans1D1" presStyleIdx="0" presStyleCnt="7"/>
      <dgm:spPr/>
      <dgm:t>
        <a:bodyPr/>
        <a:lstStyle/>
        <a:p>
          <a:endParaRPr lang="en-US"/>
        </a:p>
      </dgm:t>
    </dgm:pt>
    <dgm:pt modelId="{D616530B-2414-4D7A-A7CB-46734B42211A}" type="pres">
      <dgm:prSet presAssocID="{A89F89AB-CC06-4696-8816-42D442623AC7}" presName="node" presStyleLbl="node1" presStyleIdx="1" presStyleCnt="7" custScaleX="162450" custScaleY="116493" custRadScaleRad="102510" custRadScaleInc="55926">
        <dgm:presLayoutVars>
          <dgm:bulletEnabled val="1"/>
        </dgm:presLayoutVars>
      </dgm:prSet>
      <dgm:spPr/>
      <dgm:t>
        <a:bodyPr/>
        <a:lstStyle/>
        <a:p>
          <a:endParaRPr lang="en-US"/>
        </a:p>
      </dgm:t>
    </dgm:pt>
    <dgm:pt modelId="{24220E40-9E8E-466E-A3FF-C6D70E6E2C65}" type="pres">
      <dgm:prSet presAssocID="{A89F89AB-CC06-4696-8816-42D442623AC7}" presName="spNode" presStyleCnt="0"/>
      <dgm:spPr/>
    </dgm:pt>
    <dgm:pt modelId="{5C8EE2E7-2BEF-4610-90A1-4E17C1C1ABDF}" type="pres">
      <dgm:prSet presAssocID="{B6FB56F7-10CE-4BE0-A611-F7B14E5D8E2E}" presName="sibTrans" presStyleLbl="sibTrans1D1" presStyleIdx="1" presStyleCnt="7"/>
      <dgm:spPr/>
      <dgm:t>
        <a:bodyPr/>
        <a:lstStyle/>
        <a:p>
          <a:endParaRPr lang="en-US"/>
        </a:p>
      </dgm:t>
    </dgm:pt>
    <dgm:pt modelId="{B86BE4FE-4A4B-4FDE-AFE3-ED39887BD337}" type="pres">
      <dgm:prSet presAssocID="{87C839BC-2E76-42FF-8C54-A1BCF97DAB9E}" presName="node" presStyleLbl="node1" presStyleIdx="2" presStyleCnt="7" custScaleX="169194" custScaleY="126980">
        <dgm:presLayoutVars>
          <dgm:bulletEnabled val="1"/>
        </dgm:presLayoutVars>
      </dgm:prSet>
      <dgm:spPr/>
      <dgm:t>
        <a:bodyPr/>
        <a:lstStyle/>
        <a:p>
          <a:endParaRPr lang="en-US"/>
        </a:p>
      </dgm:t>
    </dgm:pt>
    <dgm:pt modelId="{6EB5A2BB-67C8-4D95-A1C5-50E2367E8512}" type="pres">
      <dgm:prSet presAssocID="{87C839BC-2E76-42FF-8C54-A1BCF97DAB9E}" presName="spNode" presStyleCnt="0"/>
      <dgm:spPr/>
    </dgm:pt>
    <dgm:pt modelId="{68137D75-C0E7-442A-B8D5-3ECF68B6666F}" type="pres">
      <dgm:prSet presAssocID="{2E9CEB5C-BDEF-4870-A3E6-182EC97476DF}" presName="sibTrans" presStyleLbl="sibTrans1D1" presStyleIdx="2" presStyleCnt="7"/>
      <dgm:spPr/>
      <dgm:t>
        <a:bodyPr/>
        <a:lstStyle/>
        <a:p>
          <a:endParaRPr lang="en-US"/>
        </a:p>
      </dgm:t>
    </dgm:pt>
    <dgm:pt modelId="{0A696910-F27F-495D-95F0-6F0F18F8E85F}" type="pres">
      <dgm:prSet presAssocID="{BA4C9A8F-2E00-43D8-B9FD-AC73942C9A43}" presName="node" presStyleLbl="node1" presStyleIdx="3" presStyleCnt="7" custScaleX="166416" custScaleY="128342" custRadScaleRad="94744" custRadScaleInc="-44402">
        <dgm:presLayoutVars>
          <dgm:bulletEnabled val="1"/>
        </dgm:presLayoutVars>
      </dgm:prSet>
      <dgm:spPr/>
      <dgm:t>
        <a:bodyPr/>
        <a:lstStyle/>
        <a:p>
          <a:endParaRPr lang="en-US"/>
        </a:p>
      </dgm:t>
    </dgm:pt>
    <dgm:pt modelId="{7A9E6C9D-9058-484D-81E3-F56F7E7D063E}" type="pres">
      <dgm:prSet presAssocID="{BA4C9A8F-2E00-43D8-B9FD-AC73942C9A43}" presName="spNode" presStyleCnt="0"/>
      <dgm:spPr/>
    </dgm:pt>
    <dgm:pt modelId="{EF68DE8D-708A-459E-BBF9-FCA8595895E7}" type="pres">
      <dgm:prSet presAssocID="{2043914B-8BD6-4D01-A296-D90D6EF0150F}" presName="sibTrans" presStyleLbl="sibTrans1D1" presStyleIdx="3" presStyleCnt="7"/>
      <dgm:spPr/>
      <dgm:t>
        <a:bodyPr/>
        <a:lstStyle/>
        <a:p>
          <a:endParaRPr lang="en-US"/>
        </a:p>
      </dgm:t>
    </dgm:pt>
    <dgm:pt modelId="{A414237E-48A5-4A46-91BC-CCE2C7061100}" type="pres">
      <dgm:prSet presAssocID="{D270813D-5420-4269-B0B7-3626C1B7A78E}" presName="node" presStyleLbl="node1" presStyleIdx="4" presStyleCnt="7" custScaleX="172396" custScaleY="108434" custRadScaleRad="94960" custRadScaleInc="40798">
        <dgm:presLayoutVars>
          <dgm:bulletEnabled val="1"/>
        </dgm:presLayoutVars>
      </dgm:prSet>
      <dgm:spPr/>
      <dgm:t>
        <a:bodyPr/>
        <a:lstStyle/>
        <a:p>
          <a:endParaRPr lang="en-US"/>
        </a:p>
      </dgm:t>
    </dgm:pt>
    <dgm:pt modelId="{E0A55390-CD3A-453C-8C1A-293D473D2C9F}" type="pres">
      <dgm:prSet presAssocID="{D270813D-5420-4269-B0B7-3626C1B7A78E}" presName="spNode" presStyleCnt="0"/>
      <dgm:spPr/>
    </dgm:pt>
    <dgm:pt modelId="{CA16452A-810F-431C-88AF-4D106A0449A3}" type="pres">
      <dgm:prSet presAssocID="{B6DDDB8F-7A1B-4425-A53E-7395DB48C73B}" presName="sibTrans" presStyleLbl="sibTrans1D1" presStyleIdx="4" presStyleCnt="7"/>
      <dgm:spPr/>
      <dgm:t>
        <a:bodyPr/>
        <a:lstStyle/>
        <a:p>
          <a:endParaRPr lang="en-US"/>
        </a:p>
      </dgm:t>
    </dgm:pt>
    <dgm:pt modelId="{CB2BDC35-00C7-45BD-AE32-D758D258EDE5}" type="pres">
      <dgm:prSet presAssocID="{0D06D3CE-25B9-41D9-9850-ECE308995C65}" presName="node" presStyleLbl="node1" presStyleIdx="5" presStyleCnt="7" custScaleX="171350" custScaleY="110057">
        <dgm:presLayoutVars>
          <dgm:bulletEnabled val="1"/>
        </dgm:presLayoutVars>
      </dgm:prSet>
      <dgm:spPr/>
      <dgm:t>
        <a:bodyPr/>
        <a:lstStyle/>
        <a:p>
          <a:endParaRPr lang="en-US"/>
        </a:p>
      </dgm:t>
    </dgm:pt>
    <dgm:pt modelId="{127E1B1A-372F-4C7D-A7C3-5D3EE479D715}" type="pres">
      <dgm:prSet presAssocID="{0D06D3CE-25B9-41D9-9850-ECE308995C65}" presName="spNode" presStyleCnt="0"/>
      <dgm:spPr/>
    </dgm:pt>
    <dgm:pt modelId="{2C80D0DE-F59E-406D-90B2-1F1BA27BCA58}" type="pres">
      <dgm:prSet presAssocID="{BE58273C-5A53-420C-A721-CA4443F5CB0A}" presName="sibTrans" presStyleLbl="sibTrans1D1" presStyleIdx="5" presStyleCnt="7"/>
      <dgm:spPr/>
      <dgm:t>
        <a:bodyPr/>
        <a:lstStyle/>
        <a:p>
          <a:endParaRPr lang="en-US"/>
        </a:p>
      </dgm:t>
    </dgm:pt>
    <dgm:pt modelId="{FFE6ABCC-B128-4E29-869D-52D277E2E6AB}" type="pres">
      <dgm:prSet presAssocID="{B9D02655-0C04-4961-9091-F4D34A1C85BE}" presName="node" presStyleLbl="node1" presStyleIdx="6" presStyleCnt="7" custScaleX="151080" custScaleY="126447" custRadScaleRad="99008" custRadScaleInc="-56106">
        <dgm:presLayoutVars>
          <dgm:bulletEnabled val="1"/>
        </dgm:presLayoutVars>
      </dgm:prSet>
      <dgm:spPr/>
      <dgm:t>
        <a:bodyPr/>
        <a:lstStyle/>
        <a:p>
          <a:endParaRPr lang="en-US"/>
        </a:p>
      </dgm:t>
    </dgm:pt>
    <dgm:pt modelId="{69941331-7808-46F3-A36D-8A5A09510C29}" type="pres">
      <dgm:prSet presAssocID="{B9D02655-0C04-4961-9091-F4D34A1C85BE}" presName="spNode" presStyleCnt="0"/>
      <dgm:spPr/>
    </dgm:pt>
    <dgm:pt modelId="{44EABFBF-FE25-4FEC-80E2-B513B170DEBF}" type="pres">
      <dgm:prSet presAssocID="{F6C2CD00-BFEB-4E01-9CCD-5C41B1721F3F}" presName="sibTrans" presStyleLbl="sibTrans1D1" presStyleIdx="6" presStyleCnt="7"/>
      <dgm:spPr/>
      <dgm:t>
        <a:bodyPr/>
        <a:lstStyle/>
        <a:p>
          <a:endParaRPr lang="en-US"/>
        </a:p>
      </dgm:t>
    </dgm:pt>
  </dgm:ptLst>
  <dgm:cxnLst>
    <dgm:cxn modelId="{F150B28A-8AFD-4667-ABA7-44D1E1A60A85}" type="presOf" srcId="{A89F89AB-CC06-4696-8816-42D442623AC7}" destId="{D616530B-2414-4D7A-A7CB-46734B42211A}" srcOrd="0" destOrd="0" presId="urn:microsoft.com/office/officeart/2005/8/layout/cycle6"/>
    <dgm:cxn modelId="{AF8B74D2-CEDB-4853-82AE-AAFF269D68CE}" srcId="{1F0BC6CD-70CA-4F16-94CA-CBE468923A52}" destId="{A89F89AB-CC06-4696-8816-42D442623AC7}" srcOrd="1" destOrd="0" parTransId="{C8640B78-77DE-4D2E-8AC3-43DD5B3F56EB}" sibTransId="{B6FB56F7-10CE-4BE0-A611-F7B14E5D8E2E}"/>
    <dgm:cxn modelId="{A86D6A91-425C-4A14-8C9C-A872AA64F8AD}" srcId="{1F0BC6CD-70CA-4F16-94CA-CBE468923A52}" destId="{4B9E01FC-664E-47C0-B1D3-D88F17F5C0A6}" srcOrd="0" destOrd="0" parTransId="{781D7B0B-9296-48D4-B892-4804E71D4E9E}" sibTransId="{79141A38-1B80-4263-ABA0-DB09AC82A306}"/>
    <dgm:cxn modelId="{368B5269-6991-4B3E-9D15-6F7291792B4F}" srcId="{1F0BC6CD-70CA-4F16-94CA-CBE468923A52}" destId="{D270813D-5420-4269-B0B7-3626C1B7A78E}" srcOrd="4" destOrd="0" parTransId="{7D7955AE-A406-4D20-A8BC-B1568C62CAD3}" sibTransId="{B6DDDB8F-7A1B-4425-A53E-7395DB48C73B}"/>
    <dgm:cxn modelId="{7F35774E-3CFC-4834-ACE5-6C1E33AF4962}" type="presOf" srcId="{B9D02655-0C04-4961-9091-F4D34A1C85BE}" destId="{FFE6ABCC-B128-4E29-869D-52D277E2E6AB}" srcOrd="0" destOrd="0" presId="urn:microsoft.com/office/officeart/2005/8/layout/cycle6"/>
    <dgm:cxn modelId="{0C5442CE-2E40-4F4A-977A-35F837F0DCF6}" type="presOf" srcId="{D270813D-5420-4269-B0B7-3626C1B7A78E}" destId="{A414237E-48A5-4A46-91BC-CCE2C7061100}" srcOrd="0" destOrd="0" presId="urn:microsoft.com/office/officeart/2005/8/layout/cycle6"/>
    <dgm:cxn modelId="{99C519C6-1C71-4FFA-AE02-DD5DC6C691F1}" srcId="{1F0BC6CD-70CA-4F16-94CA-CBE468923A52}" destId="{B9D02655-0C04-4961-9091-F4D34A1C85BE}" srcOrd="6" destOrd="0" parTransId="{F98A9142-9D75-4841-83EC-7950095BE045}" sibTransId="{F6C2CD00-BFEB-4E01-9CCD-5C41B1721F3F}"/>
    <dgm:cxn modelId="{A9E47695-4A4D-4A35-AD15-C6349EC2CA34}" type="presOf" srcId="{2043914B-8BD6-4D01-A296-D90D6EF0150F}" destId="{EF68DE8D-708A-459E-BBF9-FCA8595895E7}" srcOrd="0" destOrd="0" presId="urn:microsoft.com/office/officeart/2005/8/layout/cycle6"/>
    <dgm:cxn modelId="{C76B9BA3-0F66-41BD-ADE9-211035EC676C}" type="presOf" srcId="{2E9CEB5C-BDEF-4870-A3E6-182EC97476DF}" destId="{68137D75-C0E7-442A-B8D5-3ECF68B6666F}" srcOrd="0" destOrd="0" presId="urn:microsoft.com/office/officeart/2005/8/layout/cycle6"/>
    <dgm:cxn modelId="{1114955C-AF6E-47AE-827B-A011BC14D5C1}" type="presOf" srcId="{BE58273C-5A53-420C-A721-CA4443F5CB0A}" destId="{2C80D0DE-F59E-406D-90B2-1F1BA27BCA58}" srcOrd="0" destOrd="0" presId="urn:microsoft.com/office/officeart/2005/8/layout/cycle6"/>
    <dgm:cxn modelId="{ED8F453E-287B-4EB9-9BFF-D7AAF2A3C7F7}" srcId="{1F0BC6CD-70CA-4F16-94CA-CBE468923A52}" destId="{BA4C9A8F-2E00-43D8-B9FD-AC73942C9A43}" srcOrd="3" destOrd="0" parTransId="{224A8BB3-941D-4E25-B66D-C8F032755B51}" sibTransId="{2043914B-8BD6-4D01-A296-D90D6EF0150F}"/>
    <dgm:cxn modelId="{10848596-C1D9-4005-8DFC-4E45471C8135}" type="presOf" srcId="{79141A38-1B80-4263-ABA0-DB09AC82A306}" destId="{47516020-ADCE-49AC-832A-DD3A6F2A2DBD}" srcOrd="0" destOrd="0" presId="urn:microsoft.com/office/officeart/2005/8/layout/cycle6"/>
    <dgm:cxn modelId="{90A4FFF2-DC80-46C1-8242-D7F4EAE36B42}" type="presOf" srcId="{4B9E01FC-664E-47C0-B1D3-D88F17F5C0A6}" destId="{D3452043-65ED-4264-96D4-10151FE0230B}" srcOrd="0" destOrd="0" presId="urn:microsoft.com/office/officeart/2005/8/layout/cycle6"/>
    <dgm:cxn modelId="{B791CE94-6D83-4E4B-8A45-F1278F4C204F}" type="presOf" srcId="{F6C2CD00-BFEB-4E01-9CCD-5C41B1721F3F}" destId="{44EABFBF-FE25-4FEC-80E2-B513B170DEBF}" srcOrd="0" destOrd="0" presId="urn:microsoft.com/office/officeart/2005/8/layout/cycle6"/>
    <dgm:cxn modelId="{ED75D84F-103D-4C81-885F-4D2127BF91DE}" srcId="{1F0BC6CD-70CA-4F16-94CA-CBE468923A52}" destId="{0D06D3CE-25B9-41D9-9850-ECE308995C65}" srcOrd="5" destOrd="0" parTransId="{56FE0EB3-288D-4782-B065-D8A233AFD7E3}" sibTransId="{BE58273C-5A53-420C-A721-CA4443F5CB0A}"/>
    <dgm:cxn modelId="{2B728FD3-F33F-4AA4-9BE7-823CC3F2B308}" type="presOf" srcId="{87C839BC-2E76-42FF-8C54-A1BCF97DAB9E}" destId="{B86BE4FE-4A4B-4FDE-AFE3-ED39887BD337}" srcOrd="0" destOrd="0" presId="urn:microsoft.com/office/officeart/2005/8/layout/cycle6"/>
    <dgm:cxn modelId="{B07304FA-BDA0-4EA6-998C-7DE1DF308280}" type="presOf" srcId="{B6FB56F7-10CE-4BE0-A611-F7B14E5D8E2E}" destId="{5C8EE2E7-2BEF-4610-90A1-4E17C1C1ABDF}" srcOrd="0" destOrd="0" presId="urn:microsoft.com/office/officeart/2005/8/layout/cycle6"/>
    <dgm:cxn modelId="{B3A5A2E8-B9B1-4FF2-8399-E99C87912060}" srcId="{1F0BC6CD-70CA-4F16-94CA-CBE468923A52}" destId="{87C839BC-2E76-42FF-8C54-A1BCF97DAB9E}" srcOrd="2" destOrd="0" parTransId="{8A2388FC-4AA1-42DB-959C-D0C6F74F6084}" sibTransId="{2E9CEB5C-BDEF-4870-A3E6-182EC97476DF}"/>
    <dgm:cxn modelId="{7A633956-569A-4F2B-BF60-337B64FEC717}" type="presOf" srcId="{1F0BC6CD-70CA-4F16-94CA-CBE468923A52}" destId="{CD297080-429E-4F15-B135-1CC581B66650}" srcOrd="0" destOrd="0" presId="urn:microsoft.com/office/officeart/2005/8/layout/cycle6"/>
    <dgm:cxn modelId="{F9123B89-1F93-4953-8A8E-3899F99C6141}" type="presOf" srcId="{B6DDDB8F-7A1B-4425-A53E-7395DB48C73B}" destId="{CA16452A-810F-431C-88AF-4D106A0449A3}" srcOrd="0" destOrd="0" presId="urn:microsoft.com/office/officeart/2005/8/layout/cycle6"/>
    <dgm:cxn modelId="{121B15A9-40A4-400C-A3F8-5D1260DB17B3}" type="presOf" srcId="{0D06D3CE-25B9-41D9-9850-ECE308995C65}" destId="{CB2BDC35-00C7-45BD-AE32-D758D258EDE5}" srcOrd="0" destOrd="0" presId="urn:microsoft.com/office/officeart/2005/8/layout/cycle6"/>
    <dgm:cxn modelId="{5F20DEFE-E57E-49F1-ABF0-9989DF188A0F}" type="presOf" srcId="{BA4C9A8F-2E00-43D8-B9FD-AC73942C9A43}" destId="{0A696910-F27F-495D-95F0-6F0F18F8E85F}" srcOrd="0" destOrd="0" presId="urn:microsoft.com/office/officeart/2005/8/layout/cycle6"/>
    <dgm:cxn modelId="{BA147F52-FC99-41DD-BF2A-E0A9477081D0}" type="presParOf" srcId="{CD297080-429E-4F15-B135-1CC581B66650}" destId="{D3452043-65ED-4264-96D4-10151FE0230B}" srcOrd="0" destOrd="0" presId="urn:microsoft.com/office/officeart/2005/8/layout/cycle6"/>
    <dgm:cxn modelId="{254BF016-ABBF-4CCD-A0BB-5E0181802E65}" type="presParOf" srcId="{CD297080-429E-4F15-B135-1CC581B66650}" destId="{7D92ADDD-BBF5-4CE7-AE6D-6D260976D191}" srcOrd="1" destOrd="0" presId="urn:microsoft.com/office/officeart/2005/8/layout/cycle6"/>
    <dgm:cxn modelId="{28419FE7-9B1E-4F53-A2A9-3A4574C151AC}" type="presParOf" srcId="{CD297080-429E-4F15-B135-1CC581B66650}" destId="{47516020-ADCE-49AC-832A-DD3A6F2A2DBD}" srcOrd="2" destOrd="0" presId="urn:microsoft.com/office/officeart/2005/8/layout/cycle6"/>
    <dgm:cxn modelId="{5E15A733-DA20-4F8B-9E6D-39CE34473DA7}" type="presParOf" srcId="{CD297080-429E-4F15-B135-1CC581B66650}" destId="{D616530B-2414-4D7A-A7CB-46734B42211A}" srcOrd="3" destOrd="0" presId="urn:microsoft.com/office/officeart/2005/8/layout/cycle6"/>
    <dgm:cxn modelId="{36C120FF-3781-4272-A098-CC0283C340AF}" type="presParOf" srcId="{CD297080-429E-4F15-B135-1CC581B66650}" destId="{24220E40-9E8E-466E-A3FF-C6D70E6E2C65}" srcOrd="4" destOrd="0" presId="urn:microsoft.com/office/officeart/2005/8/layout/cycle6"/>
    <dgm:cxn modelId="{6940524F-5DCC-488A-AD97-FBB204CE9DF6}" type="presParOf" srcId="{CD297080-429E-4F15-B135-1CC581B66650}" destId="{5C8EE2E7-2BEF-4610-90A1-4E17C1C1ABDF}" srcOrd="5" destOrd="0" presId="urn:microsoft.com/office/officeart/2005/8/layout/cycle6"/>
    <dgm:cxn modelId="{CB5A2F3F-DC3F-4AEE-9C33-6C6E7B0AAC7F}" type="presParOf" srcId="{CD297080-429E-4F15-B135-1CC581B66650}" destId="{B86BE4FE-4A4B-4FDE-AFE3-ED39887BD337}" srcOrd="6" destOrd="0" presId="urn:microsoft.com/office/officeart/2005/8/layout/cycle6"/>
    <dgm:cxn modelId="{9BAB74A4-5029-4527-9D4E-0AFDDFE7E43D}" type="presParOf" srcId="{CD297080-429E-4F15-B135-1CC581B66650}" destId="{6EB5A2BB-67C8-4D95-A1C5-50E2367E8512}" srcOrd="7" destOrd="0" presId="urn:microsoft.com/office/officeart/2005/8/layout/cycle6"/>
    <dgm:cxn modelId="{9816891C-C2A4-487A-845A-8C5552DED181}" type="presParOf" srcId="{CD297080-429E-4F15-B135-1CC581B66650}" destId="{68137D75-C0E7-442A-B8D5-3ECF68B6666F}" srcOrd="8" destOrd="0" presId="urn:microsoft.com/office/officeart/2005/8/layout/cycle6"/>
    <dgm:cxn modelId="{CA6CCBF1-FC35-4D6B-91AF-DD428F86D73C}" type="presParOf" srcId="{CD297080-429E-4F15-B135-1CC581B66650}" destId="{0A696910-F27F-495D-95F0-6F0F18F8E85F}" srcOrd="9" destOrd="0" presId="urn:microsoft.com/office/officeart/2005/8/layout/cycle6"/>
    <dgm:cxn modelId="{573C36C1-7621-4354-8CCE-27F4BD91AE01}" type="presParOf" srcId="{CD297080-429E-4F15-B135-1CC581B66650}" destId="{7A9E6C9D-9058-484D-81E3-F56F7E7D063E}" srcOrd="10" destOrd="0" presId="urn:microsoft.com/office/officeart/2005/8/layout/cycle6"/>
    <dgm:cxn modelId="{76E1FD50-7E33-4336-8B2F-BB5593086477}" type="presParOf" srcId="{CD297080-429E-4F15-B135-1CC581B66650}" destId="{EF68DE8D-708A-459E-BBF9-FCA8595895E7}" srcOrd="11" destOrd="0" presId="urn:microsoft.com/office/officeart/2005/8/layout/cycle6"/>
    <dgm:cxn modelId="{E1512D26-25E4-4BDA-A04E-A6B129A01DEA}" type="presParOf" srcId="{CD297080-429E-4F15-B135-1CC581B66650}" destId="{A414237E-48A5-4A46-91BC-CCE2C7061100}" srcOrd="12" destOrd="0" presId="urn:microsoft.com/office/officeart/2005/8/layout/cycle6"/>
    <dgm:cxn modelId="{E00D1285-B4C5-403B-BC16-026DD11087AB}" type="presParOf" srcId="{CD297080-429E-4F15-B135-1CC581B66650}" destId="{E0A55390-CD3A-453C-8C1A-293D473D2C9F}" srcOrd="13" destOrd="0" presId="urn:microsoft.com/office/officeart/2005/8/layout/cycle6"/>
    <dgm:cxn modelId="{E1264A33-C7AB-4C77-A071-0B8C0240BFE8}" type="presParOf" srcId="{CD297080-429E-4F15-B135-1CC581B66650}" destId="{CA16452A-810F-431C-88AF-4D106A0449A3}" srcOrd="14" destOrd="0" presId="urn:microsoft.com/office/officeart/2005/8/layout/cycle6"/>
    <dgm:cxn modelId="{68C0BD8D-8D31-4766-8623-11A9DBE0AF82}" type="presParOf" srcId="{CD297080-429E-4F15-B135-1CC581B66650}" destId="{CB2BDC35-00C7-45BD-AE32-D758D258EDE5}" srcOrd="15" destOrd="0" presId="urn:microsoft.com/office/officeart/2005/8/layout/cycle6"/>
    <dgm:cxn modelId="{87BEF810-3F15-49A8-B208-EA0CC95D0B71}" type="presParOf" srcId="{CD297080-429E-4F15-B135-1CC581B66650}" destId="{127E1B1A-372F-4C7D-A7C3-5D3EE479D715}" srcOrd="16" destOrd="0" presId="urn:microsoft.com/office/officeart/2005/8/layout/cycle6"/>
    <dgm:cxn modelId="{2A5344BC-24A6-45A7-886E-927C3A28145F}" type="presParOf" srcId="{CD297080-429E-4F15-B135-1CC581B66650}" destId="{2C80D0DE-F59E-406D-90B2-1F1BA27BCA58}" srcOrd="17" destOrd="0" presId="urn:microsoft.com/office/officeart/2005/8/layout/cycle6"/>
    <dgm:cxn modelId="{F5428B5F-B8E9-46B7-B6FE-BA66E5571775}" type="presParOf" srcId="{CD297080-429E-4F15-B135-1CC581B66650}" destId="{FFE6ABCC-B128-4E29-869D-52D277E2E6AB}" srcOrd="18" destOrd="0" presId="urn:microsoft.com/office/officeart/2005/8/layout/cycle6"/>
    <dgm:cxn modelId="{B86318CD-8893-4063-A08D-D84E9ECCD812}" type="presParOf" srcId="{CD297080-429E-4F15-B135-1CC581B66650}" destId="{69941331-7808-46F3-A36D-8A5A09510C29}" srcOrd="19" destOrd="0" presId="urn:microsoft.com/office/officeart/2005/8/layout/cycle6"/>
    <dgm:cxn modelId="{A34346D2-F85C-4B69-8C4C-E2C7114C55FC}" type="presParOf" srcId="{CD297080-429E-4F15-B135-1CC581B66650}" destId="{44EABFBF-FE25-4FEC-80E2-B513B170DEBF}"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52043-65ED-4264-96D4-10151FE0230B}">
      <dsp:nvSpPr>
        <dsp:cNvPr id="0" name=""/>
        <dsp:cNvSpPr/>
      </dsp:nvSpPr>
      <dsp:spPr>
        <a:xfrm>
          <a:off x="2301713" y="-78397"/>
          <a:ext cx="1503049" cy="77449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Strategic Planning</a:t>
          </a:r>
          <a:endParaRPr lang="en-US" sz="1600" kern="1200" dirty="0"/>
        </a:p>
      </dsp:txBody>
      <dsp:txXfrm>
        <a:off x="2339521" y="-40589"/>
        <a:ext cx="1427433" cy="698880"/>
      </dsp:txXfrm>
    </dsp:sp>
    <dsp:sp modelId="{47516020-ADCE-49AC-832A-DD3A6F2A2DBD}">
      <dsp:nvSpPr>
        <dsp:cNvPr id="0" name=""/>
        <dsp:cNvSpPr/>
      </dsp:nvSpPr>
      <dsp:spPr>
        <a:xfrm>
          <a:off x="1359306" y="354731"/>
          <a:ext cx="3606768" cy="3606768"/>
        </a:xfrm>
        <a:custGeom>
          <a:avLst/>
          <a:gdLst/>
          <a:ahLst/>
          <a:cxnLst/>
          <a:rect l="0" t="0" r="0" b="0"/>
          <a:pathLst>
            <a:path>
              <a:moveTo>
                <a:pt x="2452048" y="120699"/>
              </a:moveTo>
              <a:arcTo wR="1803384" hR="1803384" stAng="17464880" swAng="132753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16530B-2414-4D7A-A7CB-46734B42211A}">
      <dsp:nvSpPr>
        <dsp:cNvPr id="0" name=""/>
        <dsp:cNvSpPr/>
      </dsp:nvSpPr>
      <dsp:spPr>
        <a:xfrm>
          <a:off x="3880968" y="848497"/>
          <a:ext cx="1578766" cy="735887"/>
        </a:xfrm>
        <a:prstGeom prst="roundRect">
          <a:avLst/>
        </a:prstGeom>
        <a:solidFill>
          <a:schemeClr val="accent2">
            <a:hueOff val="1978602"/>
            <a:satOff val="-12954"/>
            <a:lumOff val="2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Demonstration of Value</a:t>
          </a:r>
          <a:endParaRPr lang="en-US" sz="1600" kern="1200" dirty="0"/>
        </a:p>
      </dsp:txBody>
      <dsp:txXfrm>
        <a:off x="3916891" y="884420"/>
        <a:ext cx="1506920" cy="664041"/>
      </dsp:txXfrm>
    </dsp:sp>
    <dsp:sp modelId="{5C8EE2E7-2BEF-4610-90A1-4E17C1C1ABDF}">
      <dsp:nvSpPr>
        <dsp:cNvPr id="0" name=""/>
        <dsp:cNvSpPr/>
      </dsp:nvSpPr>
      <dsp:spPr>
        <a:xfrm>
          <a:off x="1256714" y="151918"/>
          <a:ext cx="3606768" cy="3606768"/>
        </a:xfrm>
        <a:custGeom>
          <a:avLst/>
          <a:gdLst/>
          <a:ahLst/>
          <a:cxnLst/>
          <a:rect l="0" t="0" r="0" b="0"/>
          <a:pathLst>
            <a:path>
              <a:moveTo>
                <a:pt x="3569291" y="1437644"/>
              </a:moveTo>
              <a:arcTo wR="1803384" hR="1803384" stAng="20897929" swAng="991949"/>
            </a:path>
          </a:pathLst>
        </a:custGeom>
        <a:noFill/>
        <a:ln w="9525" cap="flat" cmpd="sng" algn="ctr">
          <a:solidFill>
            <a:schemeClr val="accent2">
              <a:hueOff val="1978602"/>
              <a:satOff val="-12954"/>
              <a:lumOff val="2843"/>
              <a:alphaOff val="0"/>
            </a:schemeClr>
          </a:solidFill>
          <a:prstDash val="solid"/>
        </a:ln>
        <a:effectLst/>
      </dsp:spPr>
      <dsp:style>
        <a:lnRef idx="1">
          <a:scrgbClr r="0" g="0" b="0"/>
        </a:lnRef>
        <a:fillRef idx="0">
          <a:scrgbClr r="0" g="0" b="0"/>
        </a:fillRef>
        <a:effectRef idx="0">
          <a:scrgbClr r="0" g="0" b="0"/>
        </a:effectRef>
        <a:fontRef idx="minor"/>
      </dsp:style>
    </dsp:sp>
    <dsp:sp modelId="{B86BE4FE-4A4B-4FDE-AFE3-ED39887BD337}">
      <dsp:nvSpPr>
        <dsp:cNvPr id="0" name=""/>
        <dsp:cNvSpPr/>
      </dsp:nvSpPr>
      <dsp:spPr>
        <a:xfrm>
          <a:off x="3989253" y="2112459"/>
          <a:ext cx="1644307" cy="802133"/>
        </a:xfrm>
        <a:prstGeom prst="roundRect">
          <a:avLst/>
        </a:prstGeom>
        <a:solidFill>
          <a:schemeClr val="accent2">
            <a:hueOff val="3957205"/>
            <a:satOff val="-25907"/>
            <a:lumOff val="56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Collaboration</a:t>
          </a:r>
          <a:endParaRPr lang="en-US" sz="1600" kern="1200" dirty="0"/>
        </a:p>
      </dsp:txBody>
      <dsp:txXfrm>
        <a:off x="4028410" y="2151616"/>
        <a:ext cx="1565993" cy="723819"/>
      </dsp:txXfrm>
    </dsp:sp>
    <dsp:sp modelId="{68137D75-C0E7-442A-B8D5-3ECF68B6666F}">
      <dsp:nvSpPr>
        <dsp:cNvPr id="0" name=""/>
        <dsp:cNvSpPr/>
      </dsp:nvSpPr>
      <dsp:spPr>
        <a:xfrm>
          <a:off x="1545102" y="-117731"/>
          <a:ext cx="3606768" cy="3606768"/>
        </a:xfrm>
        <a:custGeom>
          <a:avLst/>
          <a:gdLst/>
          <a:ahLst/>
          <a:cxnLst/>
          <a:rect l="0" t="0" r="0" b="0"/>
          <a:pathLst>
            <a:path>
              <a:moveTo>
                <a:pt x="3120944" y="3034737"/>
              </a:moveTo>
              <a:arcTo wR="1803384" hR="1803384" stAng="2583776" swAng="617317"/>
            </a:path>
          </a:pathLst>
        </a:custGeom>
        <a:noFill/>
        <a:ln w="9525" cap="flat" cmpd="sng" algn="ctr">
          <a:solidFill>
            <a:schemeClr val="accent2">
              <a:hueOff val="3957205"/>
              <a:satOff val="-25907"/>
              <a:lumOff val="5685"/>
              <a:alphaOff val="0"/>
            </a:schemeClr>
          </a:solidFill>
          <a:prstDash val="solid"/>
        </a:ln>
        <a:effectLst/>
      </dsp:spPr>
      <dsp:style>
        <a:lnRef idx="1">
          <a:scrgbClr r="0" g="0" b="0"/>
        </a:lnRef>
        <a:fillRef idx="0">
          <a:scrgbClr r="0" g="0" b="0"/>
        </a:fillRef>
        <a:effectRef idx="0">
          <a:scrgbClr r="0" g="0" b="0"/>
        </a:effectRef>
        <a:fontRef idx="minor"/>
      </dsp:style>
    </dsp:sp>
    <dsp:sp modelId="{0A696910-F27F-495D-95F0-6F0F18F8E85F}">
      <dsp:nvSpPr>
        <dsp:cNvPr id="0" name=""/>
        <dsp:cNvSpPr/>
      </dsp:nvSpPr>
      <dsp:spPr>
        <a:xfrm>
          <a:off x="3183292" y="3134498"/>
          <a:ext cx="1617309" cy="810737"/>
        </a:xfrm>
        <a:prstGeom prst="roundRect">
          <a:avLst/>
        </a:prstGeom>
        <a:solidFill>
          <a:schemeClr val="accent2">
            <a:hueOff val="5935807"/>
            <a:satOff val="-38860"/>
            <a:lumOff val="85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Social Networks</a:t>
          </a:r>
          <a:endParaRPr lang="en-US" sz="1600" kern="1200" dirty="0"/>
        </a:p>
      </dsp:txBody>
      <dsp:txXfrm>
        <a:off x="3222869" y="3174075"/>
        <a:ext cx="1538155" cy="731583"/>
      </dsp:txXfrm>
    </dsp:sp>
    <dsp:sp modelId="{EF68DE8D-708A-459E-BBF9-FCA8595895E7}">
      <dsp:nvSpPr>
        <dsp:cNvPr id="0" name=""/>
        <dsp:cNvSpPr/>
      </dsp:nvSpPr>
      <dsp:spPr>
        <a:xfrm>
          <a:off x="1216446" y="216531"/>
          <a:ext cx="3606768" cy="3606768"/>
        </a:xfrm>
        <a:custGeom>
          <a:avLst/>
          <a:gdLst/>
          <a:ahLst/>
          <a:cxnLst/>
          <a:rect l="0" t="0" r="0" b="0"/>
          <a:pathLst>
            <a:path>
              <a:moveTo>
                <a:pt x="1964676" y="3599541"/>
              </a:moveTo>
              <a:arcTo wR="1803384" hR="1803384" stAng="5092120" swAng="407147"/>
            </a:path>
          </a:pathLst>
        </a:custGeom>
        <a:noFill/>
        <a:ln w="9525" cap="flat" cmpd="sng" algn="ctr">
          <a:solidFill>
            <a:schemeClr val="accent2">
              <a:hueOff val="5935807"/>
              <a:satOff val="-38860"/>
              <a:lumOff val="8528"/>
              <a:alphaOff val="0"/>
            </a:schemeClr>
          </a:solidFill>
          <a:prstDash val="solid"/>
        </a:ln>
        <a:effectLst/>
      </dsp:spPr>
      <dsp:style>
        <a:lnRef idx="1">
          <a:scrgbClr r="0" g="0" b="0"/>
        </a:lnRef>
        <a:fillRef idx="0">
          <a:scrgbClr r="0" g="0" b="0"/>
        </a:fillRef>
        <a:effectRef idx="0">
          <a:scrgbClr r="0" g="0" b="0"/>
        </a:effectRef>
        <a:fontRef idx="minor"/>
      </dsp:style>
    </dsp:sp>
    <dsp:sp modelId="{A414237E-48A5-4A46-91BC-CCE2C7061100}">
      <dsp:nvSpPr>
        <dsp:cNvPr id="0" name=""/>
        <dsp:cNvSpPr/>
      </dsp:nvSpPr>
      <dsp:spPr>
        <a:xfrm>
          <a:off x="1290159" y="3210695"/>
          <a:ext cx="1675426" cy="684978"/>
        </a:xfrm>
        <a:prstGeom prst="roundRect">
          <a:avLst/>
        </a:prstGeom>
        <a:solidFill>
          <a:schemeClr val="accent2">
            <a:hueOff val="7914410"/>
            <a:satOff val="-51814"/>
            <a:lumOff val="113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Culture of Assessment</a:t>
          </a:r>
          <a:endParaRPr lang="en-US" sz="1600" kern="1200" dirty="0"/>
        </a:p>
      </dsp:txBody>
      <dsp:txXfrm>
        <a:off x="1323597" y="3244133"/>
        <a:ext cx="1608550" cy="618102"/>
      </dsp:txXfrm>
    </dsp:sp>
    <dsp:sp modelId="{CA16452A-810F-431C-88AF-4D106A0449A3}">
      <dsp:nvSpPr>
        <dsp:cNvPr id="0" name=""/>
        <dsp:cNvSpPr/>
      </dsp:nvSpPr>
      <dsp:spPr>
        <a:xfrm>
          <a:off x="1078492" y="11935"/>
          <a:ext cx="3606768" cy="3606768"/>
        </a:xfrm>
        <a:custGeom>
          <a:avLst/>
          <a:gdLst/>
          <a:ahLst/>
          <a:cxnLst/>
          <a:rect l="0" t="0" r="0" b="0"/>
          <a:pathLst>
            <a:path>
              <a:moveTo>
                <a:pt x="657266" y="3195723"/>
              </a:moveTo>
              <a:arcTo wR="1803384" hR="1803384" stAng="7767590" swAng="896586"/>
            </a:path>
          </a:pathLst>
        </a:custGeom>
        <a:noFill/>
        <a:ln w="9525" cap="flat" cmpd="sng" algn="ctr">
          <a:solidFill>
            <a:schemeClr val="accent2">
              <a:hueOff val="7914410"/>
              <a:satOff val="-51814"/>
              <a:lumOff val="11371"/>
              <a:alphaOff val="0"/>
            </a:schemeClr>
          </a:solidFill>
          <a:prstDash val="solid"/>
        </a:ln>
        <a:effectLst/>
      </dsp:spPr>
      <dsp:style>
        <a:lnRef idx="1">
          <a:scrgbClr r="0" g="0" b="0"/>
        </a:lnRef>
        <a:fillRef idx="0">
          <a:scrgbClr r="0" g="0" b="0"/>
        </a:fillRef>
        <a:effectRef idx="0">
          <a:scrgbClr r="0" g="0" b="0"/>
        </a:effectRef>
        <a:fontRef idx="minor"/>
      </dsp:style>
    </dsp:sp>
    <dsp:sp modelId="{CB2BDC35-00C7-45BD-AE32-D758D258EDE5}">
      <dsp:nvSpPr>
        <dsp:cNvPr id="0" name=""/>
        <dsp:cNvSpPr/>
      </dsp:nvSpPr>
      <dsp:spPr>
        <a:xfrm>
          <a:off x="462438" y="2165910"/>
          <a:ext cx="1665260" cy="695231"/>
        </a:xfrm>
        <a:prstGeom prst="roundRect">
          <a:avLst/>
        </a:prstGeom>
        <a:solidFill>
          <a:schemeClr val="accent2">
            <a:hueOff val="9893011"/>
            <a:satOff val="-64767"/>
            <a:lumOff val="142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Invigoration</a:t>
          </a:r>
          <a:endParaRPr lang="en-US" sz="1600" kern="1200" dirty="0"/>
        </a:p>
      </dsp:txBody>
      <dsp:txXfrm>
        <a:off x="496376" y="2199848"/>
        <a:ext cx="1597384" cy="627355"/>
      </dsp:txXfrm>
    </dsp:sp>
    <dsp:sp modelId="{2C80D0DE-F59E-406D-90B2-1F1BA27BCA58}">
      <dsp:nvSpPr>
        <dsp:cNvPr id="0" name=""/>
        <dsp:cNvSpPr/>
      </dsp:nvSpPr>
      <dsp:spPr>
        <a:xfrm>
          <a:off x="1250633" y="370865"/>
          <a:ext cx="3606768" cy="3606768"/>
        </a:xfrm>
        <a:custGeom>
          <a:avLst/>
          <a:gdLst/>
          <a:ahLst/>
          <a:cxnLst/>
          <a:rect l="0" t="0" r="0" b="0"/>
          <a:pathLst>
            <a:path>
              <a:moveTo>
                <a:pt x="51" y="1789799"/>
              </a:moveTo>
              <a:arcTo wR="1803384" hR="1803384" stAng="10825896" swAng="983551"/>
            </a:path>
          </a:pathLst>
        </a:custGeom>
        <a:noFill/>
        <a:ln w="9525" cap="flat" cmpd="sng" algn="ctr">
          <a:solidFill>
            <a:schemeClr val="accent2">
              <a:hueOff val="9893011"/>
              <a:satOff val="-64767"/>
              <a:lumOff val="14213"/>
              <a:alphaOff val="0"/>
            </a:schemeClr>
          </a:solidFill>
          <a:prstDash val="solid"/>
        </a:ln>
        <a:effectLst/>
      </dsp:spPr>
      <dsp:style>
        <a:lnRef idx="1">
          <a:scrgbClr r="0" g="0" b="0"/>
        </a:lnRef>
        <a:fillRef idx="0">
          <a:scrgbClr r="0" g="0" b="0"/>
        </a:fillRef>
        <a:effectRef idx="0">
          <a:scrgbClr r="0" g="0" b="0"/>
        </a:effectRef>
        <a:fontRef idx="minor"/>
      </dsp:style>
    </dsp:sp>
    <dsp:sp modelId="{FFE6ABCC-B128-4E29-869D-52D277E2E6AB}">
      <dsp:nvSpPr>
        <dsp:cNvPr id="0" name=""/>
        <dsp:cNvSpPr/>
      </dsp:nvSpPr>
      <dsp:spPr>
        <a:xfrm>
          <a:off x="756770" y="848501"/>
          <a:ext cx="1468267" cy="798766"/>
        </a:xfrm>
        <a:prstGeom prst="roundRect">
          <a:avLst/>
        </a:prstGeom>
        <a:solidFill>
          <a:schemeClr val="accent2">
            <a:hueOff val="11871614"/>
            <a:satOff val="-77721"/>
            <a:lumOff val="170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Data-Driven Decisions</a:t>
          </a:r>
          <a:endParaRPr lang="en-US" sz="1600" kern="1200" dirty="0"/>
        </a:p>
      </dsp:txBody>
      <dsp:txXfrm>
        <a:off x="795763" y="887494"/>
        <a:ext cx="1390281" cy="720780"/>
      </dsp:txXfrm>
    </dsp:sp>
    <dsp:sp modelId="{44EABFBF-FE25-4FEC-80E2-B513B170DEBF}">
      <dsp:nvSpPr>
        <dsp:cNvPr id="0" name=""/>
        <dsp:cNvSpPr/>
      </dsp:nvSpPr>
      <dsp:spPr>
        <a:xfrm>
          <a:off x="1296476" y="286664"/>
          <a:ext cx="3606768" cy="3606768"/>
        </a:xfrm>
        <a:custGeom>
          <a:avLst/>
          <a:gdLst/>
          <a:ahLst/>
          <a:cxnLst/>
          <a:rect l="0" t="0" r="0" b="0"/>
          <a:pathLst>
            <a:path>
              <a:moveTo>
                <a:pt x="499793" y="557251"/>
              </a:moveTo>
              <a:arcTo wR="1803384" hR="1803384" stAng="13422544" swAng="1189256"/>
            </a:path>
          </a:pathLst>
        </a:custGeom>
        <a:noFill/>
        <a:ln w="9525" cap="flat" cmpd="sng" algn="ctr">
          <a:solidFill>
            <a:schemeClr val="accent2">
              <a:hueOff val="11871614"/>
              <a:satOff val="-77721"/>
              <a:lumOff val="170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fontAlgn="auto">
              <a:spcBef>
                <a:spcPts val="0"/>
              </a:spcBef>
              <a:spcAft>
                <a:spcPts val="0"/>
              </a:spcAft>
              <a:defRPr sz="1200">
                <a:latin typeface="+mn-lt"/>
                <a:cs typeface="+mn-cs"/>
              </a:defRPr>
            </a:lvl1pPr>
          </a:lstStyle>
          <a:p>
            <a:pPr>
              <a:defRPr/>
            </a:pPr>
            <a:fld id="{D52E1A8E-26D4-4786-AC89-A0630A7462B2}" type="datetimeFigureOut">
              <a:rPr lang="en-US"/>
              <a:pPr>
                <a:defRPr/>
              </a:pPr>
              <a:t>4/26/2012</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fontAlgn="auto">
              <a:spcBef>
                <a:spcPts val="0"/>
              </a:spcBef>
              <a:spcAft>
                <a:spcPts val="0"/>
              </a:spcAft>
              <a:defRPr sz="1200">
                <a:latin typeface="+mn-lt"/>
                <a:cs typeface="+mn-cs"/>
              </a:defRPr>
            </a:lvl1pPr>
          </a:lstStyle>
          <a:p>
            <a:pPr>
              <a:defRPr/>
            </a:pPr>
            <a:fld id="{D68D3D08-B724-46CA-9938-AD86D5218CCB}" type="slidenum">
              <a:rPr lang="en-US"/>
              <a:pPr>
                <a:defRPr/>
              </a:pPr>
              <a:t>‹#›</a:t>
            </a:fld>
            <a:endParaRPr lang="en-US"/>
          </a:p>
        </p:txBody>
      </p:sp>
    </p:spTree>
    <p:extLst>
      <p:ext uri="{BB962C8B-B14F-4D97-AF65-F5344CB8AC3E}">
        <p14:creationId xmlns:p14="http://schemas.microsoft.com/office/powerpoint/2010/main" val="36202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fontAlgn="auto">
              <a:spcBef>
                <a:spcPts val="0"/>
              </a:spcBef>
              <a:spcAft>
                <a:spcPts val="0"/>
              </a:spcAft>
              <a:defRPr sz="1200">
                <a:latin typeface="+mn-lt"/>
                <a:cs typeface="+mn-cs"/>
              </a:defRPr>
            </a:lvl1pPr>
          </a:lstStyle>
          <a:p>
            <a:pPr>
              <a:defRPr/>
            </a:pPr>
            <a:fld id="{2C849AAC-B284-4A52-A83E-B82D0ED32654}" type="datetimeFigureOut">
              <a:rPr lang="en-US"/>
              <a:pPr>
                <a:defRPr/>
              </a:pPr>
              <a:t>4/26/2012</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fontAlgn="auto">
              <a:spcBef>
                <a:spcPts val="0"/>
              </a:spcBef>
              <a:spcAft>
                <a:spcPts val="0"/>
              </a:spcAft>
              <a:defRPr sz="1200">
                <a:latin typeface="+mn-lt"/>
                <a:cs typeface="+mn-cs"/>
              </a:defRPr>
            </a:lvl1pPr>
          </a:lstStyle>
          <a:p>
            <a:pPr>
              <a:defRPr/>
            </a:pPr>
            <a:fld id="{55394D55-DF42-4C71-A492-4D164032C9D4}" type="slidenum">
              <a:rPr lang="en-US"/>
              <a:pPr>
                <a:defRPr/>
              </a:pPr>
              <a:t>‹#›</a:t>
            </a:fld>
            <a:endParaRPr lang="en-US"/>
          </a:p>
        </p:txBody>
      </p:sp>
    </p:spTree>
    <p:extLst>
      <p:ext uri="{BB962C8B-B14F-4D97-AF65-F5344CB8AC3E}">
        <p14:creationId xmlns:p14="http://schemas.microsoft.com/office/powerpoint/2010/main" val="681587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94D55-DF42-4C71-A492-4D164032C9D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Best Practice</a:t>
            </a:r>
            <a:r>
              <a:rPr lang="en-US" baseline="0" dirty="0" smtClean="0"/>
              <a:t> #2 - </a:t>
            </a:r>
            <a:r>
              <a:rPr lang="en-US" dirty="0" smtClean="0"/>
              <a:t>The Data Audit</a:t>
            </a:r>
          </a:p>
          <a:p>
            <a:r>
              <a:rPr lang="en-US" dirty="0" smtClean="0"/>
              <a:t>An important step in developing a more data-driven environment is to conduct a Data Audit </a:t>
            </a:r>
            <a:r>
              <a:rPr lang="en-US" baseline="0" dirty="0" smtClean="0"/>
              <a:t> an Inventory of the data available to you. </a:t>
            </a:r>
            <a:r>
              <a:rPr lang="en-US" dirty="0" smtClean="0"/>
              <a:t> </a:t>
            </a:r>
          </a:p>
        </p:txBody>
      </p:sp>
      <p:sp>
        <p:nvSpPr>
          <p:cNvPr id="4" name="Slide Number Placeholder 3"/>
          <p:cNvSpPr>
            <a:spLocks noGrp="1"/>
          </p:cNvSpPr>
          <p:nvPr>
            <p:ph type="sldNum" sz="quarter" idx="5"/>
          </p:nvPr>
        </p:nvSpPr>
        <p:spPr/>
        <p:txBody>
          <a:bodyPr/>
          <a:lstStyle/>
          <a:p>
            <a:pPr>
              <a:defRPr/>
            </a:pPr>
            <a:fld id="{C9963C1A-49E6-4ECD-B8A5-07DEF177C26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Association of Research Libraries</a:t>
            </a:r>
          </a:p>
          <a:p>
            <a:r>
              <a:rPr lang="en-US" smtClean="0"/>
              <a:t>Association of Academic Health Sciences Libraries </a:t>
            </a:r>
          </a:p>
          <a:p>
            <a:r>
              <a:rPr lang="en-US" smtClean="0"/>
              <a:t>Medical Library Association</a:t>
            </a:r>
          </a:p>
          <a:p>
            <a:endParaRPr lang="en-US" smtClean="0"/>
          </a:p>
          <a:p>
            <a:r>
              <a:rPr lang="en-US" smtClean="0"/>
              <a:t>Utilize the data already available through published resources.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does MLA require us to report on? </a:t>
            </a:r>
          </a:p>
          <a:p>
            <a:pPr eaLnBrk="1" hangingPunct="1">
              <a:spcBef>
                <a:spcPct val="0"/>
              </a:spcBef>
            </a:pPr>
            <a:r>
              <a:rPr lang="en-US" smtClean="0"/>
              <a:t>What do our other accrediting bodies require of us? </a:t>
            </a:r>
          </a:p>
          <a:p>
            <a:pPr eaLnBrk="1" hangingPunct="1">
              <a:spcBef>
                <a:spcPct val="0"/>
              </a:spcBef>
            </a:pPr>
            <a:r>
              <a:rPr lang="en-US" smtClean="0"/>
              <a:t>ARL? </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D85816-293C-41E4-8508-A2DF24A099ED}"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this phase, of the audit, you’ll want to find out from your colleagues what statistics they are currently keeping; </a:t>
            </a:r>
          </a:p>
          <a:p>
            <a:pPr eaLnBrk="1" hangingPunct="1">
              <a:spcBef>
                <a:spcPct val="0"/>
              </a:spcBef>
            </a:pPr>
            <a:r>
              <a:rPr lang="en-US" dirty="0" smtClean="0"/>
              <a:t>you may know this already. </a:t>
            </a:r>
          </a:p>
          <a:p>
            <a:pPr eaLnBrk="1" hangingPunct="1">
              <a:spcBef>
                <a:spcPct val="0"/>
              </a:spcBef>
            </a:pPr>
            <a:endParaRPr lang="en-US" dirty="0" smtClean="0"/>
          </a:p>
          <a:p>
            <a:pPr eaLnBrk="1" hangingPunct="1">
              <a:spcBef>
                <a:spcPct val="0"/>
              </a:spcBef>
            </a:pPr>
            <a:r>
              <a:rPr lang="en-US" dirty="0" smtClean="0"/>
              <a:t>Is the data in a sharable place? </a:t>
            </a:r>
          </a:p>
          <a:p>
            <a:pPr eaLnBrk="1" hangingPunct="1">
              <a:spcBef>
                <a:spcPct val="0"/>
              </a:spcBef>
            </a:pPr>
            <a:endParaRPr lang="en-US" dirty="0" smtClean="0"/>
          </a:p>
          <a:p>
            <a:pPr eaLnBrk="1" hangingPunct="1">
              <a:spcBef>
                <a:spcPct val="0"/>
              </a:spcBef>
            </a:pPr>
            <a:r>
              <a:rPr lang="en-US" dirty="0" smtClean="0"/>
              <a:t>Is the format usable or is the record-keeping hatch marks, on someone’s personal computer, or maybe its numbers kept as a word file. </a:t>
            </a:r>
          </a:p>
          <a:p>
            <a:pPr eaLnBrk="1" hangingPunct="1">
              <a:spcBef>
                <a:spcPct val="0"/>
              </a:spcBef>
            </a:pPr>
            <a:endParaRPr lang="en-US" dirty="0" smtClean="0"/>
          </a:p>
          <a:p>
            <a:pPr eaLnBrk="1" hangingPunct="1">
              <a:spcBef>
                <a:spcPct val="0"/>
              </a:spcBef>
            </a:pPr>
            <a:r>
              <a:rPr lang="en-US" dirty="0" smtClean="0"/>
              <a:t>Metrics are more useful in a spreadsheet form, and more useful if there are many years gathered together – </a:t>
            </a:r>
          </a:p>
          <a:p>
            <a:pPr eaLnBrk="1" hangingPunct="1">
              <a:spcBef>
                <a:spcPct val="0"/>
              </a:spcBef>
            </a:pPr>
            <a:endParaRPr lang="en-US" dirty="0" smtClean="0"/>
          </a:p>
          <a:p>
            <a:pPr eaLnBrk="1" hangingPunct="1">
              <a:spcBef>
                <a:spcPct val="0"/>
              </a:spcBef>
            </a:pPr>
            <a:r>
              <a:rPr lang="en-US" dirty="0" smtClean="0"/>
              <a:t>If nothing else, make sure that you or someone responsible in this area has some expertise with excel and can create nice pivot charts and graphs. </a:t>
            </a:r>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9A8757-F031-472D-85B8-1F53200AD684}"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Organize the data. </a:t>
            </a:r>
          </a:p>
          <a:p>
            <a:pPr eaLnBrk="1" hangingPunct="1">
              <a:spcBef>
                <a:spcPct val="0"/>
              </a:spcBef>
            </a:pPr>
            <a:endParaRPr lang="en-US" dirty="0" smtClean="0"/>
          </a:p>
          <a:p>
            <a:pPr eaLnBrk="1" hangingPunct="1">
              <a:spcBef>
                <a:spcPct val="0"/>
              </a:spcBef>
            </a:pPr>
            <a:r>
              <a:rPr lang="en-US" dirty="0" smtClean="0"/>
              <a:t>This is an example of something we have at Syracuse in the Program Management Center. SharePoint is a Microsoft product for sharing – it’s web-based. </a:t>
            </a:r>
          </a:p>
          <a:p>
            <a:pPr eaLnBrk="1" hangingPunct="1">
              <a:spcBef>
                <a:spcPct val="0"/>
              </a:spcBef>
            </a:pPr>
            <a:endParaRPr lang="en-US" dirty="0" smtClean="0"/>
          </a:p>
          <a:p>
            <a:pPr eaLnBrk="1" hangingPunct="1">
              <a:spcBef>
                <a:spcPct val="0"/>
              </a:spcBef>
            </a:pPr>
            <a:r>
              <a:rPr lang="en-US" dirty="0" smtClean="0"/>
              <a:t>I can upload statistics to this page make them accessible to others in the library system. </a:t>
            </a:r>
          </a:p>
          <a:p>
            <a:pPr eaLnBrk="1" hangingPunct="1">
              <a:spcBef>
                <a:spcPct val="0"/>
              </a:spcBef>
            </a:pPr>
            <a:endParaRPr lang="en-US" dirty="0" smtClean="0"/>
          </a:p>
          <a:p>
            <a:pPr eaLnBrk="1" hangingPunct="1">
              <a:spcBef>
                <a:spcPct val="0"/>
              </a:spcBef>
            </a:pPr>
            <a:r>
              <a:rPr lang="en-US" dirty="0" smtClean="0"/>
              <a:t>It</a:t>
            </a:r>
            <a:r>
              <a:rPr lang="en-US" baseline="0" dirty="0" smtClean="0"/>
              <a:t> utilizes the authentication system used by the university, and folders can be protected or limited to a few or many. </a:t>
            </a: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0E11B-2AF9-479D-A6F6-A1099461D2DC}"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30311" eaLnBrk="1" hangingPunct="1">
              <a:defRPr/>
            </a:pPr>
            <a:r>
              <a:rPr lang="en-US" dirty="0" smtClean="0"/>
              <a:t>The</a:t>
            </a:r>
            <a:r>
              <a:rPr lang="en-US" baseline="0" dirty="0" smtClean="0"/>
              <a:t> data that we typically collect in </a:t>
            </a:r>
            <a:r>
              <a:rPr lang="en-US" dirty="0" smtClean="0"/>
              <a:t>libraries can</a:t>
            </a:r>
            <a:r>
              <a:rPr lang="en-US" baseline="0" dirty="0" smtClean="0"/>
              <a:t> be characterized as</a:t>
            </a:r>
            <a:r>
              <a:rPr lang="en-US" dirty="0" smtClean="0"/>
              <a:t> inputs and outputs </a:t>
            </a:r>
          </a:p>
          <a:p>
            <a:pPr defTabSz="930311" eaLnBrk="1" hangingPunct="1">
              <a:defRPr/>
            </a:pPr>
            <a:endParaRPr lang="en-US" dirty="0" smtClean="0"/>
          </a:p>
          <a:p>
            <a:pPr defTabSz="930311" eaLnBrk="1" hangingPunct="1">
              <a:defRPr/>
            </a:pPr>
            <a:r>
              <a:rPr lang="en-US" dirty="0" smtClean="0"/>
              <a:t>Inputs – how much is our collections budget; how much staff time is required to manage our interlibrary loan operations?</a:t>
            </a:r>
          </a:p>
          <a:p>
            <a:pPr defTabSz="930311" eaLnBrk="1" hangingPunct="1">
              <a:defRPr/>
            </a:pPr>
            <a:endParaRPr lang="en-US" dirty="0" smtClean="0"/>
          </a:p>
          <a:p>
            <a:pPr defTabSz="930311" eaLnBrk="1" hangingPunct="1">
              <a:defRPr/>
            </a:pPr>
            <a:r>
              <a:rPr lang="en-US" dirty="0" smtClean="0"/>
              <a:t>Outputs: How many uses did Medline get? How many users came to the Library; how many reference questions were</a:t>
            </a:r>
            <a:r>
              <a:rPr lang="en-US" baseline="0" dirty="0" smtClean="0"/>
              <a:t> handled? </a:t>
            </a:r>
            <a:endParaRPr lang="en-US" dirty="0" smtClean="0"/>
          </a:p>
          <a:p>
            <a:pPr defTabSz="930311" eaLnBrk="1" hangingPunct="1">
              <a:defRPr/>
            </a:pPr>
            <a:endParaRPr lang="en-US" dirty="0" smtClean="0"/>
          </a:p>
          <a:p>
            <a:pPr eaLnBrk="1" hangingPunct="1"/>
            <a:r>
              <a:rPr lang="en-US" dirty="0" smtClean="0"/>
              <a:t>This is all well and good, but it doesn’t say anything to our institution about the outcome of those measures </a:t>
            </a:r>
          </a:p>
          <a:p>
            <a:pPr eaLnBrk="1" hangingPunct="1"/>
            <a:endParaRPr lang="en-US" dirty="0" smtClean="0"/>
          </a:p>
          <a:p>
            <a:pPr eaLnBrk="1" hangingPunct="1"/>
            <a:r>
              <a:rPr lang="en-US" dirty="0" smtClean="0"/>
              <a:t>Ideally, we would think about measuring what we do also</a:t>
            </a:r>
            <a:r>
              <a:rPr lang="en-US" baseline="0" dirty="0" smtClean="0"/>
              <a:t> in terms of impact and outcomes. </a:t>
            </a:r>
            <a:endParaRPr lang="en-US" dirty="0" smtClean="0"/>
          </a:p>
          <a:p>
            <a:pPr eaLnBrk="1" hangingPunct="1"/>
            <a:endParaRPr lang="en-US" dirty="0" smtClean="0"/>
          </a:p>
          <a:p>
            <a:pPr eaLnBrk="1" hangingPunct="1"/>
            <a:r>
              <a:rPr lang="en-US" dirty="0" smtClean="0"/>
              <a:t>The Rochester study is an excellent example of real outcomes that can be demonstrated potentially by library service – in their case it was patient</a:t>
            </a:r>
            <a:r>
              <a:rPr lang="en-US" baseline="0" dirty="0" smtClean="0"/>
              <a:t> care outcomes. </a:t>
            </a:r>
          </a:p>
          <a:p>
            <a:pPr eaLnBrk="1" hangingPunct="1"/>
            <a:endParaRPr lang="en-US" baseline="0" dirty="0" smtClean="0"/>
          </a:p>
          <a:p>
            <a:pPr eaLnBrk="1" hangingPunct="1"/>
            <a:r>
              <a:rPr lang="en-US" baseline="0" dirty="0" smtClean="0"/>
              <a:t>So think about w</a:t>
            </a:r>
            <a:r>
              <a:rPr lang="en-US" dirty="0" smtClean="0"/>
              <a:t>hat are those outcomes in your library? </a:t>
            </a:r>
          </a:p>
          <a:p>
            <a:pPr eaLnBrk="1" hangingPunct="1"/>
            <a:r>
              <a:rPr lang="en-US" dirty="0" smtClean="0"/>
              <a:t>Student success? </a:t>
            </a:r>
          </a:p>
          <a:p>
            <a:pPr eaLnBrk="1" hangingPunct="1"/>
            <a:r>
              <a:rPr lang="en-US" dirty="0" smtClean="0"/>
              <a:t>Faculty productivity? </a:t>
            </a:r>
          </a:p>
          <a:p>
            <a:pPr eaLnBrk="1" hangingPunct="1"/>
            <a:r>
              <a:rPr lang="en-US" dirty="0" smtClean="0"/>
              <a:t>Grants coming into the institution?</a:t>
            </a:r>
            <a:endParaRPr lang="en-US" b="1" dirty="0" smtClean="0"/>
          </a:p>
          <a:p>
            <a:pPr eaLnBrk="1" hangingPunct="1"/>
            <a:endParaRPr lang="en-US" dirty="0" smtClean="0"/>
          </a:p>
          <a:p>
            <a:pPr lvl="1"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1905BF9-D27E-43A9-9736-F0A60443D4D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t>What is the data that matters to us?</a:t>
            </a:r>
          </a:p>
          <a:p>
            <a:pPr eaLnBrk="1" hangingPunct="1"/>
            <a:endParaRPr lang="en-US" sz="1600" dirty="0" smtClean="0"/>
          </a:p>
          <a:p>
            <a:pPr eaLnBrk="1" hangingPunct="1"/>
            <a:r>
              <a:rPr lang="en-US" sz="1600" dirty="0" smtClean="0"/>
              <a:t>What matters to our stakeholders?  </a:t>
            </a:r>
          </a:p>
          <a:p>
            <a:pPr eaLnBrk="1" hangingPunct="1"/>
            <a:endParaRPr lang="en-US" sz="1600" dirty="0" smtClean="0"/>
          </a:p>
          <a:p>
            <a:pPr eaLnBrk="1" hangingPunct="1"/>
            <a:r>
              <a:rPr lang="en-US" sz="1600" dirty="0" smtClean="0"/>
              <a:t>What is the story we want to tell about our library? </a:t>
            </a:r>
          </a:p>
          <a:p>
            <a:pPr eaLnBrk="1" hangingPunct="1"/>
            <a:endParaRPr lang="en-US" sz="1600" dirty="0" smtClean="0"/>
          </a:p>
          <a:p>
            <a:pPr eaLnBrk="1" hangingPunct="1"/>
            <a:endParaRPr lang="en-US" sz="1600" dirty="0"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52DA7-71FB-4E0D-854F-B2AE07307571}"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Where are your gaps? So what do we need to get data on that we don’t already have? </a:t>
            </a:r>
          </a:p>
          <a:p>
            <a:pPr eaLnBrk="1" hangingPunct="1">
              <a:spcBef>
                <a:spcPct val="0"/>
              </a:spcBef>
            </a:pPr>
            <a:endParaRPr lang="en-US" sz="1000" dirty="0" smtClean="0"/>
          </a:p>
          <a:p>
            <a:pPr eaLnBrk="1" hangingPunct="1">
              <a:spcBef>
                <a:spcPct val="0"/>
              </a:spcBef>
            </a:pPr>
            <a:r>
              <a:rPr lang="en-US" sz="1000" dirty="0" smtClean="0"/>
              <a:t>Example: At Syracuse we had very spotty data on who was actually using the building and when. </a:t>
            </a:r>
          </a:p>
          <a:p>
            <a:pPr eaLnBrk="1" hangingPunct="1">
              <a:spcBef>
                <a:spcPct val="0"/>
              </a:spcBef>
            </a:pPr>
            <a:r>
              <a:rPr lang="en-US" sz="1000" dirty="0" smtClean="0"/>
              <a:t>Spot checks, but never anything too systematic – </a:t>
            </a:r>
          </a:p>
          <a:p>
            <a:pPr eaLnBrk="1" hangingPunct="1">
              <a:spcBef>
                <a:spcPct val="0"/>
              </a:spcBef>
            </a:pPr>
            <a:r>
              <a:rPr lang="en-US" sz="1000" dirty="0" smtClean="0"/>
              <a:t>It was difficult to get the different departments involved to agree on frequency, on level of detail. Do you count by floor? What about people in special study rooms</a:t>
            </a:r>
          </a:p>
          <a:p>
            <a:pPr eaLnBrk="1" hangingPunct="1">
              <a:spcBef>
                <a:spcPct val="0"/>
              </a:spcBef>
            </a:pPr>
            <a:r>
              <a:rPr lang="en-US" sz="1000" dirty="0" smtClean="0"/>
              <a:t>So in spite of the fact that the Dean often asked for numbers in this area, we were always scrambling to get the figures together, sometimes taking printed sheets and </a:t>
            </a:r>
            <a:r>
              <a:rPr lang="en-US" sz="1000" dirty="0" err="1" smtClean="0"/>
              <a:t>inputing</a:t>
            </a:r>
            <a:r>
              <a:rPr lang="en-US" sz="1000" dirty="0" smtClean="0"/>
              <a:t> them by hand into excel. </a:t>
            </a:r>
          </a:p>
          <a:p>
            <a:pPr eaLnBrk="1" hangingPunct="1">
              <a:spcBef>
                <a:spcPct val="0"/>
              </a:spcBef>
            </a:pPr>
            <a:endParaRPr lang="en-US" sz="1000" dirty="0" smtClean="0"/>
          </a:p>
          <a:p>
            <a:pPr eaLnBrk="1" hangingPunct="1">
              <a:spcBef>
                <a:spcPct val="0"/>
              </a:spcBef>
            </a:pPr>
            <a:r>
              <a:rPr lang="en-US" sz="1000" dirty="0" smtClean="0"/>
              <a:t>When the Program management Center was established, we systematized this process. </a:t>
            </a:r>
          </a:p>
          <a:p>
            <a:pPr eaLnBrk="1" hangingPunct="1">
              <a:spcBef>
                <a:spcPct val="0"/>
              </a:spcBef>
            </a:pPr>
            <a:r>
              <a:rPr lang="en-US" sz="1000" dirty="0" smtClean="0"/>
              <a:t>We created an online form that could be used; we provided training; we monitor the data as it is input. </a:t>
            </a:r>
          </a:p>
          <a:p>
            <a:pPr eaLnBrk="1" hangingPunct="1">
              <a:spcBef>
                <a:spcPct val="0"/>
              </a:spcBef>
            </a:pPr>
            <a:r>
              <a:rPr lang="en-US" sz="1000" dirty="0" smtClean="0"/>
              <a:t>We built an online dashboard or graph that allows you to see the numbers in real time. </a:t>
            </a:r>
          </a:p>
          <a:p>
            <a:pPr eaLnBrk="1" hangingPunct="1">
              <a:spcBef>
                <a:spcPct val="0"/>
              </a:spcBef>
            </a:pPr>
            <a:r>
              <a:rPr lang="en-US" sz="1000" dirty="0" smtClean="0"/>
              <a:t>And now we can always answer the questions that come our way. </a:t>
            </a:r>
          </a:p>
          <a:p>
            <a:pPr eaLnBrk="1" hangingPunct="1">
              <a:spcBef>
                <a:spcPct val="0"/>
              </a:spcBef>
            </a:pPr>
            <a:endParaRPr lang="en-US" sz="1000" dirty="0" smtClean="0"/>
          </a:p>
          <a:p>
            <a:pPr eaLnBrk="1" hangingPunct="1">
              <a:spcBef>
                <a:spcPct val="0"/>
              </a:spcBef>
            </a:pPr>
            <a:r>
              <a:rPr lang="en-US" sz="1000" dirty="0" smtClean="0"/>
              <a:t>Another question up – this was also  posed by the Dean – what are students actually doing in the building. </a:t>
            </a:r>
          </a:p>
          <a:p>
            <a:pPr eaLnBrk="1" hangingPunct="1">
              <a:spcBef>
                <a:spcPct val="0"/>
              </a:spcBef>
            </a:pPr>
            <a:r>
              <a:rPr lang="en-US" sz="1000" dirty="0" smtClean="0"/>
              <a:t>Conducted  “guerilla survey” – </a:t>
            </a:r>
          </a:p>
          <a:p>
            <a:pPr eaLnBrk="1" hangingPunct="1">
              <a:spcBef>
                <a:spcPct val="0"/>
              </a:spcBef>
            </a:pPr>
            <a:r>
              <a:rPr lang="en-US" sz="1000" dirty="0" smtClean="0"/>
              <a:t>printed on a card with one question – what are you doing in the library – options were work, recreation; school work – </a:t>
            </a:r>
          </a:p>
          <a:p>
            <a:pPr eaLnBrk="1" hangingPunct="1">
              <a:spcBef>
                <a:spcPct val="0"/>
              </a:spcBef>
            </a:pPr>
            <a:r>
              <a:rPr lang="en-US" sz="1000" dirty="0" smtClean="0"/>
              <a:t>we also asked for a students department and school and level.  </a:t>
            </a:r>
          </a:p>
          <a:p>
            <a:pPr eaLnBrk="1" hangingPunct="1">
              <a:spcBef>
                <a:spcPct val="0"/>
              </a:spcBef>
            </a:pPr>
            <a:r>
              <a:rPr lang="en-US" sz="1000" dirty="0" smtClean="0"/>
              <a:t>Conducted this at different times of the day and days of the week, also weekends. </a:t>
            </a:r>
          </a:p>
          <a:p>
            <a:pPr eaLnBrk="1" hangingPunct="1">
              <a:spcBef>
                <a:spcPct val="0"/>
              </a:spcBef>
            </a:pPr>
            <a:r>
              <a:rPr lang="en-US" sz="1000" dirty="0" smtClean="0"/>
              <a:t>700 responses and were quickly able to demonstrate that students are primarily doing school work in the library. </a:t>
            </a:r>
          </a:p>
          <a:p>
            <a:pPr eaLnBrk="1" hangingPunct="1">
              <a:spcBef>
                <a:spcPct val="0"/>
              </a:spcBef>
            </a:pPr>
            <a:endParaRPr lang="en-US" dirty="0" smtClean="0"/>
          </a:p>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876D48-4C37-48EC-8C9C-07529A07BC80}"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tend to think about assessment as mostly a metrics or numbers driven enterprise. </a:t>
            </a:r>
          </a:p>
          <a:p>
            <a:endParaRPr lang="en-US" dirty="0" smtClean="0"/>
          </a:p>
          <a:p>
            <a:r>
              <a:rPr lang="en-US" dirty="0" smtClean="0"/>
              <a:t>But as someone whose background is in anthropology, I actually prefer the more qualitative approach to gathering data – </a:t>
            </a:r>
          </a:p>
          <a:p>
            <a:endParaRPr lang="en-US" dirty="0" smtClean="0"/>
          </a:p>
          <a:p>
            <a:r>
              <a:rPr lang="en-US" dirty="0" smtClean="0"/>
              <a:t>and there may be people on your staff that prefer this approach as well. </a:t>
            </a:r>
          </a:p>
          <a:p>
            <a:endParaRPr lang="en-US" dirty="0" smtClean="0"/>
          </a:p>
          <a:p>
            <a:r>
              <a:rPr lang="en-US" dirty="0" smtClean="0"/>
              <a:t>So Best</a:t>
            </a:r>
            <a:r>
              <a:rPr lang="en-US" baseline="0" dirty="0" smtClean="0"/>
              <a:t> Practice #3 </a:t>
            </a:r>
            <a:r>
              <a:rPr lang="en-US" dirty="0" smtClean="0"/>
              <a:t>is to invigorate staff with different approaches to assessment</a:t>
            </a:r>
          </a:p>
          <a:p>
            <a:endParaRPr lang="en-US" dirty="0" smtClean="0"/>
          </a:p>
        </p:txBody>
      </p:sp>
      <p:sp>
        <p:nvSpPr>
          <p:cNvPr id="4" name="Slide Number Placeholder 3"/>
          <p:cNvSpPr>
            <a:spLocks noGrp="1"/>
          </p:cNvSpPr>
          <p:nvPr>
            <p:ph type="sldNum" sz="quarter" idx="5"/>
          </p:nvPr>
        </p:nvSpPr>
        <p:spPr/>
        <p:txBody>
          <a:bodyPr/>
          <a:lstStyle/>
          <a:p>
            <a:pPr>
              <a:defRPr/>
            </a:pPr>
            <a:fld id="{7C9531DF-BD03-4F5A-BADF-9C3C17411CB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It’s not hard to find examples of</a:t>
            </a:r>
            <a:r>
              <a:rPr lang="en-US" baseline="0" dirty="0" smtClean="0"/>
              <a:t> libraries doing more qualitative work in assessment or learning about users. </a:t>
            </a:r>
          </a:p>
          <a:p>
            <a:endParaRPr lang="en-US" baseline="0" dirty="0" smtClean="0"/>
          </a:p>
          <a:p>
            <a:r>
              <a:rPr lang="en-US" baseline="0" dirty="0" smtClean="0"/>
              <a:t>One of the groundbreaking examples is the University of Rochester. </a:t>
            </a:r>
          </a:p>
          <a:p>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afternoon’s program is devoted to assessment – although I get the dreaded position of talking just after lunch and you are all ready for a brief doze, I hope that my comments will  </a:t>
            </a:r>
            <a:r>
              <a:rPr lang="en-US" i="1" dirty="0" smtClean="0"/>
              <a:t>provide </a:t>
            </a:r>
            <a:r>
              <a:rPr lang="en-US" dirty="0" smtClean="0"/>
              <a:t>some context for the presentations that follow. </a:t>
            </a:r>
          </a:p>
          <a:p>
            <a:pPr eaLnBrk="1" hangingPunct="1">
              <a:spcBef>
                <a:spcPct val="0"/>
              </a:spcBef>
            </a:pPr>
            <a:endParaRPr lang="en-US" dirty="0" smtClean="0"/>
          </a:p>
          <a:p>
            <a:pPr eaLnBrk="1" hangingPunct="1">
              <a:spcBef>
                <a:spcPct val="0"/>
              </a:spcBef>
            </a:pPr>
            <a:r>
              <a:rPr lang="en-US" dirty="0" smtClean="0"/>
              <a:t>Familiar with the “Rochester study” on the</a:t>
            </a:r>
            <a:r>
              <a:rPr lang="en-US" baseline="0" dirty="0" smtClean="0"/>
              <a:t> impact of library services on clinical decision-making. It was conducted in 1990-01. </a:t>
            </a:r>
            <a:endParaRPr lang="en-US" dirty="0" smtClean="0"/>
          </a:p>
          <a:p>
            <a:pPr eaLnBrk="1" hangingPunct="1">
              <a:spcBef>
                <a:spcPct val="0"/>
              </a:spcBef>
            </a:pPr>
            <a:r>
              <a:rPr lang="en-US" dirty="0" smtClean="0"/>
              <a:t>I imagine that if you read some of the literature on assessment today</a:t>
            </a:r>
            <a:r>
              <a:rPr lang="en-US" baseline="0" dirty="0" smtClean="0"/>
              <a:t> you may find it </a:t>
            </a:r>
            <a:r>
              <a:rPr lang="en-US" dirty="0" smtClean="0"/>
              <a:t>somewhat daunting. The Rochester study, for instance, involved 15 hospital libraries and the grants sponsorship of both New York state government and the Rochester Regional Library Council.  You may be thinking, how could I possibly make a contribution such as that? So I named my talk DIY – do it yourself – to suggest that any library can improve its</a:t>
            </a:r>
            <a:r>
              <a:rPr lang="en-US" baseline="0" dirty="0" smtClean="0"/>
              <a:t> efforts in assessment. </a:t>
            </a:r>
            <a:endParaRPr lang="en-US" dirty="0" smtClean="0"/>
          </a:p>
          <a:p>
            <a:pPr eaLnBrk="1" hangingPunct="1">
              <a:spcBef>
                <a:spcPct val="0"/>
              </a:spcBef>
            </a:pPr>
            <a:endParaRPr lang="en-US" dirty="0" smtClean="0"/>
          </a:p>
          <a:p>
            <a:pPr eaLnBrk="1" hangingPunct="1">
              <a:spcBef>
                <a:spcPct val="0"/>
              </a:spcBef>
            </a:pPr>
            <a:r>
              <a:rPr lang="en-US" dirty="0" smtClean="0"/>
              <a:t>A couple of years ago Syracuse University Library staff conducted a series of environmental scans on various aspects of library work – I chaired the group that reviewed the literature</a:t>
            </a:r>
            <a:r>
              <a:rPr lang="en-US" baseline="0" dirty="0" smtClean="0"/>
              <a:t> and interviewed practitioners </a:t>
            </a:r>
            <a:r>
              <a:rPr lang="en-US" dirty="0" smtClean="0"/>
              <a:t>in library assessment. So when Brad asked me to speak today, I went back to that scan and it</a:t>
            </a:r>
            <a:r>
              <a:rPr lang="en-US" baseline="0" dirty="0" smtClean="0"/>
              <a:t> still has relevance.  I’m going to comment on 7 best practices; some I hope you can do at home.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9460E-A81D-444E-87BC-66791A003DE7}"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This was</a:t>
            </a:r>
            <a:r>
              <a:rPr lang="en-US" baseline="0" dirty="0" smtClean="0"/>
              <a:t> published in 2007 and is a compilation, by Nancy Foster (anthropologist) and Susan Gibbons (now the Vice Provost and Dean) of ethnographic work conducted with students at the University of Rochester.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dirty="0" smtClean="0"/>
              <a:t>Used ethnographic approaches</a:t>
            </a:r>
            <a:r>
              <a:rPr lang="en-US" baseline="0" dirty="0" smtClean="0"/>
              <a:t> </a:t>
            </a:r>
            <a:r>
              <a:rPr lang="en-US" dirty="0" smtClean="0"/>
              <a:t>– photo diaries, mapping journals; design </a:t>
            </a:r>
            <a:r>
              <a:rPr lang="en-US" dirty="0" err="1" smtClean="0"/>
              <a:t>charettes</a:t>
            </a:r>
            <a:r>
              <a:rPr lang="en-US" dirty="0" smtClean="0"/>
              <a:t> for information commons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directors of these projects do not refer to their work as assessment; as that sounds evaluative ; the ethnographic approach is a neutral way of observing and analyzing what how users work; whether they be faculty or students.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other striking aspect</a:t>
            </a:r>
            <a:r>
              <a:rPr lang="en-US" baseline="0" dirty="0" smtClean="0"/>
              <a:t> of this work is the involvement of so many library staff in the projects – through the training they received and the research work, it really changed how they thought about their work as librarians. One librarian describes listening in a different way to students during a reference interview, based on this work. </a:t>
            </a: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00B7F8-CE49-4E97-8F5A-8FB4B111857A}"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Best Practice # 4</a:t>
            </a:r>
          </a:p>
          <a:p>
            <a:pPr eaLnBrk="1" hangingPunct="1">
              <a:spcBef>
                <a:spcPct val="0"/>
              </a:spcBef>
            </a:pPr>
            <a:r>
              <a:rPr lang="en-US" dirty="0" smtClean="0"/>
              <a:t>This week I was at the Library Research Seminar and one of the most powerful panels was a group from the National Institutes of Health Library</a:t>
            </a:r>
          </a:p>
          <a:p>
            <a:pPr eaLnBrk="1" hangingPunct="1">
              <a:spcBef>
                <a:spcPct val="0"/>
              </a:spcBef>
            </a:pPr>
            <a:r>
              <a:rPr lang="en-US" dirty="0" smtClean="0"/>
              <a:t>This is a library for whom each staff member has “research” participation as one of their performance goals. </a:t>
            </a:r>
          </a:p>
          <a:p>
            <a:pPr eaLnBrk="1" hangingPunct="1">
              <a:spcBef>
                <a:spcPct val="0"/>
              </a:spcBef>
            </a:pPr>
            <a:endParaRPr lang="en-US" dirty="0" smtClean="0"/>
          </a:p>
          <a:p>
            <a:pPr eaLnBrk="1" hangingPunct="1">
              <a:spcBef>
                <a:spcPct val="0"/>
              </a:spcBef>
            </a:pPr>
            <a:r>
              <a:rPr lang="en-US" dirty="0" smtClean="0"/>
              <a:t>So over the year they’ve conducted various research projects, after spending time getting some training in qualitative and quantitative research methods. One group of staff used focus groups and usability testing to evaluate a</a:t>
            </a:r>
            <a:r>
              <a:rPr lang="en-US" baseline="0" dirty="0" smtClean="0"/>
              <a:t> federated search interface for their researchers. </a:t>
            </a:r>
          </a:p>
          <a:p>
            <a:pPr eaLnBrk="1" hangingPunct="1">
              <a:spcBef>
                <a:spcPct val="0"/>
              </a:spcBef>
            </a:pPr>
            <a:endParaRPr lang="en-US" baseline="0" dirty="0" smtClean="0"/>
          </a:p>
          <a:p>
            <a:pPr eaLnBrk="1" hangingPunct="1">
              <a:spcBef>
                <a:spcPct val="0"/>
              </a:spcBef>
            </a:pPr>
            <a:r>
              <a:rPr lang="en-US" baseline="0" dirty="0" smtClean="0"/>
              <a:t>Another group conducted interviews with disaster response professionals to learn more about their information sharing needs. </a:t>
            </a:r>
          </a:p>
          <a:p>
            <a:pPr eaLnBrk="1" hangingPunct="1">
              <a:spcBef>
                <a:spcPct val="0"/>
              </a:spcBef>
            </a:pPr>
            <a:endParaRPr lang="en-US" baseline="0" dirty="0" smtClean="0"/>
          </a:p>
          <a:p>
            <a:pPr eaLnBrk="1" hangingPunct="1">
              <a:spcBef>
                <a:spcPct val="0"/>
              </a:spcBef>
            </a:pPr>
            <a:r>
              <a:rPr lang="en-US" dirty="0" smtClean="0"/>
              <a:t>A third group, and 27 staff members participated in this one – was to conduct a visual scan of how users were interacting with the physical space within the library – one hour each day a staff person would walk through the space and check off what behaviors were happening at each of the seating areas. This is a Library that is developing a culture of assessment. http://www.lrsv.umd.edu/abstracts/Hope_Joubert_et_al.pdf</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52EE9D-F6C3-409E-8C92-F9F4B7CE67D3}"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How do we develop a culture of assessment in our organization?</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6B2DB1-8AC9-48B0-8516-6FA254861BEE}"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Best Practice # 5 In conducting the environmental scan we also noted the use of social networking to communicate within and externally from the library what was going on both</a:t>
            </a:r>
            <a:r>
              <a:rPr lang="en-US" baseline="0" dirty="0" smtClean="0"/>
              <a:t> externally and internally</a:t>
            </a:r>
            <a:r>
              <a:rPr lang="en-US" dirty="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Outside the organization</a:t>
            </a:r>
          </a:p>
          <a:p>
            <a:endParaRPr lang="en-US" smtClean="0"/>
          </a:p>
          <a:p>
            <a:r>
              <a:rPr lang="en-US" smtClean="0"/>
              <a:t>http://libraryassessment.info/</a:t>
            </a:r>
          </a:p>
        </p:txBody>
      </p:sp>
      <p:sp>
        <p:nvSpPr>
          <p:cNvPr id="4" name="Slide Number Placeholder 3"/>
          <p:cNvSpPr>
            <a:spLocks noGrp="1"/>
          </p:cNvSpPr>
          <p:nvPr>
            <p:ph type="sldNum" sz="quarter" idx="5"/>
          </p:nvPr>
        </p:nvSpPr>
        <p:spPr/>
        <p:txBody>
          <a:bodyPr/>
          <a:lstStyle/>
          <a:p>
            <a:pPr>
              <a:defRPr/>
            </a:pPr>
            <a:fld id="{57F9963B-AA81-44CB-B087-A6A83C1193A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inside the organization</a:t>
            </a:r>
          </a:p>
          <a:p>
            <a:pPr eaLnBrk="1" hangingPunct="1">
              <a:spcBef>
                <a:spcPct val="0"/>
              </a:spcBef>
            </a:pPr>
            <a:endParaRPr lang="en-US" smtClean="0"/>
          </a:p>
          <a:p>
            <a:pPr eaLnBrk="1" hangingPunct="1">
              <a:spcBef>
                <a:spcPct val="0"/>
              </a:spcBef>
            </a:pPr>
            <a:r>
              <a:rPr lang="en-US" smtClean="0"/>
              <a:t>The Cornell site’s Trend Tracker is a great use of creating awareness within the organization of assessment activities. </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972E2-84AD-4B46-8C02-DABA0D3FD3FE}"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Another “best practice” – number 6 is taking advantage of collaborative opportunities at your own institution or within your professional organization.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227C4-4402-4B47-A894-B5E8E31478A2}"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There may also be experts in your institution that can help you to gain new skills, or may be a neutral way of moving your library forward.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Depending on your project, you may require a consultation with someone with more experience than you. Survey Monkey would have us believe that everyone can create a good survey – but that is not the case. Likewise, conducting focus groups with users – there may be people you can call upon to work with you collaboratively to develop a good plan for focus groups. I added “data warehouse” to this list. At Syracuse University we’ve coordinated with our institutional registrar and human resources data warehouse in order to set up an infrastructure that allows us to get demographic information on our users that we don’t collect within our ILMS.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r>
              <a:rPr lang="en-US" dirty="0" smtClean="0"/>
              <a:t>Demonstrating Value and Impact is the Best</a:t>
            </a:r>
            <a:r>
              <a:rPr lang="en-US" baseline="0" dirty="0" smtClean="0"/>
              <a:t> Practice #7</a:t>
            </a:r>
            <a:endParaRPr lang="en-US" dirty="0" smtClean="0"/>
          </a:p>
          <a:p>
            <a:endParaRPr lang="en-US" dirty="0" smtClean="0"/>
          </a:p>
          <a:p>
            <a:r>
              <a:rPr lang="en-US" dirty="0" smtClean="0"/>
              <a:t>The word we’re hearing a lot these days is Value – Return on Investment – how libraries demonstrate their value, sometimes very literally in dollars and cents,  to their institutions. </a:t>
            </a:r>
          </a:p>
          <a:p>
            <a:endParaRPr lang="en-US" dirty="0" smtClean="0"/>
          </a:p>
          <a:p>
            <a:r>
              <a:rPr lang="en-US" dirty="0" smtClean="0"/>
              <a:t>A classic example of value assessment is the Rochester Study</a:t>
            </a:r>
            <a:r>
              <a:rPr lang="en-US" baseline="0" dirty="0" smtClean="0"/>
              <a:t> - </a:t>
            </a:r>
            <a:r>
              <a:rPr lang="en-US" dirty="0" smtClean="0"/>
              <a:t>Rochester measured </a:t>
            </a:r>
          </a:p>
          <a:p>
            <a:pPr marL="232578" indent="-232578">
              <a:buAutoNum type="arabicParenR"/>
            </a:pPr>
            <a:r>
              <a:rPr lang="en-US" dirty="0" smtClean="0"/>
              <a:t>quality of information provided </a:t>
            </a:r>
          </a:p>
          <a:p>
            <a:pPr marL="232578" indent="-232578">
              <a:buAutoNum type="arabicParenR"/>
            </a:pPr>
            <a:r>
              <a:rPr lang="en-US" dirty="0" smtClean="0"/>
              <a:t>cognitive value of information  </a:t>
            </a:r>
          </a:p>
          <a:p>
            <a:pPr marL="232578" indent="-232578">
              <a:buAutoNum type="arabicParenR"/>
            </a:pPr>
            <a:r>
              <a:rPr lang="en-US" dirty="0" smtClean="0"/>
              <a:t>contribution to patient care </a:t>
            </a:r>
          </a:p>
          <a:p>
            <a:pPr marL="232578" indent="-232578">
              <a:buAutoNum type="arabicParenR"/>
            </a:pPr>
            <a:r>
              <a:rPr lang="en-US" dirty="0" smtClean="0"/>
              <a:t>whether information saved time of physician</a:t>
            </a:r>
          </a:p>
          <a:p>
            <a:endParaRPr lang="en-US" dirty="0" smtClean="0"/>
          </a:p>
          <a:p>
            <a:pPr eaLnBrk="1" hangingPunct="1"/>
            <a:r>
              <a:rPr lang="en-US" dirty="0" smtClean="0"/>
              <a:t>Another</a:t>
            </a:r>
            <a:r>
              <a:rPr lang="en-US" baseline="0" dirty="0" smtClean="0"/>
              <a:t> example of this value trend is </a:t>
            </a:r>
          </a:p>
          <a:p>
            <a:pPr eaLnBrk="1" hangingPunct="1"/>
            <a:r>
              <a:rPr lang="en-US" baseline="0" dirty="0" smtClean="0"/>
              <a:t>Meagan </a:t>
            </a:r>
            <a:r>
              <a:rPr lang="en-US" baseline="0" dirty="0" err="1" smtClean="0"/>
              <a:t>Oakleaf’s</a:t>
            </a:r>
            <a:r>
              <a:rPr lang="en-US" baseline="0" dirty="0" smtClean="0"/>
              <a:t> </a:t>
            </a:r>
          </a:p>
          <a:p>
            <a:pPr eaLnBrk="1" hangingPunct="1"/>
            <a:r>
              <a:rPr lang="en-US" dirty="0" smtClean="0"/>
              <a:t>Value of Academic Libraries: A</a:t>
            </a:r>
            <a:r>
              <a:rPr lang="en-US" baseline="0" dirty="0" smtClean="0"/>
              <a:t> </a:t>
            </a:r>
            <a:r>
              <a:rPr lang="en-US" dirty="0" smtClean="0"/>
              <a:t>Comprehensive Research Review and Report. </a:t>
            </a:r>
          </a:p>
          <a:p>
            <a:pPr eaLnBrk="1" hangingPunct="1"/>
            <a:r>
              <a:rPr lang="en-US" dirty="0" smtClean="0"/>
              <a:t>Chicago: Association of College and Research Libraries, 2010.</a:t>
            </a:r>
          </a:p>
          <a:p>
            <a:endParaRPr lang="en-US" baseline="0" dirty="0" smtClean="0"/>
          </a:p>
          <a:p>
            <a:r>
              <a:rPr lang="en-US" baseline="0" dirty="0" smtClean="0"/>
              <a:t>The Association of Research Libraries recently conducted a survey of its membership to evaluate how libraries were measuring impact. How are they correlating library services with student success, library instruction with information literacy skills, or library use and research output of faculty. They report that “libraries reported shockingly little work that focuses on investigating whether use of library resources and services correlate with measures of success for library users. 19 respondents were doing something; 55 respondents from 124 libraries. </a:t>
            </a: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6033762-AD46-4E24-8FEF-9E0B41FFC11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We do we even do assessment?</a:t>
            </a:r>
            <a:r>
              <a:rPr lang="en-US" baseline="0" dirty="0" smtClean="0"/>
              <a:t> </a:t>
            </a:r>
            <a:endParaRPr lang="en-US" dirty="0" smtClean="0"/>
          </a:p>
          <a:p>
            <a:pPr eaLnBrk="1" hangingPunct="1"/>
            <a:endParaRPr lang="en-US" dirty="0" smtClean="0"/>
          </a:p>
          <a:p>
            <a:pPr eaLnBrk="1" hangingPunct="1"/>
            <a:r>
              <a:rPr lang="en-US" dirty="0" smtClean="0"/>
              <a:t>We need to justify our expenditures of our budget –</a:t>
            </a:r>
            <a:r>
              <a:rPr lang="en-US" baseline="0" dirty="0" smtClean="0"/>
              <a:t> this is accountability.  </a:t>
            </a:r>
            <a:endParaRPr lang="en-US" dirty="0" smtClean="0"/>
          </a:p>
          <a:p>
            <a:pPr eaLnBrk="1" hangingPunct="1"/>
            <a:endParaRPr lang="en-US" dirty="0" smtClean="0"/>
          </a:p>
          <a:p>
            <a:pPr eaLnBrk="1" hangingPunct="1"/>
            <a:r>
              <a:rPr lang="en-US" dirty="0" smtClean="0"/>
              <a:t>We also conduct assessment in order to improve our workflow efficiency and provide better service to our customers. </a:t>
            </a:r>
          </a:p>
          <a:p>
            <a:pPr eaLnBrk="1" hangingPunct="1"/>
            <a:endParaRPr lang="en-US" dirty="0" smtClean="0"/>
          </a:p>
          <a:p>
            <a:pPr eaLnBrk="1" hangingPunct="1"/>
            <a:r>
              <a:rPr lang="en-US" dirty="0" smtClean="0"/>
              <a:t>A higher</a:t>
            </a:r>
            <a:r>
              <a:rPr lang="en-US" baseline="0" dirty="0" smtClean="0"/>
              <a:t> level of accountability is Advocacy – relating our work to value. </a:t>
            </a:r>
          </a:p>
          <a:p>
            <a:pPr eaLnBrk="1" hangingPunct="1"/>
            <a:endParaRPr lang="en-US" baseline="0"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back on the two library annual reports. The requests for new funding. The successful libraries</a:t>
            </a:r>
            <a:r>
              <a:rPr lang="en-US" baseline="0" dirty="0" smtClean="0"/>
              <a:t> are those that not only collect, make accessible and report on solid data and cultivate a culture of assessment within the organization, but they can talk about these measures in ways of value to their stakeholders. </a:t>
            </a:r>
            <a:endParaRPr lang="en-US" dirty="0" smtClean="0"/>
          </a:p>
          <a:p>
            <a:endParaRPr lang="en-US" dirty="0" smtClean="0"/>
          </a:p>
          <a:p>
            <a:pPr defTabSz="930311">
              <a:defRPr/>
            </a:pPr>
            <a:r>
              <a:rPr lang="en-US" dirty="0" smtClean="0"/>
              <a:t>Our assessment practice and our assessment reporting can</a:t>
            </a:r>
            <a:r>
              <a:rPr lang="en-US" baseline="0" dirty="0" smtClean="0"/>
              <a:t> not</a:t>
            </a:r>
            <a:r>
              <a:rPr lang="en-US" dirty="0" smtClean="0"/>
              <a:t> be</a:t>
            </a:r>
            <a:r>
              <a:rPr lang="en-US" baseline="0" dirty="0" smtClean="0"/>
              <a:t> </a:t>
            </a:r>
            <a:r>
              <a:rPr lang="en-US" dirty="0" smtClean="0"/>
              <a:t>conducted in a vacuum. </a:t>
            </a:r>
          </a:p>
          <a:p>
            <a:pPr defTabSz="930311">
              <a:defRPr/>
            </a:pPr>
            <a:endParaRPr lang="en-US" dirty="0" smtClean="0"/>
          </a:p>
          <a:p>
            <a:pPr defTabSz="930311">
              <a:defRPr/>
            </a:pPr>
            <a:r>
              <a:rPr lang="en-US" dirty="0" smtClean="0"/>
              <a:t>We have an end goal of both supporting our institutions and advocating for what we do.</a:t>
            </a:r>
          </a:p>
          <a:p>
            <a:pPr defTabSz="930311">
              <a:defRPr/>
            </a:pPr>
            <a:endParaRPr lang="en-US" dirty="0" smtClean="0"/>
          </a:p>
          <a:p>
            <a:pPr defTabSz="930311">
              <a:defRPr/>
            </a:pPr>
            <a:r>
              <a:rPr lang="en-US" dirty="0" smtClean="0"/>
              <a:t>So I hope that I’ve inspired</a:t>
            </a:r>
            <a:r>
              <a:rPr lang="en-US" baseline="0" dirty="0" smtClean="0"/>
              <a:t> you a bit to get started on this endeavor. </a:t>
            </a:r>
            <a:endParaRPr lang="en-US" dirty="0"/>
          </a:p>
        </p:txBody>
      </p:sp>
      <p:sp>
        <p:nvSpPr>
          <p:cNvPr id="4" name="Slide Number Placeholder 3"/>
          <p:cNvSpPr>
            <a:spLocks noGrp="1"/>
          </p:cNvSpPr>
          <p:nvPr>
            <p:ph type="sldNum" sz="quarter" idx="10"/>
          </p:nvPr>
        </p:nvSpPr>
        <p:spPr/>
        <p:txBody>
          <a:bodyPr/>
          <a:lstStyle/>
          <a:p>
            <a:pPr>
              <a:defRPr/>
            </a:pPr>
            <a:fld id="{55394D55-DF42-4C71-A492-4D164032C9D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394D55-DF42-4C71-A492-4D164032C9D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eaLnBrk="1" hangingPunct="1"/>
            <a:endParaRPr lang="en-US" sz="1100" dirty="0" smtClean="0"/>
          </a:p>
          <a:p>
            <a:pPr eaLnBrk="1" hangingPunct="1"/>
            <a:endParaRPr lang="en-US" sz="1100" dirty="0" smtClean="0"/>
          </a:p>
          <a:p>
            <a:pPr eaLnBrk="1" hangingPunct="1"/>
            <a:endParaRPr lang="en-US" sz="1100" dirty="0" smtClean="0"/>
          </a:p>
        </p:txBody>
      </p:sp>
      <p:sp>
        <p:nvSpPr>
          <p:cNvPr id="4" name="Slide Number Placeholder 3"/>
          <p:cNvSpPr>
            <a:spLocks noGrp="1"/>
          </p:cNvSpPr>
          <p:nvPr>
            <p:ph type="sldNum" sz="quarter" idx="5"/>
          </p:nvPr>
        </p:nvSpPr>
        <p:spPr/>
        <p:txBody>
          <a:bodyPr/>
          <a:lstStyle/>
          <a:p>
            <a:pPr>
              <a:defRPr/>
            </a:pPr>
            <a:fld id="{0F988E34-3365-4FA2-8834-F0FF9FCA8DA7}"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the most words</a:t>
            </a:r>
            <a:r>
              <a:rPr lang="en-US" baseline="0" dirty="0" smtClean="0"/>
              <a:t> you’ll see on a slide today.</a:t>
            </a:r>
          </a:p>
          <a:p>
            <a:r>
              <a:rPr lang="en-US" baseline="0" dirty="0" smtClean="0"/>
              <a:t> </a:t>
            </a:r>
          </a:p>
          <a:p>
            <a:r>
              <a:rPr lang="en-US" baseline="0" dirty="0" smtClean="0"/>
              <a:t>The example is from </a:t>
            </a:r>
            <a:r>
              <a:rPr lang="en-US" dirty="0" smtClean="0"/>
              <a:t>Roger </a:t>
            </a:r>
            <a:r>
              <a:rPr lang="en-US" dirty="0" err="1" smtClean="0"/>
              <a:t>Strouse’s</a:t>
            </a:r>
            <a:r>
              <a:rPr lang="en-US" dirty="0" smtClean="0"/>
              <a:t> 2001 article in  Online, “Corporate Information Centers in the Year of Accountability”</a:t>
            </a:r>
          </a:p>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Which is the library that is speaking the language of its stakeholders? </a:t>
            </a:r>
          </a:p>
          <a:p>
            <a:r>
              <a:rPr lang="en-US" dirty="0" smtClean="0"/>
              <a:t>Which is the library that you imagine will receive funding for those three new positions?</a:t>
            </a:r>
          </a:p>
          <a:p>
            <a:r>
              <a:rPr lang="en-US" dirty="0" smtClean="0"/>
              <a:t>Which is the library that is demonstrating its value, in</a:t>
            </a:r>
            <a:r>
              <a:rPr lang="en-US" baseline="0" dirty="0" smtClean="0"/>
              <a:t> both </a:t>
            </a:r>
            <a:r>
              <a:rPr lang="en-US" dirty="0" smtClean="0"/>
              <a:t>dollars</a:t>
            </a:r>
            <a:r>
              <a:rPr lang="en-US" baseline="0" dirty="0" smtClean="0"/>
              <a:t> and increased efficiency,</a:t>
            </a:r>
            <a:r>
              <a:rPr lang="en-US" dirty="0" smtClean="0"/>
              <a:t> to the organization?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DF51A47-CE25-479C-8EB7-785EFAE92DB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So how do we get from Point A to Point B – </a:t>
            </a:r>
          </a:p>
          <a:p>
            <a:endParaRPr lang="en-US" dirty="0"/>
          </a:p>
        </p:txBody>
      </p:sp>
      <p:sp>
        <p:nvSpPr>
          <p:cNvPr id="4" name="Slide Number Placeholder 3"/>
          <p:cNvSpPr>
            <a:spLocks noGrp="1"/>
          </p:cNvSpPr>
          <p:nvPr>
            <p:ph type="sldNum" sz="quarter" idx="10"/>
          </p:nvPr>
        </p:nvSpPr>
        <p:spPr/>
        <p:txBody>
          <a:bodyPr/>
          <a:lstStyle/>
          <a:p>
            <a:pPr>
              <a:defRPr/>
            </a:pPr>
            <a:fld id="{55394D55-DF42-4C71-A492-4D164032C9D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Best Practice #1</a:t>
            </a:r>
          </a:p>
          <a:p>
            <a:r>
              <a:rPr lang="en-US" dirty="0" smtClean="0"/>
              <a:t>An effective assessment program in any library requires</a:t>
            </a:r>
            <a:r>
              <a:rPr lang="en-US" baseline="0" dirty="0" smtClean="0"/>
              <a:t> a context - </a:t>
            </a:r>
            <a:r>
              <a:rPr lang="en-US" dirty="0" smtClean="0"/>
              <a:t>strategic goal setting that is built on the institution’s mission and vision. </a:t>
            </a:r>
          </a:p>
          <a:p>
            <a:endParaRPr lang="en-US" dirty="0" smtClean="0"/>
          </a:p>
          <a:p>
            <a:r>
              <a:rPr lang="en-US" dirty="0" smtClean="0"/>
              <a:t>This is the foundation on which all assessment should follow,</a:t>
            </a:r>
            <a:r>
              <a:rPr lang="en-US" baseline="0" dirty="0" smtClean="0"/>
              <a:t> from performance evaluation to developing key metrics. </a:t>
            </a:r>
          </a:p>
          <a:p>
            <a:endParaRPr lang="en-US" baseline="0" dirty="0" smtClean="0"/>
          </a:p>
          <a:p>
            <a:r>
              <a:rPr lang="en-US" dirty="0" smtClean="0"/>
              <a:t>The strategic plans and directions may</a:t>
            </a:r>
            <a:r>
              <a:rPr lang="en-US" baseline="0" dirty="0" smtClean="0"/>
              <a:t> change from year to year, </a:t>
            </a:r>
            <a:r>
              <a:rPr lang="en-US" dirty="0" smtClean="0"/>
              <a:t> especially in this fast-changing</a:t>
            </a:r>
            <a:r>
              <a:rPr lang="en-US" baseline="0" dirty="0" smtClean="0"/>
              <a:t> environment, but without the goals, assessment is just counting. </a:t>
            </a:r>
          </a:p>
          <a:p>
            <a:endParaRPr lang="en-US" baseline="0" dirty="0" smtClean="0"/>
          </a:p>
          <a:p>
            <a:r>
              <a:rPr lang="en-US" baseline="0" dirty="0" smtClean="0"/>
              <a:t>What we collect is not always aligned with strategic need.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3C63830-D682-4B38-BD4D-88EE362A020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Data driven decision making – this is an expression we often hear but rarely are decisions based purely on data.</a:t>
            </a:r>
          </a:p>
          <a:p>
            <a:endParaRPr lang="en-US" dirty="0" smtClean="0"/>
          </a:p>
          <a:p>
            <a:r>
              <a:rPr lang="en-US" dirty="0" smtClean="0"/>
              <a:t>There are always intervening factors. </a:t>
            </a:r>
          </a:p>
          <a:p>
            <a:endParaRPr lang="en-US" dirty="0" smtClean="0"/>
          </a:p>
          <a:p>
            <a:r>
              <a:rPr lang="en-US" dirty="0" smtClean="0"/>
              <a:t>An example might be the electronic journal that doesn’t get used much relative to its cost, but is necessary for the </a:t>
            </a:r>
          </a:p>
          <a:p>
            <a:r>
              <a:rPr lang="en-US" dirty="0" smtClean="0"/>
              <a:t>accreditation of the chemistry department. </a:t>
            </a:r>
          </a:p>
          <a:p>
            <a:endParaRPr lang="en-US" dirty="0" smtClean="0"/>
          </a:p>
          <a:p>
            <a:r>
              <a:rPr lang="en-US" dirty="0" smtClean="0"/>
              <a:t>You may have some very vocal users who go straight to the director when there is a problem – that tends to motivate decisions as well. </a:t>
            </a:r>
          </a:p>
          <a:p>
            <a:endParaRPr lang="en-US" baseline="0" dirty="0" smtClean="0"/>
          </a:p>
          <a:p>
            <a:r>
              <a:rPr lang="en-US" baseline="0" dirty="0" smtClean="0"/>
              <a:t>You may have some administrators who claim </a:t>
            </a:r>
            <a:r>
              <a:rPr lang="en-US" dirty="0" smtClean="0"/>
              <a:t>“I’ve got 17 years of gut</a:t>
            </a:r>
            <a:r>
              <a:rPr lang="en-US" baseline="0" dirty="0" smtClean="0"/>
              <a:t> experience – what do I need data for to make decisions”</a:t>
            </a:r>
            <a:endParaRPr lang="en-US" dirty="0" smtClean="0"/>
          </a:p>
          <a:p>
            <a:endParaRPr lang="en-US" dirty="0" smtClean="0"/>
          </a:p>
          <a:p>
            <a:r>
              <a:rPr lang="en-US" dirty="0" smtClean="0"/>
              <a:t>Ideally, however, there is a certain transparency in decision-making, so staff and your stakeholders</a:t>
            </a:r>
            <a:r>
              <a:rPr lang="en-US" baseline="0" dirty="0" smtClean="0"/>
              <a:t> </a:t>
            </a:r>
            <a:r>
              <a:rPr lang="en-US" dirty="0" smtClean="0"/>
              <a:t>can see the</a:t>
            </a:r>
            <a:r>
              <a:rPr lang="en-US" baseline="0" dirty="0" smtClean="0"/>
              <a:t> library </a:t>
            </a:r>
            <a:r>
              <a:rPr lang="en-US" dirty="0" smtClean="0"/>
              <a:t>decisions are “evidence-based” or data-driven. </a:t>
            </a:r>
          </a:p>
          <a:p>
            <a:endParaRPr lang="en-US" dirty="0" smtClean="0"/>
          </a:p>
        </p:txBody>
      </p:sp>
      <p:sp>
        <p:nvSpPr>
          <p:cNvPr id="4" name="Slide Number Placeholder 3"/>
          <p:cNvSpPr>
            <a:spLocks noGrp="1"/>
          </p:cNvSpPr>
          <p:nvPr>
            <p:ph type="sldNum" sz="quarter" idx="5"/>
          </p:nvPr>
        </p:nvSpPr>
        <p:spPr/>
        <p:txBody>
          <a:bodyPr/>
          <a:lstStyle/>
          <a:p>
            <a:pPr>
              <a:defRPr/>
            </a:pPr>
            <a:fld id="{6FF3CE13-85CB-4E82-AB9B-4A6A6489B09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Different ways of</a:t>
            </a:r>
            <a:r>
              <a:rPr lang="en-US" baseline="0" dirty="0" smtClean="0"/>
              <a:t> slicing and dicing the way we categorize data</a:t>
            </a:r>
            <a:r>
              <a:rPr lang="en-US" dirty="0" smtClean="0"/>
              <a:t>:</a:t>
            </a:r>
          </a:p>
          <a:p>
            <a:pPr eaLnBrk="1" hangingPunct="1"/>
            <a:r>
              <a:rPr lang="en-US" dirty="0" smtClean="0"/>
              <a:t>	</a:t>
            </a:r>
          </a:p>
          <a:p>
            <a:pPr eaLnBrk="1" hangingPunct="1"/>
            <a:r>
              <a:rPr lang="en-US" dirty="0" smtClean="0"/>
              <a:t>How many books circulated? </a:t>
            </a:r>
          </a:p>
          <a:p>
            <a:pPr eaLnBrk="1" hangingPunct="1"/>
            <a:r>
              <a:rPr lang="en-US" dirty="0" smtClean="0"/>
              <a:t>How many articles were downloaded? </a:t>
            </a:r>
          </a:p>
          <a:p>
            <a:pPr eaLnBrk="1" hangingPunct="1"/>
            <a:r>
              <a:rPr lang="en-US" dirty="0" smtClean="0"/>
              <a:t>Staff to faculty and student ratios? </a:t>
            </a:r>
          </a:p>
          <a:p>
            <a:pPr eaLnBrk="1" hangingPunct="1"/>
            <a:r>
              <a:rPr lang="en-US" dirty="0" smtClean="0"/>
              <a:t>Expenditures for collections? </a:t>
            </a:r>
          </a:p>
          <a:p>
            <a:pPr eaLnBrk="1" hangingPunct="1"/>
            <a:r>
              <a:rPr lang="en-US" dirty="0" smtClean="0"/>
              <a:t>You may also have data from surveys conducted at the library? Statistics on web site use? </a:t>
            </a:r>
          </a:p>
          <a:p>
            <a:pPr eaLnBrk="1" hangingPunct="1"/>
            <a:r>
              <a:rPr lang="en-US" dirty="0" smtClean="0"/>
              <a:t>Interviews or focus groups conducted with faculty or users? </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AA95161-64F6-4F48-821C-A28B64B89D3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18E2A55F-1CE6-428B-A476-CDC3A986CDE3}" type="datetimeFigureOut">
              <a:rPr lang="en-US"/>
              <a:pPr>
                <a:defRPr/>
              </a:pPr>
              <a:t>4/26/2012</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735977A-0408-45D8-819E-79101DA5A6F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DD19FC-6239-460D-A4E0-F3A9F5BC1330}" type="datetimeFigureOut">
              <a:rPr lang="en-US"/>
              <a:pPr>
                <a:defRPr/>
              </a:pPr>
              <a:t>4/26/2012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D3A8F6-4EAD-4406-9CDA-64CC007DD9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4B5733-C065-4F6C-A4B8-DEEB6399C312}" type="datetimeFigureOut">
              <a:rPr lang="en-US"/>
              <a:pPr>
                <a:defRPr/>
              </a:pPr>
              <a:t>4/26/2012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4A0F9B4-A07D-41A6-9F5C-DBDB27ACD2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AE705F-E29C-4A41-B659-96216EA8FC91}" type="datetimeFigureOut">
              <a:rPr lang="en-US"/>
              <a:pPr>
                <a:defRPr/>
              </a:pPr>
              <a:t>4/26/2012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4A96374-7776-4485-A4B5-AD176B4870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30BFF90D-C605-457B-B963-D814A0A0B87B}" type="datetimeFigureOut">
              <a:rPr lang="en-US"/>
              <a:pPr>
                <a:defRPr/>
              </a:pPr>
              <a:t>4/26/2012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96BC8A1-AC22-4063-A0F6-24015CC6416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66F59DA-3ACA-4714-A7A2-6E360E457BE7}" type="datetimeFigureOut">
              <a:rPr lang="en-US"/>
              <a:pPr>
                <a:defRPr/>
              </a:pPr>
              <a:t>4/26/2012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E6A8AFC-D7BC-4EF2-855B-CB162F6A20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1A2B599-59B6-4E59-8F04-7B95D24DE90C}" type="datetimeFigureOut">
              <a:rPr lang="en-US"/>
              <a:pPr>
                <a:defRPr/>
              </a:pPr>
              <a:t>4/26/2012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8918E8B-7A63-40F9-9F00-0B71ED5E4D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F4EFDB8-329B-445B-9A78-5FF417EABCF5}" type="datetimeFigureOut">
              <a:rPr lang="en-US"/>
              <a:pPr>
                <a:defRPr/>
              </a:pPr>
              <a:t>4/26/2012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9DC1ECB-0C35-4818-89FB-30615EEB91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C1E3E2B-CE4B-4859-ADE5-E695D16C7A6A}" type="datetimeFigureOut">
              <a:rPr lang="en-US"/>
              <a:pPr>
                <a:defRPr/>
              </a:pPr>
              <a:t>4/26/2012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51F862A-A972-487A-90D4-CE996855FF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9C3A09E-432C-47C4-8087-71B28878E3CB}" type="datetimeFigureOut">
              <a:rPr lang="en-US"/>
              <a:pPr>
                <a:defRPr/>
              </a:pPr>
              <a:t>4/26/2012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453218C-20A4-4868-9B4B-14DAF623CA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D9B4A19-F9AA-461D-998F-54E0B27B3B9B}" type="datetimeFigureOut">
              <a:rPr lang="en-US"/>
              <a:pPr>
                <a:defRPr/>
              </a:pPr>
              <a:t>4/26/2012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DF36310-778C-4B04-B18F-82A9AFB854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smtClean="0">
                <a:solidFill>
                  <a:schemeClr val="tx2">
                    <a:shade val="50000"/>
                  </a:schemeClr>
                </a:solidFill>
              </a:defRPr>
            </a:lvl1pPr>
          </a:lstStyle>
          <a:p>
            <a:pPr>
              <a:defRPr/>
            </a:pPr>
            <a:fld id="{BFABADF7-20F3-476A-99AA-3C44195692A8}" type="datetimeFigureOut">
              <a:rPr lang="en-US"/>
              <a:pPr>
                <a:defRPr/>
              </a:pPr>
              <a:t>4/26/2012</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1194DCF7-980F-47DD-AF16-20A4584C941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62" r:id="rId1"/>
    <p:sldLayoutId id="2147483756" r:id="rId2"/>
    <p:sldLayoutId id="2147483763" r:id="rId3"/>
    <p:sldLayoutId id="2147483757" r:id="rId4"/>
    <p:sldLayoutId id="2147483764" r:id="rId5"/>
    <p:sldLayoutId id="2147483758" r:id="rId6"/>
    <p:sldLayoutId id="2147483759" r:id="rId7"/>
    <p:sldLayoutId id="2147483765" r:id="rId8"/>
    <p:sldLayoutId id="2147483766" r:id="rId9"/>
    <p:sldLayoutId id="2147483760" r:id="rId10"/>
    <p:sldLayoutId id="2147483761"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p.syr.edu/lib/programmanage/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libraryassessment.inf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research.library.cornell.edu/"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flickr.com/photos/pshan427/2546198871/" TargetMode="External"/><Relationship Id="rId3" Type="http://schemas.openxmlformats.org/officeDocument/2006/relationships/hyperlink" Target="http://www.flickr.com/photos/gauri_lama/2663421966/" TargetMode="External"/><Relationship Id="rId7" Type="http://schemas.openxmlformats.org/officeDocument/2006/relationships/hyperlink" Target="http://www.flickr.com/photos/marcobellucci/3534516458/"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www.flickr.com/photos/gemmabou/4622213880/" TargetMode="External"/><Relationship Id="rId11" Type="http://schemas.openxmlformats.org/officeDocument/2006/relationships/hyperlink" Target="http://www.flickr.com/photos/alicepopkorn/4100873011/" TargetMode="External"/><Relationship Id="rId5" Type="http://schemas.openxmlformats.org/officeDocument/2006/relationships/hyperlink" Target="http://www.flickr.com/photos/mikebaird/2985066755" TargetMode="External"/><Relationship Id="rId10" Type="http://schemas.openxmlformats.org/officeDocument/2006/relationships/hyperlink" Target="http://www.flickr.com/photos/mikebaird/3072645479/" TargetMode="External"/><Relationship Id="rId4" Type="http://schemas.openxmlformats.org/officeDocument/2006/relationships/hyperlink" Target="http://www.flickr.com/photos/backpackphotography/249515782/" TargetMode="External"/><Relationship Id="rId9" Type="http://schemas.openxmlformats.org/officeDocument/2006/relationships/hyperlink" Target="http://www.flickr.com/photos/seeminglee/214930901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descr="artist toolbox.JPG"/>
          <p:cNvPicPr>
            <a:picLocks noGrp="1" noChangeAspect="1"/>
          </p:cNvPicPr>
          <p:nvPr>
            <p:ph type="pic" idx="1"/>
          </p:nvPr>
        </p:nvPicPr>
        <p:blipFill>
          <a:blip r:embed="rId3" cstate="print"/>
          <a:srcRect l="12500" r="12500"/>
          <a:stretch>
            <a:fillRect/>
          </a:stretch>
        </p:blipFill>
        <p:spPr/>
      </p:pic>
      <p:sp>
        <p:nvSpPr>
          <p:cNvPr id="2" name="Text Placeholder 1"/>
          <p:cNvSpPr>
            <a:spLocks noGrp="1"/>
          </p:cNvSpPr>
          <p:nvPr>
            <p:ph type="body" sz="half" idx="2"/>
          </p:nvPr>
        </p:nvSpPr>
        <p:spPr>
          <a:xfrm>
            <a:off x="4876800" y="3124200"/>
            <a:ext cx="4267200" cy="3352800"/>
          </a:xfrm>
        </p:spPr>
        <p:txBody>
          <a:bodyPr>
            <a:normAutofit/>
          </a:bodyPr>
          <a:lstStyle/>
          <a:p>
            <a:pPr>
              <a:lnSpc>
                <a:spcPct val="90000"/>
              </a:lnSpc>
            </a:pPr>
            <a:r>
              <a:rPr lang="en-US" sz="5100" b="1" smtClean="0"/>
              <a:t>YOU CAN </a:t>
            </a:r>
          </a:p>
          <a:p>
            <a:pPr>
              <a:lnSpc>
                <a:spcPct val="90000"/>
              </a:lnSpc>
            </a:pPr>
            <a:r>
              <a:rPr lang="en-US" sz="5100" b="1" smtClean="0"/>
              <a:t>DIY</a:t>
            </a:r>
          </a:p>
          <a:p>
            <a:pPr>
              <a:lnSpc>
                <a:spcPct val="90000"/>
              </a:lnSpc>
            </a:pPr>
            <a:r>
              <a:rPr lang="en-US" sz="5100" b="1" smtClean="0"/>
              <a:t>(DO IT YOURSELF)</a:t>
            </a:r>
          </a:p>
          <a:p>
            <a:pPr>
              <a:lnSpc>
                <a:spcPct val="90000"/>
              </a:lnSpc>
            </a:pPr>
            <a:endParaRPr lang="en-US" sz="1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en-US" smtClean="0"/>
          </a:p>
        </p:txBody>
      </p:sp>
      <p:pic>
        <p:nvPicPr>
          <p:cNvPr id="30722" name="Content Placeholder 3" descr="shell collection.jpg"/>
          <p:cNvPicPr>
            <a:picLocks noGrp="1" noChangeAspect="1"/>
          </p:cNvPicPr>
          <p:nvPr>
            <p:ph idx="1"/>
          </p:nvPr>
        </p:nvPicPr>
        <p:blipFill>
          <a:blip r:embed="rId3" cstate="print"/>
          <a:srcRect/>
          <a:stretch>
            <a:fillRect/>
          </a:stretch>
        </p:blipFill>
        <p:spPr>
          <a:xfrm>
            <a:off x="0" y="0"/>
            <a:ext cx="9144000" cy="6858000"/>
          </a:xfrm>
        </p:spPr>
      </p:pic>
      <p:sp>
        <p:nvSpPr>
          <p:cNvPr id="30723" name="TextBox 4"/>
          <p:cNvSpPr txBox="1">
            <a:spLocks noChangeArrowheads="1"/>
          </p:cNvSpPr>
          <p:nvPr/>
        </p:nvSpPr>
        <p:spPr bwMode="auto">
          <a:xfrm>
            <a:off x="0" y="5943600"/>
            <a:ext cx="6019800" cy="1006475"/>
          </a:xfrm>
          <a:prstGeom prst="rect">
            <a:avLst/>
          </a:prstGeom>
          <a:noFill/>
          <a:ln w="9525">
            <a:noFill/>
            <a:miter lim="800000"/>
            <a:headEnd/>
            <a:tailEnd/>
          </a:ln>
        </p:spPr>
        <p:txBody>
          <a:bodyPr>
            <a:spAutoFit/>
          </a:bodyPr>
          <a:lstStyle/>
          <a:p>
            <a:r>
              <a:rPr lang="en-US" sz="6000" b="1">
                <a:solidFill>
                  <a:schemeClr val="bg1"/>
                </a:solidFill>
              </a:rPr>
              <a:t>Audit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External Sources</a:t>
            </a:r>
          </a:p>
        </p:txBody>
      </p:sp>
      <p:sp>
        <p:nvSpPr>
          <p:cNvPr id="32770" name="Content Placeholder 2"/>
          <p:cNvSpPr>
            <a:spLocks noGrp="1"/>
          </p:cNvSpPr>
          <p:nvPr>
            <p:ph idx="1"/>
          </p:nvPr>
        </p:nvSpPr>
        <p:spPr/>
        <p:txBody>
          <a:bodyPr/>
          <a:lstStyle/>
          <a:p>
            <a:r>
              <a:rPr lang="en-US" smtClean="0"/>
              <a:t>Institutional Data</a:t>
            </a:r>
          </a:p>
          <a:p>
            <a:r>
              <a:rPr lang="en-US" smtClean="0"/>
              <a:t>Peer Data</a:t>
            </a:r>
          </a:p>
          <a:p>
            <a:pPr lvl="1"/>
            <a:r>
              <a:rPr lang="en-US" smtClean="0"/>
              <a:t>ARL</a:t>
            </a:r>
          </a:p>
          <a:p>
            <a:pPr lvl="1"/>
            <a:r>
              <a:rPr lang="en-US" smtClean="0"/>
              <a:t>AAHSL</a:t>
            </a:r>
          </a:p>
          <a:p>
            <a:pPr lvl="1"/>
            <a:r>
              <a:rPr lang="en-US" smtClean="0"/>
              <a:t>MLA</a:t>
            </a:r>
          </a:p>
          <a:p>
            <a:r>
              <a:rPr lang="en-US" sz="2700" smtClean="0"/>
              <a:t>Literature Review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81000" y="1219200"/>
            <a:ext cx="7467600" cy="1143000"/>
          </a:xfrm>
        </p:spPr>
        <p:txBody>
          <a:bodyPr/>
          <a:lstStyle/>
          <a:p>
            <a:r>
              <a:rPr lang="en-US" sz="4400" smtClean="0"/>
              <a:t>What are we required to   collect?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438400"/>
            <a:ext cx="7467600" cy="1143000"/>
          </a:xfrm>
        </p:spPr>
        <p:txBody>
          <a:bodyPr/>
          <a:lstStyle/>
          <a:p>
            <a:r>
              <a:rPr lang="en-US" sz="4800" smtClean="0"/>
              <a:t>What do we already know?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a:hlinkClick r:id="rId3"/>
          </p:cNvPr>
          <p:cNvPicPr>
            <a:picLocks noChangeAspect="1" noChangeArrowheads="1"/>
          </p:cNvPicPr>
          <p:nvPr/>
        </p:nvPicPr>
        <p:blipFill>
          <a:blip r:embed="rId4" cstate="print"/>
          <a:srcRect/>
          <a:stretch>
            <a:fillRect/>
          </a:stretch>
        </p:blipFill>
        <p:spPr bwMode="auto">
          <a:xfrm>
            <a:off x="0" y="0"/>
            <a:ext cx="9144000" cy="730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3429000"/>
            <a:ext cx="8153400" cy="1828800"/>
          </a:xfrm>
        </p:spPr>
        <p:txBody>
          <a:bodyPr>
            <a:normAutofit fontScale="90000"/>
          </a:bodyPr>
          <a:lstStyle/>
          <a:p>
            <a:r>
              <a:rPr lang="en-US" sz="4800" smtClean="0"/>
              <a:t>Is what we already know worth knowing?</a:t>
            </a:r>
            <a:r>
              <a:rPr lang="en-US" sz="4100" smtClean="0"/>
              <a:t> </a:t>
            </a:r>
            <a:br>
              <a:rPr lang="en-US" sz="4100" smtClean="0"/>
            </a:br>
            <a:endParaRPr lang="en-US" sz="41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p:nvPr>
        </p:nvSpPr>
        <p:spPr>
          <a:xfrm>
            <a:off x="6096000" y="0"/>
            <a:ext cx="2895600" cy="5867400"/>
          </a:xfrm>
        </p:spPr>
        <p:txBody>
          <a:bodyPr/>
          <a:lstStyle/>
          <a:p>
            <a:r>
              <a:rPr lang="en-US" smtClean="0"/>
              <a:t>What are your key questions?</a:t>
            </a:r>
          </a:p>
        </p:txBody>
      </p:sp>
      <p:pic>
        <p:nvPicPr>
          <p:cNvPr id="43010" name="Picture 5"/>
          <p:cNvPicPr>
            <a:picLocks noChangeAspect="1" noChangeArrowheads="1"/>
          </p:cNvPicPr>
          <p:nvPr/>
        </p:nvPicPr>
        <p:blipFill>
          <a:blip r:embed="rId3" cstate="print"/>
          <a:srcRect/>
          <a:stretch>
            <a:fillRect/>
          </a:stretch>
        </p:blipFill>
        <p:spPr bwMode="auto">
          <a:xfrm>
            <a:off x="0" y="0"/>
            <a:ext cx="5867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5"/>
          <p:cNvPicPr>
            <a:picLocks noChangeAspect="1" noChangeArrowheads="1"/>
          </p:cNvPicPr>
          <p:nvPr/>
        </p:nvPicPr>
        <p:blipFill>
          <a:blip r:embed="rId3" cstate="print"/>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4" descr="invigorate.jpg"/>
          <p:cNvPicPr>
            <a:picLocks noChangeAspect="1"/>
          </p:cNvPicPr>
          <p:nvPr/>
        </p:nvPicPr>
        <p:blipFill>
          <a:blip r:embed="rId3" cstate="print"/>
          <a:srcRect/>
          <a:stretch>
            <a:fillRect/>
          </a:stretch>
        </p:blipFill>
        <p:spPr bwMode="auto">
          <a:xfrm>
            <a:off x="0" y="0"/>
            <a:ext cx="9448800" cy="6858000"/>
          </a:xfrm>
          <a:prstGeom prst="rect">
            <a:avLst/>
          </a:prstGeom>
          <a:noFill/>
          <a:ln w="9525">
            <a:noFill/>
            <a:miter lim="800000"/>
            <a:headEnd/>
            <a:tailEnd/>
          </a:ln>
        </p:spPr>
      </p:pic>
      <p:sp>
        <p:nvSpPr>
          <p:cNvPr id="49154" name="TextBox 5"/>
          <p:cNvSpPr txBox="1">
            <a:spLocks noChangeArrowheads="1"/>
          </p:cNvSpPr>
          <p:nvPr/>
        </p:nvSpPr>
        <p:spPr bwMode="auto">
          <a:xfrm>
            <a:off x="0" y="5334000"/>
            <a:ext cx="3886200" cy="1016000"/>
          </a:xfrm>
          <a:prstGeom prst="rect">
            <a:avLst/>
          </a:prstGeom>
          <a:noFill/>
          <a:ln w="9525">
            <a:noFill/>
            <a:miter lim="800000"/>
            <a:headEnd/>
            <a:tailEnd/>
          </a:ln>
        </p:spPr>
        <p:txBody>
          <a:bodyPr>
            <a:spAutoFit/>
          </a:bodyPr>
          <a:lstStyle/>
          <a:p>
            <a:r>
              <a:rPr lang="en-US" sz="6000" b="1"/>
              <a:t>Invigorate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fontScale="90000"/>
          </a:bodyPr>
          <a:lstStyle/>
          <a:p>
            <a:pPr fontAlgn="auto">
              <a:spcAft>
                <a:spcPts val="0"/>
              </a:spcAft>
              <a:defRPr/>
            </a:pPr>
            <a:r>
              <a:rPr lang="en-US" dirty="0" smtClean="0"/>
              <a:t>Not Just Numbers: Qualitative Approaches</a:t>
            </a:r>
          </a:p>
        </p:txBody>
      </p:sp>
      <p:sp>
        <p:nvSpPr>
          <p:cNvPr id="51202" name="Content Placeholder 2"/>
          <p:cNvSpPr>
            <a:spLocks noGrp="1"/>
          </p:cNvSpPr>
          <p:nvPr>
            <p:ph idx="1"/>
          </p:nvPr>
        </p:nvSpPr>
        <p:spPr/>
        <p:txBody>
          <a:bodyPr/>
          <a:lstStyle/>
          <a:p>
            <a:r>
              <a:rPr lang="en-US" dirty="0" smtClean="0"/>
              <a:t>Ethnography </a:t>
            </a:r>
            <a:r>
              <a:rPr lang="en-US" sz="2000" dirty="0" smtClean="0"/>
              <a:t>(Photo Diaries, Observation)</a:t>
            </a:r>
          </a:p>
          <a:p>
            <a:pPr lvl="1"/>
            <a:r>
              <a:rPr lang="en-US" dirty="0" smtClean="0"/>
              <a:t>Rochester</a:t>
            </a:r>
          </a:p>
          <a:p>
            <a:r>
              <a:rPr lang="en-US" dirty="0" smtClean="0"/>
              <a:t>Usability Testing</a:t>
            </a:r>
          </a:p>
          <a:p>
            <a:pPr lvl="1"/>
            <a:r>
              <a:rPr lang="en-US" dirty="0" smtClean="0"/>
              <a:t>University of Washington</a:t>
            </a:r>
          </a:p>
          <a:p>
            <a:r>
              <a:rPr lang="en-US" dirty="0" smtClean="0"/>
              <a:t>Personas</a:t>
            </a:r>
          </a:p>
          <a:p>
            <a:pPr lvl="1"/>
            <a:r>
              <a:rPr lang="en-US" dirty="0" smtClean="0"/>
              <a:t>Cornell</a:t>
            </a:r>
          </a:p>
          <a:p>
            <a:r>
              <a:rPr lang="en-US" dirty="0" smtClean="0"/>
              <a:t>Interviews and Focus Groups</a:t>
            </a:r>
          </a:p>
          <a:p>
            <a:pPr lvl="1"/>
            <a:r>
              <a:rPr lang="en-US" dirty="0" smtClean="0"/>
              <a:t>Syracuse</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90800"/>
            <a:ext cx="6172200" cy="838200"/>
          </a:xfrm>
        </p:spPr>
        <p:txBody>
          <a:bodyPr>
            <a:noAutofit/>
          </a:bodyPr>
          <a:lstStyle/>
          <a:p>
            <a:pPr fontAlgn="auto">
              <a:spcAft>
                <a:spcPts val="0"/>
              </a:spcAft>
              <a:defRPr/>
            </a:pPr>
            <a:r>
              <a:rPr lang="en-US" sz="3200" cap="all" dirty="0" smtClean="0"/>
              <a:t>Learning From Best Practices in Library Assessment</a:t>
            </a:r>
            <a:endParaRPr lang="en-US" sz="3200" cap="all" dirty="0"/>
          </a:p>
        </p:txBody>
      </p:sp>
      <p:sp>
        <p:nvSpPr>
          <p:cNvPr id="16386" name="Subtitle 2"/>
          <p:cNvSpPr>
            <a:spLocks noGrp="1"/>
          </p:cNvSpPr>
          <p:nvPr>
            <p:ph type="body" sz="half" idx="2"/>
          </p:nvPr>
        </p:nvSpPr>
        <p:spPr>
          <a:xfrm>
            <a:off x="1905000" y="4648200"/>
            <a:ext cx="6705600" cy="1524000"/>
          </a:xfrm>
        </p:spPr>
        <p:txBody>
          <a:bodyPr anchor="ctr"/>
          <a:lstStyle/>
          <a:p>
            <a:pPr>
              <a:buFont typeface="Wingdings" pitchFamily="2" charset="2"/>
              <a:buNone/>
            </a:pPr>
            <a:r>
              <a:rPr lang="en-US" sz="1800" dirty="0" smtClean="0">
                <a:solidFill>
                  <a:srgbClr val="FFFFFF"/>
                </a:solidFill>
              </a:rPr>
              <a:t>Nancy Turner, Syracuse University Library</a:t>
            </a:r>
          </a:p>
          <a:p>
            <a:pPr>
              <a:buFont typeface="Wingdings" pitchFamily="2" charset="2"/>
              <a:buNone/>
            </a:pPr>
            <a:r>
              <a:rPr lang="en-US" dirty="0" smtClean="0">
                <a:solidFill>
                  <a:srgbClr val="FFFFFF"/>
                </a:solidFill>
              </a:rPr>
              <a:t>UNYOC  2010 Annual Conference - October 14, 2010 – Syracuse,  New York</a:t>
            </a:r>
          </a:p>
          <a:p>
            <a:pPr>
              <a:buFont typeface="Wingdings" pitchFamily="2" charset="2"/>
              <a:buNone/>
            </a:pPr>
            <a:endParaRPr lang="en-US" sz="2600" dirty="0" smtClean="0">
              <a:solidFill>
                <a:srgbClr val="FFFFFF"/>
              </a:solidFill>
            </a:endParaRPr>
          </a:p>
          <a:p>
            <a:pPr>
              <a:buFont typeface="Wingdings" pitchFamily="2" charset="2"/>
              <a:buNone/>
            </a:pPr>
            <a:endParaRPr lang="en-US" sz="2600" dirty="0"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cstate="print"/>
          <a:srcRect/>
          <a:stretch>
            <a:fillRect/>
          </a:stretch>
        </p:blipFill>
        <p:spPr bwMode="auto">
          <a:xfrm>
            <a:off x="0" y="0"/>
            <a:ext cx="120284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Title 1"/>
          <p:cNvSpPr>
            <a:spLocks noGrp="1"/>
          </p:cNvSpPr>
          <p:nvPr>
            <p:ph type="title"/>
          </p:nvPr>
        </p:nvSpPr>
        <p:spPr>
          <a:xfrm>
            <a:off x="152400" y="228600"/>
            <a:ext cx="3124200" cy="4038600"/>
          </a:xfrm>
        </p:spPr>
        <p:txBody>
          <a:bodyPr/>
          <a:lstStyle/>
          <a:p>
            <a:r>
              <a:rPr lang="en-US" smtClean="0"/>
              <a:t>A Culture of Assessment</a:t>
            </a:r>
          </a:p>
        </p:txBody>
      </p:sp>
      <p:pic>
        <p:nvPicPr>
          <p:cNvPr id="54274" name="Picture 4"/>
          <p:cNvPicPr>
            <a:picLocks noChangeAspect="1" noChangeArrowheads="1"/>
          </p:cNvPicPr>
          <p:nvPr/>
        </p:nvPicPr>
        <p:blipFill>
          <a:blip r:embed="rId3" cstate="print"/>
          <a:srcRect/>
          <a:stretch>
            <a:fillRect/>
          </a:stretch>
        </p:blipFill>
        <p:spPr bwMode="auto">
          <a:xfrm>
            <a:off x="3429000" y="0"/>
            <a:ext cx="5715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fontAlgn="auto">
              <a:spcAft>
                <a:spcPts val="0"/>
              </a:spcAft>
              <a:defRPr/>
            </a:pPr>
            <a:r>
              <a:rPr lang="en-US" smtClean="0"/>
              <a:t>Developing a Culture of Assessment</a:t>
            </a:r>
          </a:p>
        </p:txBody>
      </p:sp>
      <p:sp>
        <p:nvSpPr>
          <p:cNvPr id="53250" name="Content Placeholder 2"/>
          <p:cNvSpPr>
            <a:spLocks noGrp="1"/>
          </p:cNvSpPr>
          <p:nvPr>
            <p:ph idx="1"/>
          </p:nvPr>
        </p:nvSpPr>
        <p:spPr/>
        <p:txBody>
          <a:bodyPr>
            <a:normAutofit fontScale="92500"/>
          </a:bodyPr>
          <a:lstStyle/>
          <a:p>
            <a:pPr marL="420624" indent="-384048" fontAlgn="auto">
              <a:spcAft>
                <a:spcPts val="0"/>
              </a:spcAft>
              <a:buFont typeface="Wingdings 2"/>
              <a:buChar char=""/>
              <a:defRPr/>
            </a:pPr>
            <a:r>
              <a:rPr lang="en-US" dirty="0" smtClean="0"/>
              <a:t>Reward assessment throughout the organization</a:t>
            </a:r>
          </a:p>
          <a:p>
            <a:pPr marL="420624" indent="-384048" fontAlgn="auto">
              <a:spcAft>
                <a:spcPts val="0"/>
              </a:spcAft>
              <a:buFont typeface="Wingdings 2"/>
              <a:buChar char=""/>
              <a:defRPr/>
            </a:pPr>
            <a:r>
              <a:rPr lang="en-US" dirty="0" smtClean="0"/>
              <a:t>Make assessment part of all new initiatives</a:t>
            </a:r>
          </a:p>
          <a:p>
            <a:pPr marL="420624" indent="-384048" fontAlgn="auto">
              <a:spcAft>
                <a:spcPts val="0"/>
              </a:spcAft>
              <a:buFont typeface="Wingdings 2"/>
              <a:buChar char=""/>
              <a:defRPr/>
            </a:pPr>
            <a:r>
              <a:rPr lang="en-US" dirty="0" smtClean="0"/>
              <a:t>Support ongoing assessment; the completion of a project is not its end</a:t>
            </a:r>
          </a:p>
          <a:p>
            <a:pPr marL="420624" indent="-384048" fontAlgn="auto">
              <a:spcAft>
                <a:spcPts val="0"/>
              </a:spcAft>
              <a:buFont typeface="Wingdings 2"/>
              <a:buChar char=""/>
              <a:defRPr/>
            </a:pPr>
            <a:r>
              <a:rPr lang="en-US" dirty="0" smtClean="0"/>
              <a:t>Make decisions based on data a transparent process</a:t>
            </a:r>
          </a:p>
          <a:p>
            <a:pPr marL="420624" indent="-384048" fontAlgn="auto">
              <a:spcAft>
                <a:spcPts val="0"/>
              </a:spcAft>
              <a:buFont typeface="Wingdings 2"/>
              <a:buChar char=""/>
              <a:defRPr/>
            </a:pPr>
            <a:r>
              <a:rPr lang="en-US" dirty="0" smtClean="0"/>
              <a:t>Make assessment ideas and trends easy to share through social networking tools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5" name="Picture 3" descr="social networks.jpg"/>
          <p:cNvPicPr>
            <a:picLocks noChangeAspect="1"/>
          </p:cNvPicPr>
          <p:nvPr/>
        </p:nvPicPr>
        <p:blipFill>
          <a:blip r:embed="rId3" cstate="print"/>
          <a:srcRect/>
          <a:stretch>
            <a:fillRect/>
          </a:stretch>
        </p:blipFill>
        <p:spPr bwMode="auto">
          <a:xfrm>
            <a:off x="0" y="0"/>
            <a:ext cx="9144000" cy="9144000"/>
          </a:xfrm>
          <a:prstGeom prst="rect">
            <a:avLst/>
          </a:prstGeom>
          <a:noFill/>
          <a:ln w="9525">
            <a:noFill/>
            <a:miter lim="800000"/>
            <a:headEnd/>
            <a:tailEnd/>
          </a:ln>
        </p:spPr>
      </p:pic>
      <p:sp>
        <p:nvSpPr>
          <p:cNvPr id="62466" name="TextBox 4"/>
          <p:cNvSpPr txBox="1">
            <a:spLocks noChangeArrowheads="1"/>
          </p:cNvSpPr>
          <p:nvPr/>
        </p:nvSpPr>
        <p:spPr bwMode="auto">
          <a:xfrm>
            <a:off x="0" y="4919663"/>
            <a:ext cx="5410200" cy="1938337"/>
          </a:xfrm>
          <a:prstGeom prst="rect">
            <a:avLst/>
          </a:prstGeom>
          <a:noFill/>
          <a:ln w="9525">
            <a:noFill/>
            <a:miter lim="800000"/>
            <a:headEnd/>
            <a:tailEnd/>
          </a:ln>
        </p:spPr>
        <p:txBody>
          <a:bodyPr>
            <a:spAutoFit/>
          </a:bodyPr>
          <a:lstStyle/>
          <a:p>
            <a:r>
              <a:rPr lang="en-US" sz="6000" b="1"/>
              <a:t>Social Networks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cstate="print"/>
          <a:srcRect/>
          <a:stretch>
            <a:fillRect/>
          </a:stretch>
        </p:blipFill>
        <p:spPr bwMode="auto">
          <a:xfrm>
            <a:off x="0" y="14288"/>
            <a:ext cx="10029825" cy="6829425"/>
          </a:xfrm>
          <a:prstGeom prst="rect">
            <a:avLst/>
          </a:prstGeom>
          <a:noFill/>
          <a:ln w="9525">
            <a:noFill/>
            <a:miter lim="800000"/>
            <a:headEnd/>
            <a:tailEnd/>
          </a:ln>
        </p:spPr>
      </p:pic>
      <p:pic>
        <p:nvPicPr>
          <p:cNvPr id="63490" name="Picture 3">
            <a:hlinkClick r:id="rId4"/>
          </p:cNvPr>
          <p:cNvPicPr>
            <a:picLocks noChangeAspect="1" noChangeArrowheads="1"/>
          </p:cNvPicPr>
          <p:nvPr/>
        </p:nvPicPr>
        <p:blipFill>
          <a:blip r:embed="rId3" cstate="print"/>
          <a:srcRect/>
          <a:stretch>
            <a:fillRect/>
          </a:stretch>
        </p:blipFill>
        <p:spPr bwMode="auto">
          <a:xfrm>
            <a:off x="-442913" y="14288"/>
            <a:ext cx="10029826"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7" name="Picture 2">
            <a:hlinkClick r:id="rId3"/>
          </p:cNvPr>
          <p:cNvPicPr>
            <a:picLocks noChangeAspect="1" noChangeArrowheads="1"/>
          </p:cNvPicPr>
          <p:nvPr/>
        </p:nvPicPr>
        <p:blipFill>
          <a:blip r:embed="rId4" cstate="print"/>
          <a:srcRect/>
          <a:stretch>
            <a:fillRect/>
          </a:stretch>
        </p:blipFill>
        <p:spPr bwMode="auto">
          <a:xfrm>
            <a:off x="0" y="0"/>
            <a:ext cx="9144000" cy="889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5"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7586" name="TextBox 4"/>
          <p:cNvSpPr txBox="1">
            <a:spLocks noChangeArrowheads="1"/>
          </p:cNvSpPr>
          <p:nvPr/>
        </p:nvSpPr>
        <p:spPr bwMode="auto">
          <a:xfrm>
            <a:off x="0" y="5638800"/>
            <a:ext cx="5181600" cy="1016000"/>
          </a:xfrm>
          <a:prstGeom prst="rect">
            <a:avLst/>
          </a:prstGeom>
          <a:noFill/>
          <a:ln w="9525">
            <a:noFill/>
            <a:miter lim="800000"/>
            <a:headEnd/>
            <a:tailEnd/>
          </a:ln>
        </p:spPr>
        <p:txBody>
          <a:bodyPr>
            <a:spAutoFit/>
          </a:bodyPr>
          <a:lstStyle/>
          <a:p>
            <a:r>
              <a:rPr lang="en-US" sz="6000" b="1"/>
              <a:t>Collaboration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3" name="Picture 3" descr="experts.jpg"/>
          <p:cNvPicPr>
            <a:picLocks noChangeAspect="1"/>
          </p:cNvPicPr>
          <p:nvPr/>
        </p:nvPicPr>
        <p:blipFill>
          <a:blip r:embed="rId3" cstate="print"/>
          <a:srcRect/>
          <a:stretch>
            <a:fillRect/>
          </a:stretch>
        </p:blipFill>
        <p:spPr bwMode="auto">
          <a:xfrm>
            <a:off x="3657600" y="0"/>
            <a:ext cx="5486400" cy="6858000"/>
          </a:xfrm>
          <a:prstGeom prst="rect">
            <a:avLst/>
          </a:prstGeom>
          <a:noFill/>
          <a:ln w="9525">
            <a:noFill/>
            <a:miter lim="800000"/>
            <a:headEnd/>
            <a:tailEnd/>
          </a:ln>
        </p:spPr>
      </p:pic>
      <p:sp>
        <p:nvSpPr>
          <p:cNvPr id="69634" name="Title 1"/>
          <p:cNvSpPr>
            <a:spLocks noGrp="1"/>
          </p:cNvSpPr>
          <p:nvPr>
            <p:ph type="title"/>
          </p:nvPr>
        </p:nvSpPr>
        <p:spPr>
          <a:xfrm>
            <a:off x="457200" y="274638"/>
            <a:ext cx="2743200" cy="5135562"/>
          </a:xfrm>
        </p:spPr>
        <p:txBody>
          <a:bodyPr/>
          <a:lstStyle/>
          <a:p>
            <a:r>
              <a:rPr lang="en-US" smtClean="0"/>
              <a:t>Bring in the experts</a:t>
            </a:r>
            <a:br>
              <a:rPr lang="en-US" smtClean="0"/>
            </a:b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838200"/>
            <a:ext cx="7772400" cy="5029200"/>
          </a:xfrm>
        </p:spPr>
        <p:txBody>
          <a:bodyPr/>
          <a:lstStyle/>
          <a:p>
            <a:pPr lvl="1"/>
            <a:r>
              <a:rPr lang="en-US" dirty="0" smtClean="0"/>
              <a:t>Survey designers</a:t>
            </a:r>
          </a:p>
          <a:p>
            <a:pPr lvl="1"/>
            <a:r>
              <a:rPr lang="en-US" dirty="0" smtClean="0"/>
              <a:t>Instructional designers</a:t>
            </a:r>
          </a:p>
          <a:p>
            <a:pPr lvl="1"/>
            <a:r>
              <a:rPr lang="en-US" dirty="0" smtClean="0"/>
              <a:t>Focus group leaders</a:t>
            </a:r>
          </a:p>
          <a:p>
            <a:pPr lvl="1"/>
            <a:r>
              <a:rPr lang="en-US" dirty="0" smtClean="0"/>
              <a:t>Usability testers</a:t>
            </a:r>
          </a:p>
          <a:p>
            <a:pPr lvl="1"/>
            <a:r>
              <a:rPr lang="en-US" dirty="0" smtClean="0"/>
              <a:t>Graduate students</a:t>
            </a:r>
          </a:p>
          <a:p>
            <a:pPr lvl="1"/>
            <a:r>
              <a:rPr lang="en-US" dirty="0" smtClean="0"/>
              <a:t>Office of Institutional Research &amp; Assessment </a:t>
            </a:r>
          </a:p>
          <a:p>
            <a:pPr lvl="1"/>
            <a:r>
              <a:rPr lang="en-US" dirty="0" smtClean="0"/>
              <a:t>Institutional Review Board (Human Subjects)</a:t>
            </a:r>
          </a:p>
          <a:p>
            <a:pPr lvl="1"/>
            <a:r>
              <a:rPr lang="en-US" dirty="0" smtClean="0"/>
              <a:t>Technology centers</a:t>
            </a:r>
          </a:p>
          <a:p>
            <a:pPr lvl="1"/>
            <a:r>
              <a:rPr lang="en-US" dirty="0" smtClean="0"/>
              <a:t>Institutional data repository</a:t>
            </a:r>
          </a:p>
          <a:p>
            <a:pPr lvl="1"/>
            <a:r>
              <a:rPr lang="en-US" dirty="0" smtClean="0"/>
              <a:t>Users!</a:t>
            </a:r>
          </a:p>
          <a:p>
            <a:pPr lvl="1"/>
            <a:endParaRPr lang="en-US" b="1"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birds in v shape.JPG"/>
          <p:cNvPicPr>
            <a:picLocks noChangeAspect="1"/>
          </p:cNvPicPr>
          <p:nvPr/>
        </p:nvPicPr>
        <p:blipFill>
          <a:blip r:embed="rId3" cstate="print"/>
          <a:srcRect/>
          <a:stretch>
            <a:fillRect/>
          </a:stretch>
        </p:blipFill>
        <p:spPr bwMode="auto">
          <a:xfrm>
            <a:off x="0" y="0"/>
            <a:ext cx="10279063" cy="6858000"/>
          </a:xfrm>
          <a:prstGeom prst="rect">
            <a:avLst/>
          </a:prstGeom>
          <a:noFill/>
          <a:ln w="9525">
            <a:noFill/>
            <a:miter lim="800000"/>
            <a:headEnd/>
            <a:tailEnd/>
          </a:ln>
        </p:spPr>
      </p:pic>
      <p:sp>
        <p:nvSpPr>
          <p:cNvPr id="73730" name="TextBox 2"/>
          <p:cNvSpPr txBox="1">
            <a:spLocks noChangeArrowheads="1"/>
          </p:cNvSpPr>
          <p:nvPr/>
        </p:nvSpPr>
        <p:spPr bwMode="auto">
          <a:xfrm>
            <a:off x="0" y="5562600"/>
            <a:ext cx="3048000" cy="1016000"/>
          </a:xfrm>
          <a:prstGeom prst="rect">
            <a:avLst/>
          </a:prstGeom>
          <a:noFill/>
          <a:ln w="9525">
            <a:noFill/>
            <a:miter lim="800000"/>
            <a:headEnd/>
            <a:tailEnd/>
          </a:ln>
        </p:spPr>
        <p:txBody>
          <a:bodyPr>
            <a:spAutoFit/>
          </a:bodyPr>
          <a:lstStyle/>
          <a:p>
            <a:r>
              <a:rPr lang="en-US" sz="6000" b="1" dirty="0"/>
              <a:t>Value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Why Assessment?	</a:t>
            </a:r>
          </a:p>
        </p:txBody>
      </p:sp>
      <p:sp>
        <p:nvSpPr>
          <p:cNvPr id="18434" name="Content Placeholder 2"/>
          <p:cNvSpPr>
            <a:spLocks noGrp="1"/>
          </p:cNvSpPr>
          <p:nvPr>
            <p:ph idx="1"/>
          </p:nvPr>
        </p:nvSpPr>
        <p:spPr/>
        <p:txBody>
          <a:bodyPr/>
          <a:lstStyle/>
          <a:p>
            <a:r>
              <a:rPr lang="en-US" dirty="0" smtClean="0"/>
              <a:t>Accountability</a:t>
            </a:r>
          </a:p>
          <a:p>
            <a:r>
              <a:rPr lang="en-US" dirty="0" smtClean="0"/>
              <a:t>Improvement</a:t>
            </a:r>
          </a:p>
          <a:p>
            <a:pPr lvl="1"/>
            <a:r>
              <a:rPr lang="en-US" dirty="0" smtClean="0"/>
              <a:t>Improve workflow efficiency</a:t>
            </a:r>
          </a:p>
          <a:p>
            <a:pPr lvl="1"/>
            <a:r>
              <a:rPr lang="en-US" dirty="0" smtClean="0"/>
              <a:t>Service improvement</a:t>
            </a:r>
          </a:p>
          <a:p>
            <a:r>
              <a:rPr lang="en-US" dirty="0" smtClean="0"/>
              <a:t>Advocacy</a:t>
            </a:r>
          </a:p>
          <a:p>
            <a:pPr lvl="1">
              <a:buFont typeface="Wingdings" pitchFamily="2" charset="2"/>
              <a:buChar char="q"/>
            </a:pPr>
            <a:endParaRPr lang="en-US" dirty="0" smtClean="0"/>
          </a:p>
          <a:p>
            <a:pPr lvl="2">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6463308"/>
          </a:xfrm>
          <a:prstGeom prst="rect">
            <a:avLst/>
          </a:prstGeom>
          <a:noFill/>
        </p:spPr>
        <p:txBody>
          <a:bodyPr wrap="square" rtlCol="0">
            <a:spAutoFit/>
          </a:bodyPr>
          <a:lstStyle/>
          <a:p>
            <a:pPr eaLnBrk="1" hangingPunct="1"/>
            <a:r>
              <a:rPr lang="en-US" dirty="0" smtClean="0"/>
              <a:t>Best Reads:</a:t>
            </a:r>
          </a:p>
          <a:p>
            <a:pPr eaLnBrk="1" hangingPunct="1"/>
            <a:endParaRPr lang="en-US" dirty="0" smtClean="0"/>
          </a:p>
          <a:p>
            <a:pPr eaLnBrk="1" hangingPunct="1"/>
            <a:r>
              <a:rPr lang="en-US" dirty="0" smtClean="0"/>
              <a:t>Association of College and Research Libraries. Value of Academic Libraries: A</a:t>
            </a:r>
          </a:p>
          <a:p>
            <a:pPr eaLnBrk="1" hangingPunct="1"/>
            <a:r>
              <a:rPr lang="en-US" dirty="0" smtClean="0"/>
              <a:t>Comprehensive Research Review and Report. Researched by Megan Oakleaf.</a:t>
            </a:r>
          </a:p>
          <a:p>
            <a:pPr eaLnBrk="1" hangingPunct="1"/>
            <a:r>
              <a:rPr lang="en-US" dirty="0" smtClean="0"/>
              <a:t>Chicago: Association of College and Research Libraries, 2010.</a:t>
            </a:r>
          </a:p>
          <a:p>
            <a:pPr eaLnBrk="1" hangingPunct="1"/>
            <a:r>
              <a:rPr lang="en-US" dirty="0" smtClean="0"/>
              <a:t>Published online at www.acrl.ala.org/value</a:t>
            </a:r>
          </a:p>
          <a:p>
            <a:pPr eaLnBrk="1" hangingPunct="1"/>
            <a:endParaRPr lang="en-US" dirty="0" smtClean="0"/>
          </a:p>
          <a:p>
            <a:pPr eaLnBrk="1" hangingPunct="1"/>
            <a:r>
              <a:rPr lang="en-US" dirty="0" smtClean="0"/>
              <a:t>Dugan, Robert E., Peter </a:t>
            </a:r>
            <a:r>
              <a:rPr lang="en-US" dirty="0" err="1" smtClean="0"/>
              <a:t>Hernon</a:t>
            </a:r>
            <a:r>
              <a:rPr lang="en-US" dirty="0" smtClean="0"/>
              <a:t> and </a:t>
            </a:r>
            <a:r>
              <a:rPr lang="en-US" dirty="0" err="1" smtClean="0"/>
              <a:t>Danuta</a:t>
            </a:r>
            <a:r>
              <a:rPr lang="en-US" dirty="0" smtClean="0"/>
              <a:t> A. </a:t>
            </a:r>
            <a:r>
              <a:rPr lang="en-US" dirty="0" err="1" smtClean="0"/>
              <a:t>Nitecki</a:t>
            </a:r>
            <a:r>
              <a:rPr lang="en-US" dirty="0" smtClean="0"/>
              <a:t>. </a:t>
            </a:r>
            <a:r>
              <a:rPr lang="en-US" i="1" dirty="0" smtClean="0"/>
              <a:t>Viewing Library Metrics from Different Perspectives: Inputs, Outputs and Outcomes. </a:t>
            </a:r>
            <a:r>
              <a:rPr lang="en-US" dirty="0" smtClean="0"/>
              <a:t>Santa Barbara, CA: Libraries Unlimited, 2009. </a:t>
            </a:r>
          </a:p>
          <a:p>
            <a:pPr eaLnBrk="1" hangingPunct="1"/>
            <a:r>
              <a:rPr lang="en-US" dirty="0" smtClean="0"/>
              <a:t> </a:t>
            </a:r>
          </a:p>
          <a:p>
            <a:pPr eaLnBrk="1" hangingPunct="1"/>
            <a:r>
              <a:rPr lang="en-US" dirty="0" err="1" smtClean="0"/>
              <a:t>Housewright</a:t>
            </a:r>
            <a:r>
              <a:rPr lang="en-US" dirty="0" smtClean="0"/>
              <a:t>, Ross. "Themes of Change in Corporate Libraries: Considerations for Academic Libraries." portal: Libraries and the Academy 9, no. 2 (2009): 253-271.</a:t>
            </a:r>
          </a:p>
          <a:p>
            <a:pPr eaLnBrk="1" hangingPunct="1"/>
            <a:endParaRPr lang="en-US" dirty="0" smtClean="0"/>
          </a:p>
          <a:p>
            <a:pPr eaLnBrk="1" hangingPunct="1"/>
            <a:r>
              <a:rPr lang="en-US" dirty="0" smtClean="0"/>
              <a:t>Marshall, Joanne G. "Measuring the Value and Impact of Health Library and Information Services: Past Reflections, Future Possibilities." Health Information and Libraries Journal 24</a:t>
            </a:r>
          </a:p>
          <a:p>
            <a:pPr eaLnBrk="1" hangingPunct="1"/>
            <a:r>
              <a:rPr lang="en-US" dirty="0" smtClean="0"/>
              <a:t>(2007): 4-17.</a:t>
            </a:r>
          </a:p>
          <a:p>
            <a:pPr eaLnBrk="1" hangingPunct="1"/>
            <a:endParaRPr lang="en-US" dirty="0" smtClean="0"/>
          </a:p>
          <a:p>
            <a:pPr eaLnBrk="1" hangingPunct="1"/>
            <a:r>
              <a:rPr lang="en-US" dirty="0" smtClean="0"/>
              <a:t>Poll, </a:t>
            </a:r>
            <a:r>
              <a:rPr lang="en-US" dirty="0" err="1" smtClean="0"/>
              <a:t>Roswitha</a:t>
            </a:r>
            <a:r>
              <a:rPr lang="en-US" dirty="0" smtClean="0"/>
              <a:t> and Philip Payne, “Impact Measures for Libraries and Information Services” </a:t>
            </a:r>
            <a:r>
              <a:rPr lang="en-US" i="1" dirty="0" smtClean="0"/>
              <a:t>Library Hi Tech </a:t>
            </a:r>
            <a:r>
              <a:rPr lang="en-US" dirty="0" smtClean="0"/>
              <a:t>24 no. 4 (2006) 547-62</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381000" y="225425"/>
            <a:ext cx="6477000" cy="5170646"/>
          </a:xfrm>
          <a:prstGeom prst="rect">
            <a:avLst/>
          </a:prstGeom>
          <a:noFill/>
          <a:ln w="9525">
            <a:noFill/>
            <a:miter lim="800000"/>
            <a:headEnd/>
            <a:tailEnd/>
          </a:ln>
        </p:spPr>
        <p:txBody>
          <a:bodyPr>
            <a:spAutoFit/>
          </a:bodyPr>
          <a:lstStyle/>
          <a:p>
            <a:r>
              <a:rPr lang="en-US" sz="1000" dirty="0"/>
              <a:t>Picture Credits:</a:t>
            </a:r>
          </a:p>
          <a:p>
            <a:endParaRPr lang="en-US" sz="1000" dirty="0"/>
          </a:p>
          <a:p>
            <a:r>
              <a:rPr lang="en-US" sz="1000" dirty="0" smtClean="0"/>
              <a:t>Artist Toolbox , Photo by </a:t>
            </a:r>
            <a:r>
              <a:rPr lang="en-US" sz="1000" dirty="0" err="1" smtClean="0"/>
              <a:t>Gauri</a:t>
            </a:r>
            <a:r>
              <a:rPr lang="en-US" sz="1000" dirty="0" smtClean="0"/>
              <a:t> Ma</a:t>
            </a:r>
            <a:r>
              <a:rPr lang="en-US" sz="1000" dirty="0" smtClean="0">
                <a:hlinkClick r:id="rId3"/>
              </a:rPr>
              <a:t> http://www.flickr.com/photos/gauri_lama/2663421966/</a:t>
            </a:r>
            <a:endParaRPr lang="en-US" sz="1000" dirty="0" smtClean="0"/>
          </a:p>
          <a:p>
            <a:endParaRPr lang="en-US" sz="1000" dirty="0" smtClean="0"/>
          </a:p>
          <a:p>
            <a:r>
              <a:rPr lang="en-US" sz="1000" dirty="0" smtClean="0"/>
              <a:t>Chess pieces. P. </a:t>
            </a:r>
            <a:r>
              <a:rPr lang="en-US" sz="1000" dirty="0" err="1" smtClean="0"/>
              <a:t>Shanmugan</a:t>
            </a:r>
            <a:r>
              <a:rPr lang="en-US" sz="1000" dirty="0" smtClean="0"/>
              <a:t>.  </a:t>
            </a:r>
            <a:r>
              <a:rPr lang="en-US" sz="1000" dirty="0"/>
              <a:t>http://www.flickr.com/photos/pshan427/2331162310/</a:t>
            </a:r>
          </a:p>
          <a:p>
            <a:endParaRPr lang="en-US" sz="1000" dirty="0"/>
          </a:p>
          <a:p>
            <a:r>
              <a:rPr lang="en-US" sz="1000" dirty="0"/>
              <a:t>Data storage: new and old http://www.flickr.com/photos/ian-s/2152798588/</a:t>
            </a:r>
          </a:p>
          <a:p>
            <a:endParaRPr lang="en-US" sz="1000" dirty="0" smtClean="0"/>
          </a:p>
          <a:p>
            <a:r>
              <a:rPr lang="en-US" sz="1000" dirty="0" smtClean="0"/>
              <a:t>Shell Collection  </a:t>
            </a:r>
            <a:r>
              <a:rPr lang="en-US" sz="1000" dirty="0" smtClean="0">
                <a:hlinkClick r:id="rId4"/>
              </a:rPr>
              <a:t>http://www.flickr.com/photos/backpackphotography/249515782/</a:t>
            </a:r>
            <a:endParaRPr lang="en-US" sz="1000" dirty="0" smtClean="0"/>
          </a:p>
          <a:p>
            <a:endParaRPr lang="en-US" sz="1000" dirty="0" smtClean="0"/>
          </a:p>
          <a:p>
            <a:endParaRPr lang="en-US" sz="1000" dirty="0"/>
          </a:p>
          <a:p>
            <a:r>
              <a:rPr lang="en-US" sz="1000" dirty="0"/>
              <a:t>Mind the </a:t>
            </a:r>
            <a:r>
              <a:rPr lang="en-US" sz="1000" dirty="0" smtClean="0"/>
              <a:t>gap. Photo by </a:t>
            </a:r>
            <a:r>
              <a:rPr lang="en-US" sz="1000" dirty="0" err="1" smtClean="0"/>
              <a:t>Pawel</a:t>
            </a:r>
            <a:r>
              <a:rPr lang="en-US" sz="1000" dirty="0" smtClean="0"/>
              <a:t> </a:t>
            </a:r>
            <a:r>
              <a:rPr lang="en-US" sz="1000" dirty="0" err="1" smtClean="0"/>
              <a:t>Loj</a:t>
            </a:r>
            <a:r>
              <a:rPr lang="en-US" sz="1000" dirty="0" smtClean="0"/>
              <a:t>:  </a:t>
            </a:r>
            <a:r>
              <a:rPr lang="en-US" sz="1000" dirty="0"/>
              <a:t>http://www.flickr.com/photos/limaoscarjuliet/3305886294/ </a:t>
            </a:r>
          </a:p>
          <a:p>
            <a:endParaRPr lang="en-US" sz="1000" dirty="0"/>
          </a:p>
          <a:p>
            <a:r>
              <a:rPr lang="en-US" sz="1000" dirty="0" smtClean="0"/>
              <a:t>On Beach. Michael Baird. </a:t>
            </a:r>
            <a:r>
              <a:rPr lang="en-US" sz="1000" dirty="0" smtClean="0">
                <a:hlinkClick r:id="rId5"/>
              </a:rPr>
              <a:t>http://www.flickr.com/photos/mikebaird/2985066755</a:t>
            </a:r>
            <a:endParaRPr lang="en-US" sz="1000" dirty="0" smtClean="0"/>
          </a:p>
          <a:p>
            <a:endParaRPr lang="en-US" sz="1000" dirty="0" smtClean="0"/>
          </a:p>
          <a:p>
            <a:r>
              <a:rPr lang="en-US" sz="1000" dirty="0" smtClean="0"/>
              <a:t>Collaboration</a:t>
            </a:r>
            <a:r>
              <a:rPr lang="en-US" sz="1000" dirty="0"/>
              <a:t>. Photo by Jeff </a:t>
            </a:r>
            <a:r>
              <a:rPr lang="en-US" sz="1000" dirty="0" smtClean="0"/>
              <a:t>Hester:  </a:t>
            </a:r>
            <a:r>
              <a:rPr lang="en-US" sz="1000" dirty="0"/>
              <a:t>http://www.flickr.com/photos/jeffhester/165316370/ </a:t>
            </a:r>
            <a:endParaRPr lang="en-US" sz="1000" dirty="0" smtClean="0"/>
          </a:p>
          <a:p>
            <a:endParaRPr lang="en-US" sz="1000" dirty="0"/>
          </a:p>
          <a:p>
            <a:r>
              <a:rPr lang="en-US" sz="1000" dirty="0" smtClean="0"/>
              <a:t>Explorer. Photo by </a:t>
            </a:r>
            <a:r>
              <a:rPr lang="en-US" sz="1000" dirty="0" err="1" smtClean="0"/>
              <a:t>Gemma</a:t>
            </a:r>
            <a:r>
              <a:rPr lang="en-US" sz="1000" dirty="0" smtClean="0"/>
              <a:t> </a:t>
            </a:r>
            <a:r>
              <a:rPr lang="en-US" sz="1000" dirty="0" err="1" smtClean="0"/>
              <a:t>Bou</a:t>
            </a:r>
            <a:r>
              <a:rPr lang="en-US" sz="1000" dirty="0" smtClean="0"/>
              <a:t>:   </a:t>
            </a:r>
            <a:r>
              <a:rPr lang="en-US" sz="1000" dirty="0">
                <a:hlinkClick r:id="rId6"/>
              </a:rPr>
              <a:t>http://</a:t>
            </a:r>
            <a:r>
              <a:rPr lang="en-US" sz="1000" dirty="0" smtClean="0">
                <a:hlinkClick r:id="rId6"/>
              </a:rPr>
              <a:t>www.flickr.com/photos/gemmabou/4622213880/</a:t>
            </a:r>
            <a:endParaRPr lang="en-US" sz="1000" dirty="0"/>
          </a:p>
          <a:p>
            <a:endParaRPr lang="en-US" sz="1000" dirty="0"/>
          </a:p>
          <a:p>
            <a:r>
              <a:rPr lang="en-US" sz="1000" dirty="0"/>
              <a:t>Question Mark </a:t>
            </a:r>
            <a:r>
              <a:rPr lang="en-US" sz="1000" dirty="0" smtClean="0"/>
              <a:t>Man. Photo by Marco </a:t>
            </a:r>
            <a:r>
              <a:rPr lang="en-US" sz="1000" dirty="0" err="1" smtClean="0"/>
              <a:t>Bellucci</a:t>
            </a:r>
            <a:r>
              <a:rPr lang="en-US" sz="1000" dirty="0" smtClean="0"/>
              <a:t>:  </a:t>
            </a:r>
            <a:r>
              <a:rPr lang="en-US" sz="1000" dirty="0">
                <a:hlinkClick r:id="rId7"/>
              </a:rPr>
              <a:t>http://www.flickr.com/photos/marcobellucci/3534516458/</a:t>
            </a:r>
            <a:endParaRPr lang="en-US" sz="1000" dirty="0"/>
          </a:p>
          <a:p>
            <a:endParaRPr lang="en-US" sz="1000" dirty="0"/>
          </a:p>
          <a:p>
            <a:r>
              <a:rPr lang="en-US" sz="1000" dirty="0" smtClean="0"/>
              <a:t>Invigorating. Photo by </a:t>
            </a:r>
            <a:r>
              <a:rPr lang="en-US" sz="1000" dirty="0" err="1" smtClean="0"/>
              <a:t>Prabhu</a:t>
            </a:r>
            <a:r>
              <a:rPr lang="en-US" sz="1000" dirty="0" smtClean="0"/>
              <a:t>.  </a:t>
            </a:r>
            <a:r>
              <a:rPr lang="en-US" sz="1000" dirty="0">
                <a:hlinkClick r:id="rId8"/>
              </a:rPr>
              <a:t>http://www.flickr.com/photos/pshan427/2546198871</a:t>
            </a:r>
            <a:r>
              <a:rPr lang="en-US" sz="1000" dirty="0" smtClean="0">
                <a:hlinkClick r:id="rId8"/>
              </a:rPr>
              <a:t>/</a:t>
            </a:r>
            <a:endParaRPr lang="en-US" sz="1000" dirty="0"/>
          </a:p>
          <a:p>
            <a:endParaRPr lang="en-US" sz="1000" dirty="0" smtClean="0"/>
          </a:p>
          <a:p>
            <a:r>
              <a:rPr lang="en-US" sz="1000" dirty="0" smtClean="0"/>
              <a:t>Bird Houses. Photo by See-</a:t>
            </a:r>
            <a:r>
              <a:rPr lang="en-US" sz="1000" dirty="0" err="1" smtClean="0"/>
              <a:t>ming</a:t>
            </a:r>
            <a:r>
              <a:rPr lang="en-US" sz="1000" dirty="0" smtClean="0"/>
              <a:t> Lee </a:t>
            </a:r>
            <a:r>
              <a:rPr lang="en-US" sz="1000" b="1" dirty="0" smtClean="0"/>
              <a:t>:  </a:t>
            </a:r>
            <a:r>
              <a:rPr lang="en-US" sz="1000" b="1" dirty="0" smtClean="0">
                <a:hlinkClick r:id="rId9"/>
              </a:rPr>
              <a:t>http://www.flickr.com/photos/seeminglee/2149309015/</a:t>
            </a:r>
            <a:endParaRPr lang="en-US" sz="1000" b="1" dirty="0" smtClean="0"/>
          </a:p>
          <a:p>
            <a:endParaRPr lang="en-US" sz="1000" dirty="0" smtClean="0">
              <a:hlinkClick r:id="rId10"/>
            </a:endParaRPr>
          </a:p>
          <a:p>
            <a:r>
              <a:rPr lang="en-US" sz="1000" dirty="0" smtClean="0"/>
              <a:t>Surfer Man and Son. Photo by Mike Baird :  </a:t>
            </a:r>
            <a:r>
              <a:rPr lang="en-US" sz="1000" dirty="0" smtClean="0">
                <a:hlinkClick r:id="rId10"/>
              </a:rPr>
              <a:t>http://www.flickr.com/photos/mikebaird/3072645479/</a:t>
            </a:r>
            <a:endParaRPr lang="en-US" sz="1000" dirty="0" smtClean="0"/>
          </a:p>
          <a:p>
            <a:endParaRPr lang="en-US" sz="1000" dirty="0" smtClean="0"/>
          </a:p>
          <a:p>
            <a:r>
              <a:rPr lang="en-US" sz="1000" dirty="0" smtClean="0"/>
              <a:t>Birds </a:t>
            </a:r>
            <a:r>
              <a:rPr lang="en-US" sz="1000" dirty="0"/>
              <a:t>Flying in V shape </a:t>
            </a:r>
            <a:r>
              <a:rPr lang="en-US" sz="1000" dirty="0" smtClean="0"/>
              <a:t>. Photo by Cornelia Kopp:  </a:t>
            </a:r>
            <a:r>
              <a:rPr lang="en-US" sz="1000" dirty="0">
                <a:hlinkClick r:id="rId11"/>
              </a:rPr>
              <a:t>http://www.flickr.com/photos/alicepopkorn/4100873011/</a:t>
            </a:r>
            <a:r>
              <a:rPr lang="en-US" sz="1000" dirty="0"/>
              <a:t> </a:t>
            </a:r>
          </a:p>
          <a:p>
            <a:endParaRPr lang="en-US" sz="1000" b="1" dirty="0"/>
          </a:p>
          <a:p>
            <a:endParaRPr lang="en-US" sz="1000" dirty="0"/>
          </a:p>
          <a:p>
            <a:endParaRPr lang="en-US" sz="1000" dirty="0"/>
          </a:p>
          <a:p>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p:cNvSpPr>
          <p:nvPr>
            <p:ph type="title"/>
          </p:nvPr>
        </p:nvSpPr>
        <p:spPr/>
        <p:txBody>
          <a:bodyPr/>
          <a:lstStyle/>
          <a:p>
            <a:r>
              <a:rPr lang="en-US" dirty="0" smtClean="0"/>
              <a:t>Funding Request - Library A</a:t>
            </a:r>
          </a:p>
        </p:txBody>
      </p:sp>
      <p:sp>
        <p:nvSpPr>
          <p:cNvPr id="20482" name="Rectangle 5"/>
          <p:cNvSpPr>
            <a:spLocks noGrp="1"/>
          </p:cNvSpPr>
          <p:nvPr>
            <p:ph sz="half" idx="1"/>
          </p:nvPr>
        </p:nvSpPr>
        <p:spPr>
          <a:xfrm>
            <a:off x="612775" y="1600200"/>
            <a:ext cx="8150225" cy="4525963"/>
          </a:xfrm>
        </p:spPr>
        <p:txBody>
          <a:bodyPr/>
          <a:lstStyle/>
          <a:p>
            <a:r>
              <a:rPr lang="en-US" sz="2000" smtClean="0"/>
              <a:t>The Library's budget for last year was $5 million. </a:t>
            </a:r>
          </a:p>
          <a:p>
            <a:r>
              <a:rPr lang="en-US" sz="2000" smtClean="0"/>
              <a:t>We have ten employees who are very busy, and we'd like to add three more to help with workload and turnaround times, so we need more money for added headcount. </a:t>
            </a:r>
          </a:p>
          <a:p>
            <a:r>
              <a:rPr lang="en-US" sz="2000" smtClean="0"/>
              <a:t>During last year, the Library performed 500 research projects. We updated intranet content 50 times each on four portal sites. </a:t>
            </a:r>
          </a:p>
          <a:p>
            <a:r>
              <a:rPr lang="en-US" sz="2000" smtClean="0"/>
              <a:t>The Library managed a collection of 230 periodicals, and 225 new books were bought and processed. Seven hundred items were circulated from the Library's collection. </a:t>
            </a:r>
          </a:p>
          <a:p>
            <a:r>
              <a:rPr lang="en-US" sz="2000" smtClean="0"/>
              <a:t>All this work is very time-consuming, but the Library staff works very hard and at 100% capacity, so we're happy to say we managed all this last year with only ten on staff.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304800"/>
            <a:ext cx="7467600" cy="1143000"/>
          </a:xfrm>
        </p:spPr>
        <p:txBody>
          <a:bodyPr/>
          <a:lstStyle/>
          <a:p>
            <a:r>
              <a:rPr lang="en-US" dirty="0" smtClean="0"/>
              <a:t>Funding Request - Library B</a:t>
            </a:r>
          </a:p>
        </p:txBody>
      </p:sp>
      <p:sp>
        <p:nvSpPr>
          <p:cNvPr id="3" name="Content Placeholder 2"/>
          <p:cNvSpPr>
            <a:spLocks noGrp="1"/>
          </p:cNvSpPr>
          <p:nvPr>
            <p:ph sz="half" idx="1"/>
          </p:nvPr>
        </p:nvSpPr>
        <p:spPr>
          <a:xfrm>
            <a:off x="611188" y="1600200"/>
            <a:ext cx="7921625" cy="4525963"/>
          </a:xfrm>
        </p:spPr>
        <p:txBody>
          <a:bodyPr>
            <a:normAutofit lnSpcReduction="10000"/>
          </a:bodyPr>
          <a:lstStyle/>
          <a:p>
            <a:pPr marL="420624" indent="-384048" fontAlgn="auto">
              <a:spcAft>
                <a:spcPts val="0"/>
              </a:spcAft>
              <a:buFont typeface="Wingdings 2"/>
              <a:buChar char=""/>
              <a:defRPr/>
            </a:pPr>
            <a:r>
              <a:rPr lang="en-US" sz="2000" dirty="0" smtClean="0"/>
              <a:t>The Library budget for last year was $5 million, an investment for which the Company received a $7.5 million return. </a:t>
            </a:r>
          </a:p>
          <a:p>
            <a:pPr marL="420624" indent="-384048" fontAlgn="auto">
              <a:spcAft>
                <a:spcPts val="0"/>
              </a:spcAft>
              <a:buFont typeface="Wingdings 2"/>
              <a:buChar char=""/>
              <a:defRPr/>
            </a:pPr>
            <a:r>
              <a:rPr lang="en-US" sz="2000" dirty="0" smtClean="0"/>
              <a:t>Ten Library employees generated this $2.5 million profit, and we believe adding three more employees will increase that margin. </a:t>
            </a:r>
          </a:p>
          <a:p>
            <a:pPr marL="420624" indent="-384048" fontAlgn="auto">
              <a:spcAft>
                <a:spcPts val="0"/>
              </a:spcAft>
              <a:buFont typeface="Wingdings 2"/>
              <a:buChar char=""/>
              <a:defRPr/>
            </a:pPr>
            <a:r>
              <a:rPr lang="en-US" sz="2000" dirty="0" smtClean="0"/>
              <a:t>Last year, the Library performed 500 research projects. Library users tell us that the Library's participation on those projects saved them an average of 14 hours per project, which translates to $168,000; that we saved them on average $2,500 in direct costs per project ($1,250,000); and that, on 50 of the projects, we found information that led to an average sale or increased sale of $85,000 ($4,250,000). </a:t>
            </a:r>
          </a:p>
          <a:p>
            <a:pPr marL="420624" indent="-384048" fontAlgn="auto">
              <a:spcAft>
                <a:spcPts val="0"/>
              </a:spcAft>
              <a:buFont typeface="Wingdings 2"/>
              <a:buChar char=""/>
              <a:defRPr/>
            </a:pPr>
            <a:r>
              <a:rPr lang="en-US" sz="2000" dirty="0" smtClean="0"/>
              <a:t>Intranet site content, which the Library pays for and posts, resulted in 14 known new sales, each valued on average at $131,000 ($1,834,000).</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ving from a to b.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0" y="5842337"/>
            <a:ext cx="7239000" cy="1015663"/>
          </a:xfrm>
          <a:prstGeom prst="rect">
            <a:avLst/>
          </a:prstGeom>
          <a:noFill/>
        </p:spPr>
        <p:txBody>
          <a:bodyPr wrap="square" rtlCol="0">
            <a:spAutoFit/>
          </a:bodyPr>
          <a:lstStyle/>
          <a:p>
            <a:r>
              <a:rPr lang="en-US" sz="6000" b="1" dirty="0" smtClean="0"/>
              <a:t>Moving from A to B</a:t>
            </a:r>
            <a:endParaRPr lang="en-US" sz="6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584575"/>
            <a:ext cx="6629400" cy="1825625"/>
          </a:xfrm>
        </p:spPr>
        <p:txBody>
          <a:bodyPr>
            <a:normAutofit/>
          </a:bodyPr>
          <a:lstStyle/>
          <a:p>
            <a:pPr fontAlgn="auto">
              <a:spcAft>
                <a:spcPts val="0"/>
              </a:spcAft>
              <a:defRPr/>
            </a:pPr>
            <a:endParaRPr lang="en-US"/>
          </a:p>
        </p:txBody>
      </p:sp>
      <p:sp>
        <p:nvSpPr>
          <p:cNvPr id="24578" name="Text Placeholder 1"/>
          <p:cNvSpPr>
            <a:spLocks noGrp="1"/>
          </p:cNvSpPr>
          <p:nvPr>
            <p:ph type="body" idx="1"/>
          </p:nvPr>
        </p:nvSpPr>
        <p:spPr>
          <a:xfrm>
            <a:off x="685800" y="2486025"/>
            <a:ext cx="6629400" cy="1066800"/>
          </a:xfrm>
        </p:spPr>
        <p:txBody>
          <a:bodyPr/>
          <a:lstStyle/>
          <a:p>
            <a:endParaRPr lang="en-US" smtClean="0"/>
          </a:p>
        </p:txBody>
      </p:sp>
      <p:pic>
        <p:nvPicPr>
          <p:cNvPr id="24579" name="Picture 8" descr="chess_strategy"/>
          <p:cNvPicPr>
            <a:picLocks noChangeAspect="1" noChangeArrowheads="1"/>
          </p:cNvPicPr>
          <p:nvPr/>
        </p:nvPicPr>
        <p:blipFill>
          <a:blip r:embed="rId3" cstate="print"/>
          <a:srcRect/>
          <a:stretch>
            <a:fillRect/>
          </a:stretch>
        </p:blipFill>
        <p:spPr bwMode="auto">
          <a:xfrm>
            <a:off x="0" y="0"/>
            <a:ext cx="10304463" cy="6858000"/>
          </a:xfrm>
          <a:prstGeom prst="rect">
            <a:avLst/>
          </a:prstGeom>
          <a:noFill/>
          <a:ln w="9525">
            <a:noFill/>
            <a:miter lim="800000"/>
            <a:headEnd/>
            <a:tailEnd/>
          </a:ln>
        </p:spPr>
      </p:pic>
      <p:sp>
        <p:nvSpPr>
          <p:cNvPr id="24580" name="TextBox 4"/>
          <p:cNvSpPr txBox="1">
            <a:spLocks noChangeArrowheads="1"/>
          </p:cNvSpPr>
          <p:nvPr/>
        </p:nvSpPr>
        <p:spPr bwMode="auto">
          <a:xfrm>
            <a:off x="0" y="5638800"/>
            <a:ext cx="7086600" cy="1016000"/>
          </a:xfrm>
          <a:prstGeom prst="rect">
            <a:avLst/>
          </a:prstGeom>
          <a:noFill/>
          <a:ln w="9525">
            <a:noFill/>
            <a:miter lim="800000"/>
            <a:headEnd/>
            <a:tailEnd/>
          </a:ln>
        </p:spPr>
        <p:txBody>
          <a:bodyPr>
            <a:spAutoFit/>
          </a:bodyPr>
          <a:lstStyle/>
          <a:p>
            <a:r>
              <a:rPr lang="en-US" sz="6000" b="1"/>
              <a:t>Strategic Plan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584575"/>
            <a:ext cx="6629400" cy="1825625"/>
          </a:xfrm>
        </p:spPr>
        <p:txBody>
          <a:bodyPr>
            <a:normAutofit/>
          </a:bodyPr>
          <a:lstStyle/>
          <a:p>
            <a:pPr fontAlgn="auto">
              <a:spcAft>
                <a:spcPts val="0"/>
              </a:spcAft>
              <a:defRPr/>
            </a:pPr>
            <a:endParaRPr lang="en-US"/>
          </a:p>
        </p:txBody>
      </p:sp>
      <p:sp>
        <p:nvSpPr>
          <p:cNvPr id="26626" name="Text Placeholder 1"/>
          <p:cNvSpPr>
            <a:spLocks noGrp="1"/>
          </p:cNvSpPr>
          <p:nvPr>
            <p:ph type="body" idx="1"/>
          </p:nvPr>
        </p:nvSpPr>
        <p:spPr>
          <a:xfrm>
            <a:off x="685800" y="2486025"/>
            <a:ext cx="6629400" cy="1066800"/>
          </a:xfrm>
        </p:spPr>
        <p:txBody>
          <a:bodyPr/>
          <a:lstStyle/>
          <a:p>
            <a:endParaRPr lang="en-US" smtClean="0"/>
          </a:p>
        </p:txBody>
      </p:sp>
      <p:pic>
        <p:nvPicPr>
          <p:cNvPr id="26627" name="Picture 4" descr="dat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6628" name="TextBox 4"/>
          <p:cNvSpPr txBox="1">
            <a:spLocks noChangeArrowheads="1"/>
          </p:cNvSpPr>
          <p:nvPr/>
        </p:nvSpPr>
        <p:spPr bwMode="auto">
          <a:xfrm>
            <a:off x="0" y="5791200"/>
            <a:ext cx="3429000" cy="1016000"/>
          </a:xfrm>
          <a:prstGeom prst="rect">
            <a:avLst/>
          </a:prstGeom>
          <a:noFill/>
          <a:ln w="9525">
            <a:noFill/>
            <a:miter lim="800000"/>
            <a:headEnd/>
            <a:tailEnd/>
          </a:ln>
        </p:spPr>
        <p:txBody>
          <a:bodyPr>
            <a:spAutoFit/>
          </a:bodyPr>
          <a:lstStyle/>
          <a:p>
            <a:r>
              <a:rPr lang="en-US" sz="6000" b="1"/>
              <a:t>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Types of Data</a:t>
            </a:r>
          </a:p>
        </p:txBody>
      </p:sp>
      <p:sp>
        <p:nvSpPr>
          <p:cNvPr id="28674" name="Content Placeholder 2"/>
          <p:cNvSpPr>
            <a:spLocks noGrp="1"/>
          </p:cNvSpPr>
          <p:nvPr>
            <p:ph idx="1"/>
          </p:nvPr>
        </p:nvSpPr>
        <p:spPr/>
        <p:txBody>
          <a:bodyPr/>
          <a:lstStyle/>
          <a:p>
            <a:r>
              <a:rPr lang="en-US" dirty="0" smtClean="0"/>
              <a:t>Quantitative </a:t>
            </a:r>
          </a:p>
          <a:p>
            <a:pPr lvl="1"/>
            <a:r>
              <a:rPr lang="en-US" dirty="0" smtClean="0"/>
              <a:t>Use Statistics (print, electronic materials)</a:t>
            </a:r>
          </a:p>
          <a:p>
            <a:pPr lvl="1"/>
            <a:r>
              <a:rPr lang="en-US" dirty="0" smtClean="0"/>
              <a:t>Expenditures</a:t>
            </a:r>
          </a:p>
          <a:p>
            <a:pPr lvl="1"/>
            <a:r>
              <a:rPr lang="en-US" dirty="0" smtClean="0"/>
              <a:t>Staff numbers/ institutional size</a:t>
            </a:r>
          </a:p>
          <a:p>
            <a:pPr lvl="1"/>
            <a:r>
              <a:rPr lang="en-US" dirty="0" smtClean="0"/>
              <a:t>Survey data</a:t>
            </a:r>
          </a:p>
          <a:p>
            <a:r>
              <a:rPr lang="en-US" dirty="0" smtClean="0"/>
              <a:t>Qualitative</a:t>
            </a:r>
          </a:p>
          <a:p>
            <a:pPr lvl="1"/>
            <a:r>
              <a:rPr lang="en-US" dirty="0" smtClean="0"/>
              <a:t>Focus group results</a:t>
            </a:r>
          </a:p>
          <a:p>
            <a:pPr lvl="1"/>
            <a:r>
              <a:rPr lang="en-US" dirty="0" smtClean="0"/>
              <a:t>Usability testing</a:t>
            </a:r>
          </a:p>
          <a:p>
            <a:pPr lvl="1"/>
            <a:r>
              <a:rPr lang="en-US" dirty="0" smtClean="0"/>
              <a:t>Suggestion box comments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1800</TotalTime>
  <Words>3217</Words>
  <Application>Microsoft Office PowerPoint</Application>
  <PresentationFormat>On-screen Show (4:3)</PresentationFormat>
  <Paragraphs>347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Technic</vt:lpstr>
      <vt:lpstr>PowerPoint Presentation</vt:lpstr>
      <vt:lpstr>Learning From Best Practices in Library Assessment</vt:lpstr>
      <vt:lpstr>Why Assessment? </vt:lpstr>
      <vt:lpstr>Funding Request - Library A</vt:lpstr>
      <vt:lpstr>Funding Request - Library B</vt:lpstr>
      <vt:lpstr>PowerPoint Presentation</vt:lpstr>
      <vt:lpstr>PowerPoint Presentation</vt:lpstr>
      <vt:lpstr>PowerPoint Presentation</vt:lpstr>
      <vt:lpstr>Types of Data</vt:lpstr>
      <vt:lpstr>PowerPoint Presentation</vt:lpstr>
      <vt:lpstr>External Sources</vt:lpstr>
      <vt:lpstr>What are we required to   collect?</vt:lpstr>
      <vt:lpstr>What do we already know? </vt:lpstr>
      <vt:lpstr>PowerPoint Presentation</vt:lpstr>
      <vt:lpstr>Is what we already know worth knowing?  </vt:lpstr>
      <vt:lpstr>What are your key questions?</vt:lpstr>
      <vt:lpstr>PowerPoint Presentation</vt:lpstr>
      <vt:lpstr>PowerPoint Presentation</vt:lpstr>
      <vt:lpstr>Not Just Numbers: Qualitative Approaches</vt:lpstr>
      <vt:lpstr>PowerPoint Presentation</vt:lpstr>
      <vt:lpstr>A Culture of Assessment</vt:lpstr>
      <vt:lpstr>Developing a Culture of Assessment</vt:lpstr>
      <vt:lpstr>PowerPoint Presentation</vt:lpstr>
      <vt:lpstr>PowerPoint Presentation</vt:lpstr>
      <vt:lpstr>PowerPoint Presentation</vt:lpstr>
      <vt:lpstr>PowerPoint Presentation</vt:lpstr>
      <vt:lpstr>Bring in the experts </vt:lpstr>
      <vt:lpstr>PowerPoint Presentation</vt:lpstr>
      <vt:lpstr>PowerPoint Presentation</vt:lpstr>
      <vt:lpstr>PowerPoint Presentation</vt:lpstr>
      <vt:lpstr>PowerPoint Presentation</vt:lpstr>
      <vt:lpstr>PowerPoint Presentation</vt:lpstr>
    </vt:vector>
  </TitlesOfParts>
  <Company>Syracuse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Assessment</dc:title>
  <dc:creator>nbturner</dc:creator>
  <cp:lastModifiedBy>RCSC Student</cp:lastModifiedBy>
  <cp:revision>111</cp:revision>
  <dcterms:created xsi:type="dcterms:W3CDTF">2010-08-05T20:37:25Z</dcterms:created>
  <dcterms:modified xsi:type="dcterms:W3CDTF">2012-04-26T13:37:23Z</dcterms:modified>
</cp:coreProperties>
</file>