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 id="269" r:id="rId15"/>
    <p:sldId id="270" r:id="rId16"/>
    <p:sldId id="271" r:id="rId17"/>
    <p:sldId id="274" r:id="rId18"/>
    <p:sldId id="273" r:id="rId19"/>
    <p:sldId id="275" r:id="rId20"/>
    <p:sldId id="276" r:id="rId21"/>
    <p:sldId id="277" r:id="rId22"/>
    <p:sldId id="278" r:id="rId23"/>
  </p:sldIdLst>
  <p:sldSz cx="10080625" cy="5670550"/>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5529" autoAdjust="0"/>
  </p:normalViewPr>
  <p:slideViewPr>
    <p:cSldViewPr snapToGrid="0">
      <p:cViewPr varScale="1">
        <p:scale>
          <a:sx n="98" d="100"/>
          <a:sy n="98" d="100"/>
        </p:scale>
        <p:origin x="476"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36240D0-140C-4EEC-B1C4-80C4DDB5D6B4}"/>
              </a:ext>
            </a:extLst>
          </p:cNvPr>
          <p:cNvSpPr txBox="1">
            <a:spLocks noGrp="1"/>
          </p:cNvSpPr>
          <p:nvPr>
            <p:ph type="hdr" sz="quarter"/>
          </p:nvPr>
        </p:nvSpPr>
        <p:spPr>
          <a:xfrm>
            <a:off x="0" y="0"/>
            <a:ext cx="3372840" cy="502560"/>
          </a:xfrm>
          <a:prstGeom prst="rect">
            <a:avLst/>
          </a:prstGeom>
          <a:noFill/>
          <a:ln>
            <a:noFill/>
          </a:ln>
        </p:spPr>
        <p:txBody>
          <a:bodyPr vert="horz" wrap="square" lIns="90000" tIns="45000" rIns="90000" bIns="45000" anchorCtr="0" compatLnSpc="0">
            <a:noAutofit/>
          </a:bodyPr>
          <a:lstStyle/>
          <a:p>
            <a:pPr marL="0" marR="0" lvl="0" indent="0" rtl="0" hangingPunct="0">
              <a:lnSpc>
                <a:spcPct val="100000"/>
              </a:lnSpc>
              <a:spcBef>
                <a:spcPts val="0"/>
              </a:spcBef>
              <a:spcAft>
                <a:spcPts val="0"/>
              </a:spcAft>
              <a:buNone/>
              <a:tabLst/>
              <a:defRPr sz="1400"/>
            </a:pPr>
            <a:endParaRPr lang="en-US" sz="1400" b="0" i="0" u="none" strike="noStrike" kern="1200" cap="none">
              <a:ln>
                <a:noFill/>
              </a:ln>
              <a:latin typeface="Liberation Sans" pitchFamily="18"/>
              <a:ea typeface="Microsoft YaHei" pitchFamily="2"/>
              <a:cs typeface="Arial" pitchFamily="2"/>
            </a:endParaRPr>
          </a:p>
        </p:txBody>
      </p:sp>
      <p:sp>
        <p:nvSpPr>
          <p:cNvPr id="3" name="Date Placeholder 2">
            <a:extLst>
              <a:ext uri="{FF2B5EF4-FFF2-40B4-BE49-F238E27FC236}">
                <a16:creationId xmlns:a16="http://schemas.microsoft.com/office/drawing/2014/main" id="{2BF458A8-D59D-4A6E-BDFE-C575F3978458}"/>
              </a:ext>
            </a:extLst>
          </p:cNvPr>
          <p:cNvSpPr txBox="1">
            <a:spLocks noGrp="1"/>
          </p:cNvSpPr>
          <p:nvPr>
            <p:ph type="dt" sz="quarter" idx="1"/>
          </p:nvPr>
        </p:nvSpPr>
        <p:spPr>
          <a:xfrm>
            <a:off x="4399200" y="0"/>
            <a:ext cx="3372840" cy="502560"/>
          </a:xfrm>
          <a:prstGeom prst="rect">
            <a:avLst/>
          </a:prstGeom>
          <a:noFill/>
          <a:ln>
            <a:noFill/>
          </a:ln>
        </p:spPr>
        <p:txBody>
          <a:bodyPr vert="horz" wrap="square" lIns="90000" tIns="45000" rIns="90000" bIns="45000" anchorCtr="0" compatLnSpc="0">
            <a:noAutofit/>
          </a:bodyPr>
          <a:lstStyle/>
          <a:p>
            <a:pPr marL="0" marR="0" lvl="0" indent="0" algn="r" rtl="0" hangingPunct="0">
              <a:lnSpc>
                <a:spcPct val="100000"/>
              </a:lnSpc>
              <a:spcBef>
                <a:spcPts val="0"/>
              </a:spcBef>
              <a:spcAft>
                <a:spcPts val="0"/>
              </a:spcAft>
              <a:buNone/>
              <a:tabLst/>
              <a:defRPr sz="1400"/>
            </a:pPr>
            <a:endParaRPr lang="en-US" sz="1400" b="0" i="0" u="none" strike="noStrike" kern="1200" cap="none">
              <a:ln>
                <a:noFill/>
              </a:ln>
              <a:latin typeface="Liberation Sans" pitchFamily="18"/>
              <a:ea typeface="Microsoft YaHei" pitchFamily="2"/>
              <a:cs typeface="Arial" pitchFamily="2"/>
            </a:endParaRPr>
          </a:p>
        </p:txBody>
      </p:sp>
      <p:sp>
        <p:nvSpPr>
          <p:cNvPr id="4" name="Footer Placeholder 3">
            <a:extLst>
              <a:ext uri="{FF2B5EF4-FFF2-40B4-BE49-F238E27FC236}">
                <a16:creationId xmlns:a16="http://schemas.microsoft.com/office/drawing/2014/main" id="{387318C7-5E2E-4DF8-AE91-BFC167CE33F0}"/>
              </a:ext>
            </a:extLst>
          </p:cNvPr>
          <p:cNvSpPr txBox="1">
            <a:spLocks noGrp="1"/>
          </p:cNvSpPr>
          <p:nvPr>
            <p:ph type="ftr" sz="quarter" idx="2"/>
          </p:nvPr>
        </p:nvSpPr>
        <p:spPr>
          <a:xfrm>
            <a:off x="0" y="9555480"/>
            <a:ext cx="3372840" cy="502560"/>
          </a:xfrm>
          <a:prstGeom prst="rect">
            <a:avLst/>
          </a:prstGeom>
          <a:noFill/>
          <a:ln>
            <a:noFill/>
          </a:ln>
        </p:spPr>
        <p:txBody>
          <a:bodyPr vert="horz" wrap="square" lIns="90000" tIns="45000" rIns="90000" bIns="45000" anchor="b" anchorCtr="0" compatLnSpc="0">
            <a:noAutofit/>
          </a:bodyPr>
          <a:lstStyle/>
          <a:p>
            <a:pPr marL="0" marR="0" lvl="0" indent="0" rtl="0" hangingPunct="0">
              <a:lnSpc>
                <a:spcPct val="100000"/>
              </a:lnSpc>
              <a:spcBef>
                <a:spcPts val="0"/>
              </a:spcBef>
              <a:spcAft>
                <a:spcPts val="0"/>
              </a:spcAft>
              <a:buNone/>
              <a:tabLst/>
              <a:defRPr sz="1400"/>
            </a:pPr>
            <a:endParaRPr lang="en-US" sz="1400" b="0" i="0" u="none" strike="noStrike" kern="1200" cap="none">
              <a:ln>
                <a:noFill/>
              </a:ln>
              <a:latin typeface="Liberation Sans" pitchFamily="18"/>
              <a:ea typeface="Microsoft YaHei" pitchFamily="2"/>
              <a:cs typeface="Arial" pitchFamily="2"/>
            </a:endParaRPr>
          </a:p>
        </p:txBody>
      </p:sp>
      <p:sp>
        <p:nvSpPr>
          <p:cNvPr id="5" name="Slide Number Placeholder 4">
            <a:extLst>
              <a:ext uri="{FF2B5EF4-FFF2-40B4-BE49-F238E27FC236}">
                <a16:creationId xmlns:a16="http://schemas.microsoft.com/office/drawing/2014/main" id="{AD226AA4-F333-4DB4-BF75-C053013286E5}"/>
              </a:ext>
            </a:extLst>
          </p:cNvPr>
          <p:cNvSpPr txBox="1">
            <a:spLocks noGrp="1"/>
          </p:cNvSpPr>
          <p:nvPr>
            <p:ph type="sldNum" sz="quarter" idx="3"/>
          </p:nvPr>
        </p:nvSpPr>
        <p:spPr>
          <a:xfrm>
            <a:off x="4399200" y="9555480"/>
            <a:ext cx="3372840" cy="502560"/>
          </a:xfrm>
          <a:prstGeom prst="rect">
            <a:avLst/>
          </a:prstGeom>
          <a:noFill/>
          <a:ln>
            <a:noFill/>
          </a:ln>
        </p:spPr>
        <p:txBody>
          <a:bodyPr vert="horz" wrap="square" lIns="90000" tIns="45000" rIns="90000" bIns="45000" anchor="b" anchorCtr="0" compatLnSpc="0">
            <a:noAutofit/>
          </a:bodyPr>
          <a:lstStyle/>
          <a:p>
            <a:pPr marL="0" marR="0" lvl="0" indent="0" algn="r" rtl="0" hangingPunct="0">
              <a:lnSpc>
                <a:spcPct val="100000"/>
              </a:lnSpc>
              <a:spcBef>
                <a:spcPts val="0"/>
              </a:spcBef>
              <a:spcAft>
                <a:spcPts val="0"/>
              </a:spcAft>
              <a:buNone/>
              <a:tabLst/>
              <a:defRPr sz="1400"/>
            </a:pPr>
            <a:fld id="{335AC70A-88AD-4D56-B2AD-ED95538172D9}" type="slidenum">
              <a:t>‹#›</a:t>
            </a:fld>
            <a:endParaRPr lang="en-US" sz="1400" b="0" i="0" u="none" strike="noStrike" kern="1200" cap="none">
              <a:ln>
                <a:noFill/>
              </a:ln>
              <a:latin typeface="Liberation Sans" pitchFamily="18"/>
              <a:ea typeface="Microsoft YaHei" pitchFamily="2"/>
              <a:cs typeface="Arial" pitchFamily="2"/>
            </a:endParaRPr>
          </a:p>
        </p:txBody>
      </p:sp>
    </p:spTree>
    <p:extLst>
      <p:ext uri="{BB962C8B-B14F-4D97-AF65-F5344CB8AC3E}">
        <p14:creationId xmlns:p14="http://schemas.microsoft.com/office/powerpoint/2010/main" val="27219640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237EF37-B7E2-4B2C-BF37-616D1AEC0476}"/>
              </a:ext>
            </a:extLst>
          </p:cNvPr>
          <p:cNvSpPr>
            <a:spLocks noGrp="1" noRot="1" noChangeAspect="1"/>
          </p:cNvSpPr>
          <p:nvPr>
            <p:ph type="sldImg" idx="2"/>
          </p:nvPr>
        </p:nvSpPr>
        <p:spPr>
          <a:xfrm>
            <a:off x="533520" y="764280"/>
            <a:ext cx="6704640" cy="3771360"/>
          </a:xfrm>
          <a:prstGeom prst="rect">
            <a:avLst/>
          </a:prstGeom>
          <a:noFill/>
          <a:ln>
            <a:noFill/>
            <a:prstDash val="solid"/>
          </a:ln>
        </p:spPr>
      </p:sp>
      <p:sp>
        <p:nvSpPr>
          <p:cNvPr id="3" name="Notes Placeholder 2">
            <a:extLst>
              <a:ext uri="{FF2B5EF4-FFF2-40B4-BE49-F238E27FC236}">
                <a16:creationId xmlns:a16="http://schemas.microsoft.com/office/drawing/2014/main" id="{F9531EF2-D397-4E3E-8C48-B553AE9A44A9}"/>
              </a:ext>
            </a:extLst>
          </p:cNvPr>
          <p:cNvSpPr txBox="1">
            <a:spLocks noGrp="1"/>
          </p:cNvSpPr>
          <p:nvPr>
            <p:ph type="body" sz="quarter" idx="3"/>
          </p:nvPr>
        </p:nvSpPr>
        <p:spPr>
          <a:xfrm>
            <a:off x="777239" y="4777560"/>
            <a:ext cx="6217560" cy="4525920"/>
          </a:xfrm>
          <a:prstGeom prst="rect">
            <a:avLst/>
          </a:prstGeom>
          <a:noFill/>
          <a:ln>
            <a:noFill/>
          </a:ln>
        </p:spPr>
        <p:txBody>
          <a:bodyPr lIns="0" tIns="0" rIns="0" bIns="0"/>
          <a:lstStyle/>
          <a:p>
            <a:endParaRPr lang="en-US"/>
          </a:p>
        </p:txBody>
      </p:sp>
      <p:sp>
        <p:nvSpPr>
          <p:cNvPr id="4" name="Header Placeholder 3">
            <a:extLst>
              <a:ext uri="{FF2B5EF4-FFF2-40B4-BE49-F238E27FC236}">
                <a16:creationId xmlns:a16="http://schemas.microsoft.com/office/drawing/2014/main" id="{E0842E77-87B6-4B6A-B4EE-ADAA4BB52DB6}"/>
              </a:ext>
            </a:extLst>
          </p:cNvPr>
          <p:cNvSpPr txBox="1">
            <a:spLocks noGrp="1"/>
          </p:cNvSpPr>
          <p:nvPr>
            <p:ph type="hdr" sz="quarter"/>
          </p:nvPr>
        </p:nvSpPr>
        <p:spPr>
          <a:xfrm>
            <a:off x="0" y="0"/>
            <a:ext cx="3372840" cy="502560"/>
          </a:xfrm>
          <a:prstGeom prst="rect">
            <a:avLst/>
          </a:prstGeom>
          <a:noFill/>
          <a:ln>
            <a:noFill/>
          </a:ln>
        </p:spPr>
        <p:txBody>
          <a:bodyPr vert="horz" lIns="0" tIns="0" rIns="0" bIns="0" anchorCtr="0">
            <a:noAutofit/>
          </a:bodyPr>
          <a:lstStyle>
            <a:lvl1pPr lvl="0" rtl="0" hangingPunct="0">
              <a:buNone/>
              <a:tabLst/>
              <a:defRPr lang="en-US" sz="1400" kern="1200">
                <a:latin typeface="Liberation Serif" pitchFamily="18"/>
                <a:ea typeface="Segoe UI" pitchFamily="2"/>
                <a:cs typeface="Tahoma" pitchFamily="2"/>
              </a:defRPr>
            </a:lvl1pPr>
          </a:lstStyle>
          <a:p>
            <a:pPr lvl="0"/>
            <a:endParaRPr lang="en-US"/>
          </a:p>
        </p:txBody>
      </p:sp>
      <p:sp>
        <p:nvSpPr>
          <p:cNvPr id="5" name="Date Placeholder 4">
            <a:extLst>
              <a:ext uri="{FF2B5EF4-FFF2-40B4-BE49-F238E27FC236}">
                <a16:creationId xmlns:a16="http://schemas.microsoft.com/office/drawing/2014/main" id="{EE47554C-E1CA-40A0-A991-8C9127688C38}"/>
              </a:ext>
            </a:extLst>
          </p:cNvPr>
          <p:cNvSpPr txBox="1">
            <a:spLocks noGrp="1"/>
          </p:cNvSpPr>
          <p:nvPr>
            <p:ph type="dt" idx="1"/>
          </p:nvPr>
        </p:nvSpPr>
        <p:spPr>
          <a:xfrm>
            <a:off x="4399200" y="0"/>
            <a:ext cx="3372840" cy="502560"/>
          </a:xfrm>
          <a:prstGeom prst="rect">
            <a:avLst/>
          </a:prstGeom>
          <a:noFill/>
          <a:ln>
            <a:noFill/>
          </a:ln>
        </p:spPr>
        <p:txBody>
          <a:bodyPr vert="horz" lIns="0" tIns="0" rIns="0" bIns="0" anchorCtr="0">
            <a:noAutofit/>
          </a:bodyPr>
          <a:lstStyle>
            <a:lvl1pPr lvl="0" algn="r" rtl="0" hangingPunct="0">
              <a:buNone/>
              <a:tabLst/>
              <a:defRPr lang="en-US" sz="1400" kern="1200">
                <a:latin typeface="Liberation Serif" pitchFamily="18"/>
                <a:ea typeface="Segoe UI" pitchFamily="2"/>
                <a:cs typeface="Tahoma" pitchFamily="2"/>
              </a:defRPr>
            </a:lvl1pPr>
          </a:lstStyle>
          <a:p>
            <a:pPr lvl="0"/>
            <a:endParaRPr lang="en-US"/>
          </a:p>
        </p:txBody>
      </p:sp>
      <p:sp>
        <p:nvSpPr>
          <p:cNvPr id="6" name="Footer Placeholder 5">
            <a:extLst>
              <a:ext uri="{FF2B5EF4-FFF2-40B4-BE49-F238E27FC236}">
                <a16:creationId xmlns:a16="http://schemas.microsoft.com/office/drawing/2014/main" id="{1CEA8AA7-404F-4C4F-A586-5060344CDA9A}"/>
              </a:ext>
            </a:extLst>
          </p:cNvPr>
          <p:cNvSpPr txBox="1">
            <a:spLocks noGrp="1"/>
          </p:cNvSpPr>
          <p:nvPr>
            <p:ph type="ftr" sz="quarter" idx="4"/>
          </p:nvPr>
        </p:nvSpPr>
        <p:spPr>
          <a:xfrm>
            <a:off x="0" y="9555480"/>
            <a:ext cx="3372840" cy="502560"/>
          </a:xfrm>
          <a:prstGeom prst="rect">
            <a:avLst/>
          </a:prstGeom>
          <a:noFill/>
          <a:ln>
            <a:noFill/>
          </a:ln>
        </p:spPr>
        <p:txBody>
          <a:bodyPr vert="horz" lIns="0" tIns="0" rIns="0" bIns="0" anchor="b" anchorCtr="0">
            <a:noAutofit/>
          </a:bodyPr>
          <a:lstStyle>
            <a:lvl1pPr lvl="0" rtl="0" hangingPunct="0">
              <a:buNone/>
              <a:tabLst/>
              <a:defRPr lang="en-US" sz="1400" kern="1200">
                <a:latin typeface="Liberation Serif" pitchFamily="18"/>
                <a:ea typeface="Segoe UI" pitchFamily="2"/>
                <a:cs typeface="Tahoma" pitchFamily="2"/>
              </a:defRPr>
            </a:lvl1pPr>
          </a:lstStyle>
          <a:p>
            <a:pPr lvl="0"/>
            <a:endParaRPr lang="en-US"/>
          </a:p>
        </p:txBody>
      </p:sp>
      <p:sp>
        <p:nvSpPr>
          <p:cNvPr id="7" name="Slide Number Placeholder 6">
            <a:extLst>
              <a:ext uri="{FF2B5EF4-FFF2-40B4-BE49-F238E27FC236}">
                <a16:creationId xmlns:a16="http://schemas.microsoft.com/office/drawing/2014/main" id="{C44066C3-79FE-4B07-81D7-D73A5FFE38CF}"/>
              </a:ext>
            </a:extLst>
          </p:cNvPr>
          <p:cNvSpPr txBox="1">
            <a:spLocks noGrp="1"/>
          </p:cNvSpPr>
          <p:nvPr>
            <p:ph type="sldNum" sz="quarter" idx="5"/>
          </p:nvPr>
        </p:nvSpPr>
        <p:spPr>
          <a:xfrm>
            <a:off x="4399200" y="9555480"/>
            <a:ext cx="3372840" cy="502560"/>
          </a:xfrm>
          <a:prstGeom prst="rect">
            <a:avLst/>
          </a:prstGeom>
          <a:noFill/>
          <a:ln>
            <a:noFill/>
          </a:ln>
        </p:spPr>
        <p:txBody>
          <a:bodyPr vert="horz" lIns="0" tIns="0" rIns="0" bIns="0" anchor="b" anchorCtr="0">
            <a:noAutofit/>
          </a:bodyPr>
          <a:lstStyle>
            <a:lvl1pPr lvl="0" algn="r" rtl="0" hangingPunct="0">
              <a:buNone/>
              <a:tabLst/>
              <a:defRPr lang="en-US" sz="1400" kern="1200">
                <a:latin typeface="Liberation Serif" pitchFamily="18"/>
                <a:ea typeface="Segoe UI" pitchFamily="2"/>
                <a:cs typeface="Tahoma" pitchFamily="2"/>
              </a:defRPr>
            </a:lvl1pPr>
          </a:lstStyle>
          <a:p>
            <a:pPr lvl="0"/>
            <a:fld id="{B97BFA11-62DC-4825-A129-74E81DD6056A}" type="slidenum">
              <a:t>‹#›</a:t>
            </a:fld>
            <a:endParaRPr lang="en-US"/>
          </a:p>
        </p:txBody>
      </p:sp>
    </p:spTree>
    <p:extLst>
      <p:ext uri="{BB962C8B-B14F-4D97-AF65-F5344CB8AC3E}">
        <p14:creationId xmlns:p14="http://schemas.microsoft.com/office/powerpoint/2010/main" val="3501594637"/>
      </p:ext>
    </p:extLst>
  </p:cSld>
  <p:clrMap bg1="lt1" tx1="dk1" bg2="lt2" tx2="dk2" accent1="accent1" accent2="accent2" accent3="accent3" accent4="accent4" accent5="accent5" accent6="accent6" hlink="hlink" folHlink="folHlink"/>
  <p:notesStyle>
    <a:lvl1pPr marL="216000" marR="0" indent="-216000" hangingPunct="0">
      <a:tabLst/>
      <a:defRPr lang="en-US" sz="2000" b="0" i="0" u="none" strike="noStrike" kern="1200" cap="none">
        <a:ln>
          <a:noFill/>
        </a:ln>
        <a:highlight>
          <a:scrgbClr r="0" g="0" b="0">
            <a:alpha val="0"/>
          </a:scrgbClr>
        </a:highlight>
        <a:latin typeface="Liberation Sans" pitchFamily="18"/>
        <a:ea typeface="Microsoft YaHei" pitchFamily="2"/>
        <a:cs typeface="Arial"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03CE945C-6A82-4F85-8782-68D2F0366E3D}"/>
              </a:ext>
            </a:extLst>
          </p:cNvPr>
          <p:cNvSpPr txBox="1">
            <a:spLocks noGrp="1"/>
          </p:cNvSpPr>
          <p:nvPr>
            <p:ph type="sldNum" sz="quarter" idx="5"/>
          </p:nvPr>
        </p:nvSpPr>
        <p:spPr>
          <a:ln/>
        </p:spPr>
        <p:txBody>
          <a:bodyPr vert="horz" lIns="0" tIns="0" rIns="0" bIns="0" anchor="b" anchorCtr="0">
            <a:noAutofit/>
          </a:bodyPr>
          <a:lstStyle/>
          <a:p>
            <a:pPr lvl="0"/>
            <a:fld id="{DECFB05F-730A-4008-A285-E7DB835909E9}" type="slidenum">
              <a:t>1</a:t>
            </a:fld>
            <a:endParaRPr lang="en-US"/>
          </a:p>
        </p:txBody>
      </p:sp>
      <p:sp>
        <p:nvSpPr>
          <p:cNvPr id="2" name="Slide Image Placeholder 1">
            <a:extLst>
              <a:ext uri="{FF2B5EF4-FFF2-40B4-BE49-F238E27FC236}">
                <a16:creationId xmlns:a16="http://schemas.microsoft.com/office/drawing/2014/main" id="{32EA9640-4109-43D9-A355-09EC2D9CED86}"/>
              </a:ext>
            </a:extLst>
          </p:cNvPr>
          <p:cNvSpPr>
            <a:spLocks noGrp="1" noRot="1" noChangeAspect="1" noResize="1"/>
          </p:cNvSpPr>
          <p:nvPr>
            <p:ph type="sldImg"/>
          </p:nvPr>
        </p:nvSpPr>
        <p:spPr>
          <a:xfrm>
            <a:off x="533400" y="763588"/>
            <a:ext cx="6704013" cy="3771900"/>
          </a:xfrm>
          <a:solidFill>
            <a:srgbClr val="729FCF"/>
          </a:solidFill>
          <a:ln w="25400">
            <a:solidFill>
              <a:srgbClr val="3465A4"/>
            </a:solidFill>
            <a:prstDash val="solid"/>
          </a:ln>
        </p:spPr>
      </p:sp>
      <p:sp>
        <p:nvSpPr>
          <p:cNvPr id="3" name="Notes Placeholder 2">
            <a:extLst>
              <a:ext uri="{FF2B5EF4-FFF2-40B4-BE49-F238E27FC236}">
                <a16:creationId xmlns:a16="http://schemas.microsoft.com/office/drawing/2014/main" id="{FF2700A9-4501-45BD-AF6B-39BA0AFE5521}"/>
              </a:ext>
            </a:extLst>
          </p:cNvPr>
          <p:cNvSpPr txBox="1">
            <a:spLocks noGrp="1"/>
          </p:cNvSpPr>
          <p:nvPr>
            <p:ph type="body" sz="quarter" idx="1"/>
          </p:nvPr>
        </p:nvSpPr>
        <p:spPr/>
        <p:txBody>
          <a:bodyPr vert="horz"/>
          <a:lstStyle/>
          <a:p>
            <a:pPr marL="0" lvl="0" rtl="0"/>
            <a:r>
              <a:rPr lang="en-US" sz="1600">
                <a:latin typeface="Tahoma" pitchFamily="18"/>
                <a:cs typeface="Tahoma" pitchFamily="18"/>
              </a:rPr>
              <a:t>Introduce Self</a:t>
            </a:r>
          </a:p>
          <a:p>
            <a:pPr marL="0" lvl="0" rtl="0"/>
            <a:endParaRPr lang="en-US" sz="1600">
              <a:latin typeface="Tahoma" pitchFamily="18"/>
              <a:cs typeface="Tahoma" pitchFamily="18"/>
            </a:endParaRPr>
          </a:p>
          <a:p>
            <a:pPr marL="0" lvl="0" rtl="0"/>
            <a:r>
              <a:rPr lang="en-US" sz="1600">
                <a:latin typeface="Tahoma" pitchFamily="18"/>
                <a:cs typeface="Tahoma" pitchFamily="18"/>
              </a:rPr>
              <a:t>Go through outline</a:t>
            </a:r>
          </a:p>
          <a:p>
            <a:pPr marL="0" lvl="0" rtl="0"/>
            <a:endParaRPr lang="en-US" sz="1600">
              <a:latin typeface="Tahoma" pitchFamily="18"/>
              <a:cs typeface="Tahoma" pitchFamily="18"/>
            </a:endParaRPr>
          </a:p>
          <a:p>
            <a:pPr marL="90360" lvl="0" indent="0" rtl="0"/>
            <a:r>
              <a:rPr lang="en-US" sz="1600">
                <a:latin typeface="Tahoma" pitchFamily="18"/>
                <a:cs typeface="Tahoma" pitchFamily="18"/>
              </a:rPr>
              <a:t>Charlie Brown story</a:t>
            </a:r>
          </a:p>
          <a:p>
            <a:pPr marL="90360" lvl="0" indent="0" rtl="0"/>
            <a:r>
              <a:rPr lang="en-US" sz="1600">
                <a:latin typeface="Tahoma" pitchFamily="18"/>
                <a:cs typeface="Tahoma" pitchFamily="18"/>
              </a:rPr>
              <a:t>Gaming Meyers &amp; Briggs through time</a:t>
            </a:r>
          </a:p>
          <a:p>
            <a:pPr marL="90360" lvl="0" indent="0" rtl="0"/>
            <a:r>
              <a:rPr lang="en-US" sz="1600">
                <a:latin typeface="Tahoma" pitchFamily="18"/>
                <a:cs typeface="Tahoma" pitchFamily="18"/>
              </a:rPr>
              <a:t>Pursuit of learning and teaching efficacy in one shot instruction as a motivator for interest</a:t>
            </a:r>
          </a:p>
          <a:p>
            <a:pPr marL="90360" lvl="0" indent="0" rtl="0"/>
            <a:endParaRPr lang="en-US" sz="1600">
              <a:latin typeface="Tahoma" pitchFamily="18"/>
              <a:cs typeface="Tahoma" pitchFamily="18"/>
            </a:endParaRPr>
          </a:p>
          <a:p>
            <a:pPr marL="90360" lvl="0" indent="0" rtl="0"/>
            <a:endParaRPr lang="en-US" sz="1600">
              <a:latin typeface="Tahoma" pitchFamily="18"/>
              <a:cs typeface="Tahoma" pitchFamily="1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346F93BC-BC9A-4873-900C-E27E917A5EC3}"/>
              </a:ext>
            </a:extLst>
          </p:cNvPr>
          <p:cNvSpPr txBox="1">
            <a:spLocks noGrp="1"/>
          </p:cNvSpPr>
          <p:nvPr>
            <p:ph type="sldNum" sz="quarter" idx="5"/>
          </p:nvPr>
        </p:nvSpPr>
        <p:spPr>
          <a:ln/>
        </p:spPr>
        <p:txBody>
          <a:bodyPr vert="horz" lIns="0" tIns="0" rIns="0" bIns="0" anchor="b" anchorCtr="0">
            <a:noAutofit/>
          </a:bodyPr>
          <a:lstStyle/>
          <a:p>
            <a:pPr lvl="0"/>
            <a:fld id="{AC58D5D9-074A-4AEC-96C8-CE7AA149717A}" type="slidenum">
              <a:t>10</a:t>
            </a:fld>
            <a:endParaRPr lang="en-US"/>
          </a:p>
        </p:txBody>
      </p:sp>
      <p:sp>
        <p:nvSpPr>
          <p:cNvPr id="2" name="Slide Image Placeholder 1">
            <a:extLst>
              <a:ext uri="{FF2B5EF4-FFF2-40B4-BE49-F238E27FC236}">
                <a16:creationId xmlns:a16="http://schemas.microsoft.com/office/drawing/2014/main" id="{8CB1C96D-4772-4EFD-960E-46D68DEAD445}"/>
              </a:ext>
            </a:extLst>
          </p:cNvPr>
          <p:cNvSpPr>
            <a:spLocks noGrp="1" noRot="1" noChangeAspect="1" noResize="1"/>
          </p:cNvSpPr>
          <p:nvPr>
            <p:ph type="sldImg"/>
          </p:nvPr>
        </p:nvSpPr>
        <p:spPr>
          <a:xfrm>
            <a:off x="533400" y="763588"/>
            <a:ext cx="6704013" cy="3771900"/>
          </a:xfrm>
          <a:solidFill>
            <a:srgbClr val="729FCF"/>
          </a:solidFill>
          <a:ln w="25400">
            <a:solidFill>
              <a:srgbClr val="3465A4"/>
            </a:solidFill>
            <a:prstDash val="solid"/>
          </a:ln>
        </p:spPr>
      </p:sp>
      <p:sp>
        <p:nvSpPr>
          <p:cNvPr id="3" name="Notes Placeholder 2">
            <a:extLst>
              <a:ext uri="{FF2B5EF4-FFF2-40B4-BE49-F238E27FC236}">
                <a16:creationId xmlns:a16="http://schemas.microsoft.com/office/drawing/2014/main" id="{9A4011C6-F609-4005-8AA3-A42C09DC3B19}"/>
              </a:ext>
            </a:extLst>
          </p:cNvPr>
          <p:cNvSpPr txBox="1">
            <a:spLocks noGrp="1"/>
          </p:cNvSpPr>
          <p:nvPr>
            <p:ph type="body" sz="quarter" idx="1"/>
          </p:nvPr>
        </p:nvSpPr>
        <p:spPr>
          <a:xfrm>
            <a:off x="777239" y="4777560"/>
            <a:ext cx="6217560" cy="4631040"/>
          </a:xfrm>
        </p:spPr>
        <p:txBody>
          <a:bodyPr vert="horz"/>
          <a:lstStyle/>
          <a:p>
            <a:pPr lvl="0" rtl="0"/>
            <a:r>
              <a:rPr lang="en-US" sz="1600" dirty="0">
                <a:latin typeface="Tahoma" pitchFamily="34"/>
              </a:rPr>
              <a:t>Riessman associated learning styles with socioeconomic characteristics of groups of people, and not individuals.</a:t>
            </a:r>
          </a:p>
          <a:p>
            <a:pPr lvl="0" rtl="0"/>
            <a:endParaRPr lang="en-US" sz="1600" dirty="0">
              <a:latin typeface="Tahoma" pitchFamily="34"/>
            </a:endParaRPr>
          </a:p>
          <a:p>
            <a:pPr lvl="0" rtl="0"/>
            <a:r>
              <a:rPr lang="en-US" sz="1600" dirty="0">
                <a:latin typeface="Tahoma" pitchFamily="34"/>
              </a:rPr>
              <a:t>In his work a name for the group of people he considered he termed “Low Income Culture”.</a:t>
            </a:r>
          </a:p>
          <a:p>
            <a:pPr lvl="0" rtl="0"/>
            <a:endParaRPr lang="en-US" sz="1600" dirty="0">
              <a:latin typeface="Tahoma" pitchFamily="34"/>
            </a:endParaRPr>
          </a:p>
          <a:p>
            <a:pPr lvl="0" rtl="0"/>
            <a:r>
              <a:rPr lang="en-US" sz="1600" dirty="0">
                <a:latin typeface="Tahoma" pitchFamily="34"/>
              </a:rPr>
              <a:t>The application of LST to groups of people rather than individuals happened when school integration of  was occurring nationally.</a:t>
            </a:r>
          </a:p>
          <a:p>
            <a:pPr lvl="0" rtl="0"/>
            <a:endParaRPr lang="en-US" sz="1600" dirty="0">
              <a:latin typeface="Tahoma" pitchFamily="34"/>
            </a:endParaRPr>
          </a:p>
          <a:p>
            <a:pPr lvl="0" rtl="0"/>
            <a:r>
              <a:rPr lang="en-US" sz="1600" dirty="0">
                <a:latin typeface="Tahoma" pitchFamily="34"/>
              </a:rPr>
              <a:t>Remember stories of Boston school integration</a:t>
            </a:r>
          </a:p>
          <a:p>
            <a:pPr lvl="0" rtl="0"/>
            <a:endParaRPr lang="en-US" sz="1600" dirty="0">
              <a:latin typeface="Tahoma" pitchFamily="34"/>
            </a:endParaRPr>
          </a:p>
          <a:p>
            <a:pPr lvl="0" rtl="0"/>
            <a:r>
              <a:rPr lang="en-US" sz="1600" dirty="0">
                <a:latin typeface="Tahoma" pitchFamily="34"/>
              </a:rPr>
              <a:t>Anthropologists and sociologists were involved, and Fallace (unpublished) suggested that</a:t>
            </a:r>
          </a:p>
          <a:p>
            <a:pPr lvl="0" rtl="0"/>
            <a:endParaRPr lang="en-US" sz="1600" dirty="0">
              <a:latin typeface="Tahoma" pitchFamily="34"/>
            </a:endParaRPr>
          </a:p>
          <a:p>
            <a:pPr lvl="0" rtl="0"/>
            <a:r>
              <a:rPr lang="en-US" sz="1600" dirty="0">
                <a:latin typeface="Tahoma" pitchFamily="34"/>
              </a:rPr>
              <a:t>“the new definition of culture inspired sociologists and anthropologists to replace theories of biological deficiency with newer theories of cultural deficiency”</a:t>
            </a:r>
          </a:p>
          <a:p>
            <a:pPr lvl="0" rtl="0"/>
            <a:endParaRPr lang="en-US" sz="1600" dirty="0">
              <a:latin typeface="Tahoma" pitchFamily="34"/>
            </a:endParaRPr>
          </a:p>
          <a:p>
            <a:pPr lvl="0" rtl="0"/>
            <a:r>
              <a:rPr lang="en-US" sz="1600" dirty="0">
                <a:latin typeface="Tahoma" pitchFamily="34"/>
              </a:rPr>
              <a:t>So now we have anthropology and sociology being meshed with  educational and psychological frames of study of LST.</a:t>
            </a:r>
          </a:p>
          <a:p>
            <a:pPr lvl="0" rtl="0"/>
            <a:endParaRPr lang="en-US" sz="1600" dirty="0">
              <a:latin typeface="Tahoma" pitchFamily="34"/>
            </a:endParaRPr>
          </a:p>
          <a:p>
            <a:pPr lvl="0" rtl="0"/>
            <a:r>
              <a:rPr lang="en-US" sz="1600" dirty="0">
                <a:latin typeface="Tahoma" pitchFamily="34"/>
              </a:rPr>
              <a:t>* - It was determined that texts containing references to learning styles only within the context of multiculturalism lacked key aspects designated in the protocol, and thus they were not coded as covering learning styles. For example, in O’Donnell, Reeve, and Smith’s (2012) educational psychology textbook, the authors include a section labeled ‘‘Knowledge and Learning Styles’’ yet only refer to conflicts between learning styles of students with diverse cultural backgrounds.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6FF576FA-F59E-45F6-888C-8918F66D817E}"/>
              </a:ext>
            </a:extLst>
          </p:cNvPr>
          <p:cNvSpPr txBox="1">
            <a:spLocks noGrp="1"/>
          </p:cNvSpPr>
          <p:nvPr>
            <p:ph type="sldNum" sz="quarter" idx="5"/>
          </p:nvPr>
        </p:nvSpPr>
        <p:spPr>
          <a:ln/>
        </p:spPr>
        <p:txBody>
          <a:bodyPr vert="horz" lIns="0" tIns="0" rIns="0" bIns="0" anchor="b" anchorCtr="0">
            <a:noAutofit/>
          </a:bodyPr>
          <a:lstStyle/>
          <a:p>
            <a:pPr lvl="0"/>
            <a:fld id="{560FD16A-4492-461B-9BEA-B9626B2742C1}" type="slidenum">
              <a:t>11</a:t>
            </a:fld>
            <a:endParaRPr lang="en-US"/>
          </a:p>
        </p:txBody>
      </p:sp>
      <p:sp>
        <p:nvSpPr>
          <p:cNvPr id="2" name="Slide Image Placeholder 1">
            <a:extLst>
              <a:ext uri="{FF2B5EF4-FFF2-40B4-BE49-F238E27FC236}">
                <a16:creationId xmlns:a16="http://schemas.microsoft.com/office/drawing/2014/main" id="{6EAB66E0-03C8-4631-8865-BDC376C5C6B2}"/>
              </a:ext>
            </a:extLst>
          </p:cNvPr>
          <p:cNvSpPr>
            <a:spLocks noGrp="1" noRot="1" noChangeAspect="1" noResize="1"/>
          </p:cNvSpPr>
          <p:nvPr>
            <p:ph type="sldImg"/>
          </p:nvPr>
        </p:nvSpPr>
        <p:spPr>
          <a:xfrm>
            <a:off x="533400" y="763588"/>
            <a:ext cx="6704013" cy="3771900"/>
          </a:xfrm>
          <a:solidFill>
            <a:srgbClr val="729FCF"/>
          </a:solidFill>
          <a:ln w="25400">
            <a:solidFill>
              <a:srgbClr val="3465A4"/>
            </a:solidFill>
            <a:prstDash val="solid"/>
          </a:ln>
        </p:spPr>
      </p:sp>
      <p:sp>
        <p:nvSpPr>
          <p:cNvPr id="3" name="Notes Placeholder 2">
            <a:extLst>
              <a:ext uri="{FF2B5EF4-FFF2-40B4-BE49-F238E27FC236}">
                <a16:creationId xmlns:a16="http://schemas.microsoft.com/office/drawing/2014/main" id="{A9A5D168-1330-41B3-871E-31FC39AA90C5}"/>
              </a:ext>
            </a:extLst>
          </p:cNvPr>
          <p:cNvSpPr txBox="1">
            <a:spLocks noGrp="1"/>
          </p:cNvSpPr>
          <p:nvPr>
            <p:ph type="body" sz="quarter" idx="1"/>
          </p:nvPr>
        </p:nvSpPr>
        <p:spPr/>
        <p:txBody>
          <a:bodyPr vert="horz"/>
          <a:lstStyle/>
          <a:p>
            <a:pPr lvl="0" rtl="0"/>
            <a:r>
              <a:rPr lang="en-US" dirty="0"/>
              <a:t>Both Curry and the Coffield crew worked to organize the mass of theories into a logical order.</a:t>
            </a:r>
          </a:p>
          <a:p>
            <a:pPr lvl="0" rtl="0"/>
            <a:endParaRPr lang="en-US" dirty="0"/>
          </a:p>
          <a:p>
            <a:pPr lvl="0" rtl="0"/>
            <a:r>
              <a:rPr lang="en-US" dirty="0"/>
              <a:t>Both found theoretical incoherency, inaccurate instruments, and a paucity of convincing empirical evidence for many of LST constructs.</a:t>
            </a:r>
          </a:p>
          <a:p>
            <a:pPr lvl="0" rtl="0"/>
            <a:endParaRPr lang="en-US" dirty="0"/>
          </a:p>
          <a:p>
            <a:pPr lvl="0" rtl="0"/>
            <a:r>
              <a:rPr lang="en-US" dirty="0"/>
              <a:t>A lack of discourse among involved researchers suggested an “impression of a research area that has become fragmented, isolated and ineffective” Coffield p.136</a:t>
            </a:r>
          </a:p>
          <a:p>
            <a:pPr lvl="0" rtl="0"/>
            <a:endParaRPr lang="en-US" dirty="0"/>
          </a:p>
          <a:p>
            <a:pPr lvl="0" rtl="0"/>
            <a:endParaRPr lang="en-US" dirty="0"/>
          </a:p>
          <a:p>
            <a:pPr lvl="0" rtl="0"/>
            <a:endParaRPr lang="en-US" dirty="0"/>
          </a:p>
          <a:p>
            <a:pPr lvl="0" rtl="0"/>
            <a:r>
              <a:rPr lang="en-US" dirty="0"/>
              <a:t>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FE5CCA04-F136-40A5-A918-8A9D0159A457}"/>
              </a:ext>
            </a:extLst>
          </p:cNvPr>
          <p:cNvSpPr txBox="1">
            <a:spLocks noGrp="1"/>
          </p:cNvSpPr>
          <p:nvPr>
            <p:ph type="sldNum" sz="quarter" idx="5"/>
          </p:nvPr>
        </p:nvSpPr>
        <p:spPr>
          <a:ln/>
        </p:spPr>
        <p:txBody>
          <a:bodyPr vert="horz" lIns="0" tIns="0" rIns="0" bIns="0" anchor="b" anchorCtr="0">
            <a:noAutofit/>
          </a:bodyPr>
          <a:lstStyle/>
          <a:p>
            <a:pPr lvl="0"/>
            <a:fld id="{D5382432-FBF1-494B-99CE-780D34985185}" type="slidenum">
              <a:t>12</a:t>
            </a:fld>
            <a:endParaRPr lang="en-US"/>
          </a:p>
        </p:txBody>
      </p:sp>
      <p:sp>
        <p:nvSpPr>
          <p:cNvPr id="2" name="Slide Image Placeholder 1">
            <a:extLst>
              <a:ext uri="{FF2B5EF4-FFF2-40B4-BE49-F238E27FC236}">
                <a16:creationId xmlns:a16="http://schemas.microsoft.com/office/drawing/2014/main" id="{FF5F6F6D-10DE-4269-9D57-AB04A32C4389}"/>
              </a:ext>
            </a:extLst>
          </p:cNvPr>
          <p:cNvSpPr>
            <a:spLocks noGrp="1" noRot="1" noChangeAspect="1" noResize="1"/>
          </p:cNvSpPr>
          <p:nvPr>
            <p:ph type="sldImg"/>
          </p:nvPr>
        </p:nvSpPr>
        <p:spPr>
          <a:xfrm>
            <a:off x="533400" y="763588"/>
            <a:ext cx="6704013" cy="3771900"/>
          </a:xfrm>
          <a:solidFill>
            <a:srgbClr val="729FCF"/>
          </a:solidFill>
          <a:ln w="25400">
            <a:solidFill>
              <a:srgbClr val="3465A4"/>
            </a:solidFill>
            <a:prstDash val="solid"/>
          </a:ln>
        </p:spPr>
      </p:sp>
      <p:sp>
        <p:nvSpPr>
          <p:cNvPr id="3" name="Notes Placeholder 2">
            <a:extLst>
              <a:ext uri="{FF2B5EF4-FFF2-40B4-BE49-F238E27FC236}">
                <a16:creationId xmlns:a16="http://schemas.microsoft.com/office/drawing/2014/main" id="{842F97A0-DDC8-4552-B91E-0AF31A960E6A}"/>
              </a:ext>
            </a:extLst>
          </p:cNvPr>
          <p:cNvSpPr txBox="1">
            <a:spLocks noGrp="1"/>
          </p:cNvSpPr>
          <p:nvPr>
            <p:ph type="body" sz="quarter" idx="1"/>
          </p:nvPr>
        </p:nvSpPr>
        <p:spPr/>
        <p:txBody>
          <a:bodyPr vert="horz"/>
          <a:lstStyle/>
          <a:p>
            <a:pPr rtl="0"/>
            <a:r>
              <a:rPr lang="en-US" dirty="0"/>
              <a:t>Cassidy, S. (2004). Learning Styles: An overview of theories, models, and measures. Educational Psychology, 24(4), 419–444. </a:t>
            </a:r>
          </a:p>
          <a:p>
            <a:pPr rtl="0"/>
            <a:endParaRPr lang="en-US" dirty="0"/>
          </a:p>
          <a:p>
            <a:pPr rtl="0"/>
            <a:r>
              <a:rPr lang="en-US" dirty="0"/>
              <a:t>Crazy wild differentiation, and inherent, persistent issue with styles.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8831BBB5-DBDA-46D5-91E0-87C7030E084A}"/>
              </a:ext>
            </a:extLst>
          </p:cNvPr>
          <p:cNvSpPr txBox="1">
            <a:spLocks noGrp="1"/>
          </p:cNvSpPr>
          <p:nvPr>
            <p:ph type="sldNum" sz="quarter" idx="5"/>
          </p:nvPr>
        </p:nvSpPr>
        <p:spPr>
          <a:ln/>
        </p:spPr>
        <p:txBody>
          <a:bodyPr vert="horz" lIns="0" tIns="0" rIns="0" bIns="0" anchor="b" anchorCtr="0">
            <a:noAutofit/>
          </a:bodyPr>
          <a:lstStyle/>
          <a:p>
            <a:pPr lvl="0"/>
            <a:fld id="{AA4E936A-70C5-4180-AB02-F554321CC8DB}" type="slidenum">
              <a:t>13</a:t>
            </a:fld>
            <a:endParaRPr lang="en-US"/>
          </a:p>
        </p:txBody>
      </p:sp>
      <p:sp>
        <p:nvSpPr>
          <p:cNvPr id="2" name="Slide Image Placeholder 1">
            <a:extLst>
              <a:ext uri="{FF2B5EF4-FFF2-40B4-BE49-F238E27FC236}">
                <a16:creationId xmlns:a16="http://schemas.microsoft.com/office/drawing/2014/main" id="{A53EBA6A-B435-48D9-830F-C87B4F88B0DB}"/>
              </a:ext>
            </a:extLst>
          </p:cNvPr>
          <p:cNvSpPr>
            <a:spLocks noGrp="1" noRot="1" noChangeAspect="1" noResize="1"/>
          </p:cNvSpPr>
          <p:nvPr>
            <p:ph type="sldImg"/>
          </p:nvPr>
        </p:nvSpPr>
        <p:spPr>
          <a:xfrm>
            <a:off x="533400" y="763588"/>
            <a:ext cx="6704013" cy="3771900"/>
          </a:xfrm>
          <a:solidFill>
            <a:srgbClr val="729FCF"/>
          </a:solidFill>
          <a:ln w="25400">
            <a:solidFill>
              <a:srgbClr val="3465A4"/>
            </a:solidFill>
            <a:prstDash val="solid"/>
          </a:ln>
        </p:spPr>
      </p:sp>
      <p:sp>
        <p:nvSpPr>
          <p:cNvPr id="3" name="Notes Placeholder 2">
            <a:extLst>
              <a:ext uri="{FF2B5EF4-FFF2-40B4-BE49-F238E27FC236}">
                <a16:creationId xmlns:a16="http://schemas.microsoft.com/office/drawing/2014/main" id="{12441EDF-150A-4A8F-A4F3-E3240A5EA2D5}"/>
              </a:ext>
            </a:extLst>
          </p:cNvPr>
          <p:cNvSpPr txBox="1">
            <a:spLocks noGrp="1"/>
          </p:cNvSpPr>
          <p:nvPr>
            <p:ph type="body" sz="quarter" idx="1"/>
          </p:nvPr>
        </p:nvSpPr>
        <p:spPr/>
        <p:txBody>
          <a:bodyPr vert="horz"/>
          <a:lstStyle/>
          <a:p>
            <a:pPr rtl="0"/>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FE5CCA04-F136-40A5-A918-8A9D0159A457}"/>
              </a:ext>
            </a:extLst>
          </p:cNvPr>
          <p:cNvSpPr txBox="1">
            <a:spLocks noGrp="1"/>
          </p:cNvSpPr>
          <p:nvPr>
            <p:ph type="sldNum" sz="quarter" idx="5"/>
          </p:nvPr>
        </p:nvSpPr>
        <p:spPr>
          <a:ln/>
        </p:spPr>
        <p:txBody>
          <a:bodyPr vert="horz" lIns="0" tIns="0" rIns="0" bIns="0" anchor="b" anchorCtr="0">
            <a:noAutofit/>
          </a:bodyPr>
          <a:lstStyle/>
          <a:p>
            <a:pPr lvl="0"/>
            <a:fld id="{D5382432-FBF1-494B-99CE-780D34985185}" type="slidenum">
              <a:t>14</a:t>
            </a:fld>
            <a:endParaRPr lang="en-US"/>
          </a:p>
        </p:txBody>
      </p:sp>
      <p:sp>
        <p:nvSpPr>
          <p:cNvPr id="2" name="Slide Image Placeholder 1">
            <a:extLst>
              <a:ext uri="{FF2B5EF4-FFF2-40B4-BE49-F238E27FC236}">
                <a16:creationId xmlns:a16="http://schemas.microsoft.com/office/drawing/2014/main" id="{FF5F6F6D-10DE-4269-9D57-AB04A32C4389}"/>
              </a:ext>
            </a:extLst>
          </p:cNvPr>
          <p:cNvSpPr>
            <a:spLocks noGrp="1" noRot="1" noChangeAspect="1" noResize="1"/>
          </p:cNvSpPr>
          <p:nvPr>
            <p:ph type="sldImg"/>
          </p:nvPr>
        </p:nvSpPr>
        <p:spPr>
          <a:xfrm>
            <a:off x="533400" y="763588"/>
            <a:ext cx="6704013" cy="3771900"/>
          </a:xfrm>
          <a:solidFill>
            <a:srgbClr val="729FCF"/>
          </a:solidFill>
          <a:ln w="25400">
            <a:solidFill>
              <a:srgbClr val="3465A4"/>
            </a:solidFill>
            <a:prstDash val="solid"/>
          </a:ln>
        </p:spPr>
      </p:sp>
      <p:sp>
        <p:nvSpPr>
          <p:cNvPr id="3" name="Notes Placeholder 2">
            <a:extLst>
              <a:ext uri="{FF2B5EF4-FFF2-40B4-BE49-F238E27FC236}">
                <a16:creationId xmlns:a16="http://schemas.microsoft.com/office/drawing/2014/main" id="{842F97A0-DDC8-4552-B91E-0AF31A960E6A}"/>
              </a:ext>
            </a:extLst>
          </p:cNvPr>
          <p:cNvSpPr txBox="1">
            <a:spLocks noGrp="1"/>
          </p:cNvSpPr>
          <p:nvPr>
            <p:ph type="body" sz="quarter" idx="1"/>
          </p:nvPr>
        </p:nvSpPr>
        <p:spPr/>
        <p:txBody>
          <a:bodyPr vert="horz"/>
          <a:lstStyle/>
          <a:p>
            <a:pPr rtl="0"/>
            <a:endParaRPr lang="en-US"/>
          </a:p>
        </p:txBody>
      </p:sp>
    </p:spTree>
    <p:extLst>
      <p:ext uri="{BB962C8B-B14F-4D97-AF65-F5344CB8AC3E}">
        <p14:creationId xmlns:p14="http://schemas.microsoft.com/office/powerpoint/2010/main" val="26208746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FE5CCA04-F136-40A5-A918-8A9D0159A457}"/>
              </a:ext>
            </a:extLst>
          </p:cNvPr>
          <p:cNvSpPr txBox="1">
            <a:spLocks noGrp="1"/>
          </p:cNvSpPr>
          <p:nvPr>
            <p:ph type="sldNum" sz="quarter" idx="5"/>
          </p:nvPr>
        </p:nvSpPr>
        <p:spPr>
          <a:ln/>
        </p:spPr>
        <p:txBody>
          <a:bodyPr vert="horz" lIns="0" tIns="0" rIns="0" bIns="0" anchor="b" anchorCtr="0">
            <a:noAutofit/>
          </a:bodyPr>
          <a:lstStyle/>
          <a:p>
            <a:pPr lvl="0"/>
            <a:fld id="{D5382432-FBF1-494B-99CE-780D34985185}" type="slidenum">
              <a:t>15</a:t>
            </a:fld>
            <a:endParaRPr lang="en-US"/>
          </a:p>
        </p:txBody>
      </p:sp>
      <p:sp>
        <p:nvSpPr>
          <p:cNvPr id="2" name="Slide Image Placeholder 1">
            <a:extLst>
              <a:ext uri="{FF2B5EF4-FFF2-40B4-BE49-F238E27FC236}">
                <a16:creationId xmlns:a16="http://schemas.microsoft.com/office/drawing/2014/main" id="{FF5F6F6D-10DE-4269-9D57-AB04A32C4389}"/>
              </a:ext>
            </a:extLst>
          </p:cNvPr>
          <p:cNvSpPr>
            <a:spLocks noGrp="1" noRot="1" noChangeAspect="1" noResize="1"/>
          </p:cNvSpPr>
          <p:nvPr>
            <p:ph type="sldImg"/>
          </p:nvPr>
        </p:nvSpPr>
        <p:spPr>
          <a:xfrm>
            <a:off x="533400" y="763588"/>
            <a:ext cx="6704013" cy="3771900"/>
          </a:xfrm>
          <a:solidFill>
            <a:srgbClr val="729FCF"/>
          </a:solidFill>
          <a:ln w="25400">
            <a:solidFill>
              <a:srgbClr val="3465A4"/>
            </a:solidFill>
            <a:prstDash val="solid"/>
          </a:ln>
        </p:spPr>
      </p:sp>
      <p:sp>
        <p:nvSpPr>
          <p:cNvPr id="3" name="Notes Placeholder 2">
            <a:extLst>
              <a:ext uri="{FF2B5EF4-FFF2-40B4-BE49-F238E27FC236}">
                <a16:creationId xmlns:a16="http://schemas.microsoft.com/office/drawing/2014/main" id="{842F97A0-DDC8-4552-B91E-0AF31A960E6A}"/>
              </a:ext>
            </a:extLst>
          </p:cNvPr>
          <p:cNvSpPr txBox="1">
            <a:spLocks noGrp="1"/>
          </p:cNvSpPr>
          <p:nvPr>
            <p:ph type="body" sz="quarter" idx="1"/>
          </p:nvPr>
        </p:nvSpPr>
        <p:spPr/>
        <p:txBody>
          <a:bodyPr vert="horz"/>
          <a:lstStyle/>
          <a:p>
            <a:pPr rtl="0"/>
            <a:r>
              <a:rPr lang="en-US" dirty="0"/>
              <a:t>Cuevas comments on the finding that much LST literature is found in less reputable journals.</a:t>
            </a:r>
          </a:p>
          <a:p>
            <a:pPr rtl="0"/>
            <a:endParaRPr lang="en-US" dirty="0"/>
          </a:p>
          <a:p>
            <a:pPr rtl="0"/>
            <a:r>
              <a:rPr lang="en-US" dirty="0" err="1"/>
              <a:t>Aslaksen</a:t>
            </a:r>
            <a:r>
              <a:rPr lang="en-US" dirty="0"/>
              <a:t> and </a:t>
            </a:r>
            <a:r>
              <a:rPr lang="en-US" dirty="0" err="1"/>
              <a:t>Lorås</a:t>
            </a:r>
            <a:r>
              <a:rPr lang="en-US" dirty="0"/>
              <a:t> </a:t>
            </a:r>
            <a:r>
              <a:rPr lang="en-US" sz="2000" b="0" i="0" u="none" strike="noStrike" kern="1200" cap="none" dirty="0">
                <a:ln>
                  <a:noFill/>
                </a:ln>
                <a:effectLst/>
                <a:highlight>
                  <a:scrgbClr r="0" g="0" b="0">
                    <a:alpha val="0"/>
                  </a:scrgbClr>
                </a:highlight>
                <a:latin typeface="Liberation Sans" pitchFamily="18"/>
                <a:ea typeface="Microsoft YaHei" pitchFamily="2"/>
                <a:cs typeface="Arial" pitchFamily="2"/>
              </a:rPr>
              <a:t>, publication dates of the selected studies spanned from 2002 to 2016, and none of them were included in Cuevas’s study. </a:t>
            </a:r>
            <a:endParaRPr lang="en-US" dirty="0"/>
          </a:p>
          <a:p>
            <a:pPr rtl="0"/>
            <a:endParaRPr lang="en-US" dirty="0"/>
          </a:p>
          <a:p>
            <a:pPr rtl="0"/>
            <a:endParaRPr lang="en-US" dirty="0"/>
          </a:p>
          <a:p>
            <a:pPr rtl="0"/>
            <a:r>
              <a:rPr lang="en-US" dirty="0"/>
              <a:t>The evidence is fairly comprehensive and clear, why does interest in LST persist?</a:t>
            </a:r>
          </a:p>
        </p:txBody>
      </p:sp>
    </p:spTree>
    <p:extLst>
      <p:ext uri="{BB962C8B-B14F-4D97-AF65-F5344CB8AC3E}">
        <p14:creationId xmlns:p14="http://schemas.microsoft.com/office/powerpoint/2010/main" val="10126104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FE5CCA04-F136-40A5-A918-8A9D0159A457}"/>
              </a:ext>
            </a:extLst>
          </p:cNvPr>
          <p:cNvSpPr txBox="1">
            <a:spLocks noGrp="1"/>
          </p:cNvSpPr>
          <p:nvPr>
            <p:ph type="sldNum" sz="quarter" idx="5"/>
          </p:nvPr>
        </p:nvSpPr>
        <p:spPr>
          <a:ln/>
        </p:spPr>
        <p:txBody>
          <a:bodyPr vert="horz" lIns="0" tIns="0" rIns="0" bIns="0" anchor="b" anchorCtr="0">
            <a:noAutofit/>
          </a:bodyPr>
          <a:lstStyle/>
          <a:p>
            <a:pPr lvl="0"/>
            <a:fld id="{D5382432-FBF1-494B-99CE-780D34985185}" type="slidenum">
              <a:t>16</a:t>
            </a:fld>
            <a:endParaRPr lang="en-US"/>
          </a:p>
        </p:txBody>
      </p:sp>
      <p:sp>
        <p:nvSpPr>
          <p:cNvPr id="2" name="Slide Image Placeholder 1">
            <a:extLst>
              <a:ext uri="{FF2B5EF4-FFF2-40B4-BE49-F238E27FC236}">
                <a16:creationId xmlns:a16="http://schemas.microsoft.com/office/drawing/2014/main" id="{FF5F6F6D-10DE-4269-9D57-AB04A32C4389}"/>
              </a:ext>
            </a:extLst>
          </p:cNvPr>
          <p:cNvSpPr>
            <a:spLocks noGrp="1" noRot="1" noChangeAspect="1" noResize="1"/>
          </p:cNvSpPr>
          <p:nvPr>
            <p:ph type="sldImg"/>
          </p:nvPr>
        </p:nvSpPr>
        <p:spPr>
          <a:xfrm>
            <a:off x="533400" y="763588"/>
            <a:ext cx="6704013" cy="3771900"/>
          </a:xfrm>
          <a:solidFill>
            <a:srgbClr val="729FCF"/>
          </a:solidFill>
          <a:ln w="25400">
            <a:solidFill>
              <a:srgbClr val="3465A4"/>
            </a:solidFill>
            <a:prstDash val="solid"/>
          </a:ln>
        </p:spPr>
      </p:sp>
      <p:sp>
        <p:nvSpPr>
          <p:cNvPr id="3" name="Notes Placeholder 2">
            <a:extLst>
              <a:ext uri="{FF2B5EF4-FFF2-40B4-BE49-F238E27FC236}">
                <a16:creationId xmlns:a16="http://schemas.microsoft.com/office/drawing/2014/main" id="{842F97A0-DDC8-4552-B91E-0AF31A960E6A}"/>
              </a:ext>
            </a:extLst>
          </p:cNvPr>
          <p:cNvSpPr txBox="1">
            <a:spLocks noGrp="1"/>
          </p:cNvSpPr>
          <p:nvPr>
            <p:ph type="body" sz="quarter" idx="1"/>
          </p:nvPr>
        </p:nvSpPr>
        <p:spPr/>
        <p:txBody>
          <a:bodyPr vert="horz"/>
          <a:lstStyle/>
          <a:p>
            <a:pPr lvl="0" rtl="0"/>
            <a:r>
              <a:rPr lang="en-US" sz="2000" dirty="0">
                <a:highlight>
                  <a:scrgbClr r="0" g="0" b="0">
                    <a:alpha val="0"/>
                  </a:scrgbClr>
                </a:highlight>
              </a:rPr>
              <a:t>Newton &amp; Salvi, 2020 examined survey literature of educators beliefs. </a:t>
            </a:r>
            <a:r>
              <a:rPr lang="en-US" sz="2000" b="0" i="0" u="none" strike="noStrike" kern="1200" cap="none" dirty="0">
                <a:ln>
                  <a:noFill/>
                </a:ln>
                <a:effectLst/>
                <a:highlight>
                  <a:scrgbClr r="0" g="0" b="0">
                    <a:alpha val="0"/>
                  </a:scrgbClr>
                </a:highlight>
                <a:latin typeface="Liberation Sans" pitchFamily="18"/>
                <a:ea typeface="Microsoft YaHei" pitchFamily="2"/>
                <a:cs typeface="Arial" pitchFamily="2"/>
              </a:rPr>
              <a:t>a weighted 89.1% of participants agreed with the idea that “individuals learn better when they receive information in their preferred learning style” (2020, p. 5). </a:t>
            </a:r>
            <a:endParaRPr lang="en-US" sz="2000" dirty="0">
              <a:highlight>
                <a:scrgbClr r="0" g="0" b="0">
                  <a:alpha val="0"/>
                </a:scrgbClr>
              </a:highlight>
            </a:endParaRPr>
          </a:p>
          <a:p>
            <a:pPr lvl="0" rtl="0"/>
            <a:endParaRPr lang="en-US" sz="2000" dirty="0">
              <a:highlight>
                <a:scrgbClr r="0" g="0" b="0">
                  <a:alpha val="0"/>
                </a:scrgbClr>
              </a:highlight>
            </a:endParaRPr>
          </a:p>
          <a:p>
            <a:pPr lvl="0" rtl="0"/>
            <a:r>
              <a:rPr lang="en-US" sz="2000" dirty="0">
                <a:highlight>
                  <a:scrgbClr r="0" g="0" b="0">
                    <a:alpha val="0"/>
                  </a:scrgbClr>
                </a:highlight>
              </a:rPr>
              <a:t> Olsen et al., 2022) looked at empirical peer-reviewed K-12 learning styles focused literature. </a:t>
            </a:r>
            <a:r>
              <a:rPr lang="en-US" sz="2000" b="0" i="0" u="none" strike="noStrike" kern="1200" cap="none" dirty="0">
                <a:ln>
                  <a:noFill/>
                </a:ln>
                <a:effectLst/>
                <a:highlight>
                  <a:scrgbClr r="0" g="0" b="0">
                    <a:alpha val="0"/>
                  </a:scrgbClr>
                </a:highlight>
                <a:latin typeface="Liberation Sans" pitchFamily="18"/>
                <a:ea typeface="Microsoft YaHei" pitchFamily="2"/>
                <a:cs typeface="Arial" pitchFamily="2"/>
              </a:rPr>
              <a:t>Analysis of 268 articles. “There were 10 (3.72%) articles that questioned learning styles, 0 (0%) articles that opposed learning styles, and 258 (96.27%) articles that promoted learning styles” (p. 48)</a:t>
            </a:r>
          </a:p>
          <a:p>
            <a:pPr lvl="0" rtl="0"/>
            <a:endParaRPr lang="en-US" sz="2000" b="0" i="0" u="none" strike="noStrike" kern="1200" cap="none" dirty="0">
              <a:ln>
                <a:noFill/>
              </a:ln>
              <a:effectLst/>
              <a:highlight>
                <a:scrgbClr r="0" g="0" b="0">
                  <a:alpha val="0"/>
                </a:scrgbClr>
              </a:highlight>
              <a:latin typeface="Liberation Sans" pitchFamily="18"/>
              <a:ea typeface="Microsoft YaHei" pitchFamily="2"/>
              <a:cs typeface="Arial" pitchFamily="2"/>
            </a:endParaRPr>
          </a:p>
        </p:txBody>
      </p:sp>
    </p:spTree>
    <p:extLst>
      <p:ext uri="{BB962C8B-B14F-4D97-AF65-F5344CB8AC3E}">
        <p14:creationId xmlns:p14="http://schemas.microsoft.com/office/powerpoint/2010/main" val="19833946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FE5CCA04-F136-40A5-A918-8A9D0159A457}"/>
              </a:ext>
            </a:extLst>
          </p:cNvPr>
          <p:cNvSpPr txBox="1">
            <a:spLocks noGrp="1"/>
          </p:cNvSpPr>
          <p:nvPr>
            <p:ph type="sldNum" sz="quarter" idx="5"/>
          </p:nvPr>
        </p:nvSpPr>
        <p:spPr>
          <a:ln/>
        </p:spPr>
        <p:txBody>
          <a:bodyPr vert="horz" lIns="0" tIns="0" rIns="0" bIns="0" anchor="b" anchorCtr="0">
            <a:noAutofit/>
          </a:bodyPr>
          <a:lstStyle/>
          <a:p>
            <a:pPr lvl="0"/>
            <a:fld id="{D5382432-FBF1-494B-99CE-780D34985185}" type="slidenum">
              <a:t>17</a:t>
            </a:fld>
            <a:endParaRPr lang="en-US"/>
          </a:p>
        </p:txBody>
      </p:sp>
      <p:sp>
        <p:nvSpPr>
          <p:cNvPr id="2" name="Slide Image Placeholder 1">
            <a:extLst>
              <a:ext uri="{FF2B5EF4-FFF2-40B4-BE49-F238E27FC236}">
                <a16:creationId xmlns:a16="http://schemas.microsoft.com/office/drawing/2014/main" id="{FF5F6F6D-10DE-4269-9D57-AB04A32C4389}"/>
              </a:ext>
            </a:extLst>
          </p:cNvPr>
          <p:cNvSpPr>
            <a:spLocks noGrp="1" noRot="1" noChangeAspect="1" noResize="1"/>
          </p:cNvSpPr>
          <p:nvPr>
            <p:ph type="sldImg"/>
          </p:nvPr>
        </p:nvSpPr>
        <p:spPr>
          <a:xfrm>
            <a:off x="533400" y="763588"/>
            <a:ext cx="6704013" cy="3771900"/>
          </a:xfrm>
          <a:solidFill>
            <a:srgbClr val="729FCF"/>
          </a:solidFill>
          <a:ln w="25400">
            <a:solidFill>
              <a:srgbClr val="3465A4"/>
            </a:solidFill>
            <a:prstDash val="solid"/>
          </a:ln>
        </p:spPr>
      </p:sp>
      <p:sp>
        <p:nvSpPr>
          <p:cNvPr id="3" name="Notes Placeholder 2">
            <a:extLst>
              <a:ext uri="{FF2B5EF4-FFF2-40B4-BE49-F238E27FC236}">
                <a16:creationId xmlns:a16="http://schemas.microsoft.com/office/drawing/2014/main" id="{842F97A0-DDC8-4552-B91E-0AF31A960E6A}"/>
              </a:ext>
            </a:extLst>
          </p:cNvPr>
          <p:cNvSpPr txBox="1">
            <a:spLocks noGrp="1"/>
          </p:cNvSpPr>
          <p:nvPr>
            <p:ph type="body" sz="quarter" idx="1"/>
          </p:nvPr>
        </p:nvSpPr>
        <p:spPr/>
        <p:txBody>
          <a:bodyPr vert="horz"/>
          <a:lstStyle/>
          <a:p>
            <a:pPr marL="216000" marR="0" lvl="0" indent="-216000" defTabSz="914400" rtl="0" eaLnBrk="1" fontAlgn="auto" latinLnBrk="0" hangingPunct="0">
              <a:lnSpc>
                <a:spcPct val="100000"/>
              </a:lnSpc>
              <a:spcBef>
                <a:spcPts val="0"/>
              </a:spcBef>
              <a:spcAft>
                <a:spcPts val="0"/>
              </a:spcAft>
              <a:buClrTx/>
              <a:buSzTx/>
              <a:buFontTx/>
              <a:buNone/>
              <a:tabLst/>
              <a:defRPr/>
            </a:pPr>
            <a:r>
              <a:rPr lang="en-US" sz="2000" b="0" i="0" u="none" strike="noStrike" kern="1200" cap="none" dirty="0">
                <a:ln>
                  <a:noFill/>
                </a:ln>
                <a:effectLst/>
                <a:highlight>
                  <a:scrgbClr r="0" g="0" b="0">
                    <a:alpha val="0"/>
                  </a:scrgbClr>
                </a:highlight>
                <a:latin typeface="Liberation Sans" pitchFamily="18"/>
                <a:ea typeface="Microsoft YaHei" pitchFamily="2"/>
                <a:cs typeface="Arial" pitchFamily="2"/>
              </a:rPr>
              <a:t>James W. Keefe, then Director of Research for the National Association of Secondary School Principals (NASSP), formed an organizational task force that developed another LST model and broadcast it through NASSP.</a:t>
            </a:r>
          </a:p>
          <a:p>
            <a:pPr marL="216000" marR="0" lvl="0" indent="-216000" defTabSz="914400" rtl="0" eaLnBrk="1" fontAlgn="auto" latinLnBrk="0" hangingPunct="0">
              <a:lnSpc>
                <a:spcPct val="100000"/>
              </a:lnSpc>
              <a:spcBef>
                <a:spcPts val="0"/>
              </a:spcBef>
              <a:spcAft>
                <a:spcPts val="0"/>
              </a:spcAft>
              <a:buClrTx/>
              <a:buSzTx/>
              <a:buFontTx/>
              <a:buNone/>
              <a:tabLst/>
              <a:defRPr/>
            </a:pPr>
            <a:endParaRPr lang="en-US" sz="2000" b="0" i="0" u="none" strike="noStrike" kern="1200" cap="none" dirty="0">
              <a:ln>
                <a:noFill/>
              </a:ln>
              <a:effectLst/>
              <a:highlight>
                <a:scrgbClr r="0" g="0" b="0">
                  <a:alpha val="0"/>
                </a:scrgbClr>
              </a:highlight>
              <a:latin typeface="Liberation Sans" pitchFamily="18"/>
              <a:ea typeface="Microsoft YaHei" pitchFamily="2"/>
              <a:cs typeface="Arial" pitchFamily="2"/>
            </a:endParaRPr>
          </a:p>
          <a:p>
            <a:pPr marL="216000" marR="0" lvl="0" indent="-216000" defTabSz="914400" rtl="0" eaLnBrk="1" fontAlgn="auto" latinLnBrk="0" hangingPunct="0">
              <a:lnSpc>
                <a:spcPct val="100000"/>
              </a:lnSpc>
              <a:spcBef>
                <a:spcPts val="0"/>
              </a:spcBef>
              <a:spcAft>
                <a:spcPts val="0"/>
              </a:spcAft>
              <a:buClrTx/>
              <a:buSzTx/>
              <a:buFontTx/>
              <a:buNone/>
              <a:tabLst/>
              <a:defRPr/>
            </a:pPr>
            <a:r>
              <a:rPr lang="en-US" sz="2000" b="0" i="0" u="none" strike="noStrike" kern="1200" cap="none" dirty="0" err="1">
                <a:ln>
                  <a:noFill/>
                </a:ln>
                <a:effectLst/>
                <a:highlight>
                  <a:scrgbClr r="0" g="0" b="0">
                    <a:alpha val="0"/>
                  </a:scrgbClr>
                </a:highlight>
                <a:latin typeface="Liberation Sans" pitchFamily="18"/>
                <a:ea typeface="Microsoft YaHei" pitchFamily="2"/>
                <a:cs typeface="Arial" pitchFamily="2"/>
              </a:rPr>
              <a:t>Wininger’s</a:t>
            </a:r>
            <a:r>
              <a:rPr lang="en-US" sz="2000" b="0" i="0" u="none" strike="noStrike" kern="1200" cap="none" dirty="0">
                <a:ln>
                  <a:noFill/>
                </a:ln>
                <a:effectLst/>
                <a:highlight>
                  <a:scrgbClr r="0" g="0" b="0">
                    <a:alpha val="0"/>
                  </a:scrgbClr>
                </a:highlight>
                <a:latin typeface="Liberation Sans" pitchFamily="18"/>
                <a:ea typeface="Microsoft YaHei" pitchFamily="2"/>
                <a:cs typeface="Arial" pitchFamily="2"/>
              </a:rPr>
              <a:t> fond 16 of 20 textbooks contained discussion of LST, 5 positive 6 neutral 3 negative. </a:t>
            </a:r>
          </a:p>
          <a:p>
            <a:pPr marL="216000" marR="0" lvl="0" indent="-216000" defTabSz="914400" rtl="0" eaLnBrk="1" fontAlgn="auto" latinLnBrk="0" hangingPunct="0">
              <a:lnSpc>
                <a:spcPct val="100000"/>
              </a:lnSpc>
              <a:spcBef>
                <a:spcPts val="0"/>
              </a:spcBef>
              <a:spcAft>
                <a:spcPts val="0"/>
              </a:spcAft>
              <a:buClrTx/>
              <a:buSzTx/>
              <a:buFontTx/>
              <a:buNone/>
              <a:tabLst/>
              <a:defRPr/>
            </a:pPr>
            <a:endParaRPr lang="en-US" sz="2000" b="0" i="0" u="none" strike="noStrike" kern="1200" cap="none" dirty="0">
              <a:ln>
                <a:noFill/>
              </a:ln>
              <a:effectLst/>
              <a:highlight>
                <a:scrgbClr r="0" g="0" b="0">
                  <a:alpha val="0"/>
                </a:scrgbClr>
              </a:highlight>
              <a:latin typeface="Liberation Sans" pitchFamily="18"/>
              <a:ea typeface="Microsoft YaHei" pitchFamily="2"/>
              <a:cs typeface="Arial" pitchFamily="2"/>
            </a:endParaRPr>
          </a:p>
          <a:p>
            <a:pPr marL="216000" marR="0" lvl="0" indent="-216000" defTabSz="914400" rtl="0" eaLnBrk="1" fontAlgn="auto" latinLnBrk="0" hangingPunct="0">
              <a:lnSpc>
                <a:spcPct val="100000"/>
              </a:lnSpc>
              <a:spcBef>
                <a:spcPts val="0"/>
              </a:spcBef>
              <a:spcAft>
                <a:spcPts val="0"/>
              </a:spcAft>
              <a:buClrTx/>
              <a:buSzTx/>
              <a:buFontTx/>
              <a:buNone/>
              <a:tabLst/>
              <a:defRPr/>
            </a:pPr>
            <a:r>
              <a:rPr lang="en-US" sz="2000" b="0" i="0" u="none" strike="noStrike" kern="1200" cap="none" dirty="0">
                <a:ln>
                  <a:noFill/>
                </a:ln>
                <a:effectLst/>
                <a:latin typeface="Liberation Sans" pitchFamily="18"/>
                <a:ea typeface="Microsoft YaHei" pitchFamily="2"/>
                <a:cs typeface="Arial" pitchFamily="2"/>
              </a:rPr>
              <a:t>a good number of both introduction and educational psychology texts indicated teachers should use a variety of instructional methods. Fewer, mostly educational psychology texts, recommended teachers consider individual differences. Fewer still, mostly introduction to education texts, indicated teachers should differentiate instruction based on learning styles.</a:t>
            </a:r>
            <a:r>
              <a:rPr lang="en-US" sz="2000" b="0" i="0" u="none" strike="noStrike" kern="1200" cap="none" dirty="0">
                <a:ln>
                  <a:noFill/>
                </a:ln>
                <a:effectLst/>
                <a:highlight>
                  <a:scrgbClr r="0" g="0" b="0">
                    <a:alpha val="0"/>
                  </a:scrgbClr>
                </a:highlight>
                <a:latin typeface="Liberation Sans" pitchFamily="18"/>
                <a:ea typeface="Microsoft YaHei" pitchFamily="2"/>
                <a:cs typeface="Arial" pitchFamily="2"/>
              </a:rPr>
              <a:t> </a:t>
            </a:r>
          </a:p>
          <a:p>
            <a:pPr marL="216000" marR="0" lvl="0" indent="-216000" defTabSz="914400" rtl="0" eaLnBrk="1" fontAlgn="auto" latinLnBrk="0" hangingPunct="0">
              <a:lnSpc>
                <a:spcPct val="100000"/>
              </a:lnSpc>
              <a:spcBef>
                <a:spcPts val="0"/>
              </a:spcBef>
              <a:spcAft>
                <a:spcPts val="0"/>
              </a:spcAft>
              <a:buClrTx/>
              <a:buSzTx/>
              <a:buFontTx/>
              <a:buNone/>
              <a:tabLst/>
              <a:defRPr/>
            </a:pPr>
            <a:endParaRPr lang="en-US" sz="2000" b="0" i="0" u="none" strike="noStrike" kern="1200" cap="none" dirty="0">
              <a:ln>
                <a:noFill/>
              </a:ln>
              <a:effectLst/>
              <a:highlight>
                <a:scrgbClr r="0" g="0" b="0">
                  <a:alpha val="0"/>
                </a:scrgbClr>
              </a:highlight>
              <a:latin typeface="Liberation Sans" pitchFamily="18"/>
              <a:ea typeface="Microsoft YaHei" pitchFamily="2"/>
              <a:cs typeface="Arial" pitchFamily="2"/>
            </a:endParaRPr>
          </a:p>
          <a:p>
            <a:pPr marL="216000" marR="0" lvl="0" indent="-216000" defTabSz="914400" rtl="0" eaLnBrk="1" fontAlgn="auto" latinLnBrk="0" hangingPunct="0">
              <a:lnSpc>
                <a:spcPct val="100000"/>
              </a:lnSpc>
              <a:spcBef>
                <a:spcPts val="0"/>
              </a:spcBef>
              <a:spcAft>
                <a:spcPts val="0"/>
              </a:spcAft>
              <a:buClrTx/>
              <a:buSzTx/>
              <a:buFontTx/>
              <a:buNone/>
              <a:tabLst/>
              <a:defRPr/>
            </a:pPr>
            <a:r>
              <a:rPr lang="en-US" sz="2000" b="0" i="0" u="none" strike="noStrike" kern="1200" cap="none" dirty="0">
                <a:ln>
                  <a:noFill/>
                </a:ln>
                <a:effectLst/>
                <a:highlight>
                  <a:scrgbClr r="0" g="0" b="0">
                    <a:alpha val="0"/>
                  </a:scrgbClr>
                </a:highlight>
                <a:latin typeface="Liberation Sans" pitchFamily="18"/>
                <a:ea typeface="Microsoft YaHei" pitchFamily="2"/>
                <a:cs typeface="Arial" pitchFamily="2"/>
              </a:rPr>
              <a:t>Dunn invoked the equal protection clause of the constitution for the formation of new regulation legislation in several states.</a:t>
            </a:r>
            <a:endParaRPr lang="en-US" dirty="0"/>
          </a:p>
        </p:txBody>
      </p:sp>
    </p:spTree>
    <p:extLst>
      <p:ext uri="{BB962C8B-B14F-4D97-AF65-F5344CB8AC3E}">
        <p14:creationId xmlns:p14="http://schemas.microsoft.com/office/powerpoint/2010/main" val="24309287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FE5CCA04-F136-40A5-A918-8A9D0159A457}"/>
              </a:ext>
            </a:extLst>
          </p:cNvPr>
          <p:cNvSpPr txBox="1">
            <a:spLocks noGrp="1"/>
          </p:cNvSpPr>
          <p:nvPr>
            <p:ph type="sldNum" sz="quarter" idx="5"/>
          </p:nvPr>
        </p:nvSpPr>
        <p:spPr>
          <a:ln/>
        </p:spPr>
        <p:txBody>
          <a:bodyPr vert="horz" lIns="0" tIns="0" rIns="0" bIns="0" anchor="b" anchorCtr="0">
            <a:noAutofit/>
          </a:bodyPr>
          <a:lstStyle/>
          <a:p>
            <a:pPr lvl="0"/>
            <a:fld id="{D5382432-FBF1-494B-99CE-780D34985185}" type="slidenum">
              <a:t>18</a:t>
            </a:fld>
            <a:endParaRPr lang="en-US"/>
          </a:p>
        </p:txBody>
      </p:sp>
      <p:sp>
        <p:nvSpPr>
          <p:cNvPr id="2" name="Slide Image Placeholder 1">
            <a:extLst>
              <a:ext uri="{FF2B5EF4-FFF2-40B4-BE49-F238E27FC236}">
                <a16:creationId xmlns:a16="http://schemas.microsoft.com/office/drawing/2014/main" id="{FF5F6F6D-10DE-4269-9D57-AB04A32C4389}"/>
              </a:ext>
            </a:extLst>
          </p:cNvPr>
          <p:cNvSpPr>
            <a:spLocks noGrp="1" noRot="1" noChangeAspect="1" noResize="1"/>
          </p:cNvSpPr>
          <p:nvPr>
            <p:ph type="sldImg"/>
          </p:nvPr>
        </p:nvSpPr>
        <p:spPr>
          <a:xfrm>
            <a:off x="533400" y="763588"/>
            <a:ext cx="6704013" cy="3771900"/>
          </a:xfrm>
          <a:solidFill>
            <a:srgbClr val="729FCF"/>
          </a:solidFill>
          <a:ln w="25400">
            <a:solidFill>
              <a:srgbClr val="3465A4"/>
            </a:solidFill>
            <a:prstDash val="solid"/>
          </a:ln>
        </p:spPr>
      </p:sp>
      <p:sp>
        <p:nvSpPr>
          <p:cNvPr id="3" name="Notes Placeholder 2">
            <a:extLst>
              <a:ext uri="{FF2B5EF4-FFF2-40B4-BE49-F238E27FC236}">
                <a16:creationId xmlns:a16="http://schemas.microsoft.com/office/drawing/2014/main" id="{842F97A0-DDC8-4552-B91E-0AF31A960E6A}"/>
              </a:ext>
            </a:extLst>
          </p:cNvPr>
          <p:cNvSpPr txBox="1">
            <a:spLocks noGrp="1"/>
          </p:cNvSpPr>
          <p:nvPr>
            <p:ph type="body" sz="quarter" idx="1"/>
          </p:nvPr>
        </p:nvSpPr>
        <p:spPr/>
        <p:txBody>
          <a:bodyPr vert="horz"/>
          <a:lstStyle/>
          <a:p>
            <a:pPr rtl="0"/>
            <a:endParaRPr lang="en-US" dirty="0"/>
          </a:p>
        </p:txBody>
      </p:sp>
    </p:spTree>
    <p:extLst>
      <p:ext uri="{BB962C8B-B14F-4D97-AF65-F5344CB8AC3E}">
        <p14:creationId xmlns:p14="http://schemas.microsoft.com/office/powerpoint/2010/main" val="38844051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FE5CCA04-F136-40A5-A918-8A9D0159A457}"/>
              </a:ext>
            </a:extLst>
          </p:cNvPr>
          <p:cNvSpPr txBox="1">
            <a:spLocks noGrp="1"/>
          </p:cNvSpPr>
          <p:nvPr>
            <p:ph type="sldNum" sz="quarter" idx="5"/>
          </p:nvPr>
        </p:nvSpPr>
        <p:spPr>
          <a:ln/>
        </p:spPr>
        <p:txBody>
          <a:bodyPr vert="horz" lIns="0" tIns="0" rIns="0" bIns="0" anchor="b" anchorCtr="0">
            <a:noAutofit/>
          </a:bodyPr>
          <a:lstStyle/>
          <a:p>
            <a:pPr lvl="0"/>
            <a:fld id="{D5382432-FBF1-494B-99CE-780D34985185}" type="slidenum">
              <a:t>19</a:t>
            </a:fld>
            <a:endParaRPr lang="en-US"/>
          </a:p>
        </p:txBody>
      </p:sp>
      <p:sp>
        <p:nvSpPr>
          <p:cNvPr id="2" name="Slide Image Placeholder 1">
            <a:extLst>
              <a:ext uri="{FF2B5EF4-FFF2-40B4-BE49-F238E27FC236}">
                <a16:creationId xmlns:a16="http://schemas.microsoft.com/office/drawing/2014/main" id="{FF5F6F6D-10DE-4269-9D57-AB04A32C4389}"/>
              </a:ext>
            </a:extLst>
          </p:cNvPr>
          <p:cNvSpPr>
            <a:spLocks noGrp="1" noRot="1" noChangeAspect="1" noResize="1"/>
          </p:cNvSpPr>
          <p:nvPr>
            <p:ph type="sldImg"/>
          </p:nvPr>
        </p:nvSpPr>
        <p:spPr>
          <a:xfrm>
            <a:off x="533400" y="763588"/>
            <a:ext cx="6704013" cy="3771900"/>
          </a:xfrm>
          <a:solidFill>
            <a:srgbClr val="729FCF"/>
          </a:solidFill>
          <a:ln w="25400">
            <a:solidFill>
              <a:srgbClr val="3465A4"/>
            </a:solidFill>
            <a:prstDash val="solid"/>
          </a:ln>
        </p:spPr>
      </p:sp>
      <p:sp>
        <p:nvSpPr>
          <p:cNvPr id="3" name="Notes Placeholder 2">
            <a:extLst>
              <a:ext uri="{FF2B5EF4-FFF2-40B4-BE49-F238E27FC236}">
                <a16:creationId xmlns:a16="http://schemas.microsoft.com/office/drawing/2014/main" id="{842F97A0-DDC8-4552-B91E-0AF31A960E6A}"/>
              </a:ext>
            </a:extLst>
          </p:cNvPr>
          <p:cNvSpPr txBox="1">
            <a:spLocks noGrp="1"/>
          </p:cNvSpPr>
          <p:nvPr>
            <p:ph type="body" sz="quarter" idx="1"/>
          </p:nvPr>
        </p:nvSpPr>
        <p:spPr/>
        <p:txBody>
          <a:bodyPr vert="horz"/>
          <a:lstStyle/>
          <a:p>
            <a:pPr rtl="0"/>
            <a:r>
              <a:rPr lang="en-US" dirty="0"/>
              <a:t>Systematic reviews are all the rage in the medico literature, Hattie seemingly adopted this approach early on.</a:t>
            </a:r>
          </a:p>
        </p:txBody>
      </p:sp>
    </p:spTree>
    <p:extLst>
      <p:ext uri="{BB962C8B-B14F-4D97-AF65-F5344CB8AC3E}">
        <p14:creationId xmlns:p14="http://schemas.microsoft.com/office/powerpoint/2010/main" val="26412656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C13AE897-BF5E-4593-A345-7E3307671164}"/>
              </a:ext>
            </a:extLst>
          </p:cNvPr>
          <p:cNvSpPr txBox="1">
            <a:spLocks noGrp="1"/>
          </p:cNvSpPr>
          <p:nvPr>
            <p:ph type="sldNum" sz="quarter" idx="5"/>
          </p:nvPr>
        </p:nvSpPr>
        <p:spPr>
          <a:ln/>
        </p:spPr>
        <p:txBody>
          <a:bodyPr vert="horz" lIns="0" tIns="0" rIns="0" bIns="0" anchor="b" anchorCtr="0">
            <a:noAutofit/>
          </a:bodyPr>
          <a:lstStyle/>
          <a:p>
            <a:pPr lvl="0"/>
            <a:fld id="{E0EADDB9-C39A-4008-81D7-9783D13C2541}" type="slidenum">
              <a:t>2</a:t>
            </a:fld>
            <a:endParaRPr lang="en-US"/>
          </a:p>
        </p:txBody>
      </p:sp>
      <p:sp>
        <p:nvSpPr>
          <p:cNvPr id="2" name="Slide Image Placeholder 1">
            <a:extLst>
              <a:ext uri="{FF2B5EF4-FFF2-40B4-BE49-F238E27FC236}">
                <a16:creationId xmlns:a16="http://schemas.microsoft.com/office/drawing/2014/main" id="{6FE22B26-89DF-44F4-9A3B-6F15D20C244A}"/>
              </a:ext>
            </a:extLst>
          </p:cNvPr>
          <p:cNvSpPr>
            <a:spLocks noGrp="1" noRot="1" noChangeAspect="1" noResize="1"/>
          </p:cNvSpPr>
          <p:nvPr>
            <p:ph type="sldImg"/>
          </p:nvPr>
        </p:nvSpPr>
        <p:spPr>
          <a:xfrm>
            <a:off x="533400" y="763588"/>
            <a:ext cx="6704013" cy="3771900"/>
          </a:xfrm>
          <a:solidFill>
            <a:srgbClr val="729FCF"/>
          </a:solidFill>
          <a:ln w="25400">
            <a:solidFill>
              <a:srgbClr val="3465A4"/>
            </a:solidFill>
            <a:prstDash val="solid"/>
          </a:ln>
        </p:spPr>
      </p:sp>
      <p:sp>
        <p:nvSpPr>
          <p:cNvPr id="3" name="Notes Placeholder 2">
            <a:extLst>
              <a:ext uri="{FF2B5EF4-FFF2-40B4-BE49-F238E27FC236}">
                <a16:creationId xmlns:a16="http://schemas.microsoft.com/office/drawing/2014/main" id="{4E1D96CB-02F7-454B-91A3-19219B6A47CB}"/>
              </a:ext>
            </a:extLst>
          </p:cNvPr>
          <p:cNvSpPr txBox="1">
            <a:spLocks noGrp="1"/>
          </p:cNvSpPr>
          <p:nvPr>
            <p:ph type="body" sz="quarter" idx="1"/>
          </p:nvPr>
        </p:nvSpPr>
        <p:spPr/>
        <p:txBody>
          <a:bodyPr vert="horz"/>
          <a:lstStyle/>
          <a:p>
            <a:pPr lvl="0" rtl="0"/>
            <a:r>
              <a:rPr lang="en-US" sz="1600" dirty="0"/>
              <a:t>Identify ACRL IS research agenda</a:t>
            </a:r>
          </a:p>
          <a:p>
            <a:pPr lvl="0" rtl="0"/>
            <a:endParaRPr lang="en-US" sz="1600" dirty="0"/>
          </a:p>
          <a:p>
            <a:pPr lvl="0" rtl="0"/>
            <a:r>
              <a:rPr lang="en-US" sz="1600" dirty="0"/>
              <a:t>Note ambivalence with firm support for pursuit of researching learning styles.</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FE5CCA04-F136-40A5-A918-8A9D0159A457}"/>
              </a:ext>
            </a:extLst>
          </p:cNvPr>
          <p:cNvSpPr txBox="1">
            <a:spLocks noGrp="1"/>
          </p:cNvSpPr>
          <p:nvPr>
            <p:ph type="sldNum" sz="quarter" idx="5"/>
          </p:nvPr>
        </p:nvSpPr>
        <p:spPr>
          <a:ln/>
        </p:spPr>
        <p:txBody>
          <a:bodyPr vert="horz" lIns="0" tIns="0" rIns="0" bIns="0" anchor="b" anchorCtr="0">
            <a:noAutofit/>
          </a:bodyPr>
          <a:lstStyle/>
          <a:p>
            <a:pPr lvl="0"/>
            <a:fld id="{D5382432-FBF1-494B-99CE-780D34985185}" type="slidenum">
              <a:t>20</a:t>
            </a:fld>
            <a:endParaRPr lang="en-US"/>
          </a:p>
        </p:txBody>
      </p:sp>
      <p:sp>
        <p:nvSpPr>
          <p:cNvPr id="2" name="Slide Image Placeholder 1">
            <a:extLst>
              <a:ext uri="{FF2B5EF4-FFF2-40B4-BE49-F238E27FC236}">
                <a16:creationId xmlns:a16="http://schemas.microsoft.com/office/drawing/2014/main" id="{FF5F6F6D-10DE-4269-9D57-AB04A32C4389}"/>
              </a:ext>
            </a:extLst>
          </p:cNvPr>
          <p:cNvSpPr>
            <a:spLocks noGrp="1" noRot="1" noChangeAspect="1" noResize="1"/>
          </p:cNvSpPr>
          <p:nvPr>
            <p:ph type="sldImg"/>
          </p:nvPr>
        </p:nvSpPr>
        <p:spPr>
          <a:xfrm>
            <a:off x="533400" y="763588"/>
            <a:ext cx="6704013" cy="3771900"/>
          </a:xfrm>
          <a:solidFill>
            <a:srgbClr val="729FCF"/>
          </a:solidFill>
          <a:ln w="25400">
            <a:solidFill>
              <a:srgbClr val="3465A4"/>
            </a:solidFill>
            <a:prstDash val="solid"/>
          </a:ln>
        </p:spPr>
      </p:sp>
      <p:sp>
        <p:nvSpPr>
          <p:cNvPr id="3" name="Notes Placeholder 2">
            <a:extLst>
              <a:ext uri="{FF2B5EF4-FFF2-40B4-BE49-F238E27FC236}">
                <a16:creationId xmlns:a16="http://schemas.microsoft.com/office/drawing/2014/main" id="{842F97A0-DDC8-4552-B91E-0AF31A960E6A}"/>
              </a:ext>
            </a:extLst>
          </p:cNvPr>
          <p:cNvSpPr txBox="1">
            <a:spLocks noGrp="1"/>
          </p:cNvSpPr>
          <p:nvPr>
            <p:ph type="body" sz="quarter" idx="1"/>
          </p:nvPr>
        </p:nvSpPr>
        <p:spPr/>
        <p:txBody>
          <a:bodyPr vert="horz"/>
          <a:lstStyle/>
          <a:p>
            <a:pPr rtl="0"/>
            <a:endParaRPr lang="en-US" dirty="0"/>
          </a:p>
        </p:txBody>
      </p:sp>
    </p:spTree>
    <p:extLst>
      <p:ext uri="{BB962C8B-B14F-4D97-AF65-F5344CB8AC3E}">
        <p14:creationId xmlns:p14="http://schemas.microsoft.com/office/powerpoint/2010/main" val="18177165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FE5CCA04-F136-40A5-A918-8A9D0159A457}"/>
              </a:ext>
            </a:extLst>
          </p:cNvPr>
          <p:cNvSpPr txBox="1">
            <a:spLocks noGrp="1"/>
          </p:cNvSpPr>
          <p:nvPr>
            <p:ph type="sldNum" sz="quarter" idx="5"/>
          </p:nvPr>
        </p:nvSpPr>
        <p:spPr>
          <a:ln/>
        </p:spPr>
        <p:txBody>
          <a:bodyPr vert="horz" lIns="0" tIns="0" rIns="0" bIns="0" anchor="b" anchorCtr="0">
            <a:noAutofit/>
          </a:bodyPr>
          <a:lstStyle/>
          <a:p>
            <a:pPr lvl="0"/>
            <a:fld id="{D5382432-FBF1-494B-99CE-780D34985185}" type="slidenum">
              <a:t>21</a:t>
            </a:fld>
            <a:endParaRPr lang="en-US"/>
          </a:p>
        </p:txBody>
      </p:sp>
      <p:sp>
        <p:nvSpPr>
          <p:cNvPr id="2" name="Slide Image Placeholder 1">
            <a:extLst>
              <a:ext uri="{FF2B5EF4-FFF2-40B4-BE49-F238E27FC236}">
                <a16:creationId xmlns:a16="http://schemas.microsoft.com/office/drawing/2014/main" id="{FF5F6F6D-10DE-4269-9D57-AB04A32C4389}"/>
              </a:ext>
            </a:extLst>
          </p:cNvPr>
          <p:cNvSpPr>
            <a:spLocks noGrp="1" noRot="1" noChangeAspect="1" noResize="1"/>
          </p:cNvSpPr>
          <p:nvPr>
            <p:ph type="sldImg"/>
          </p:nvPr>
        </p:nvSpPr>
        <p:spPr>
          <a:xfrm>
            <a:off x="533400" y="763588"/>
            <a:ext cx="6704013" cy="3771900"/>
          </a:xfrm>
          <a:solidFill>
            <a:srgbClr val="729FCF"/>
          </a:solidFill>
          <a:ln w="25400">
            <a:solidFill>
              <a:srgbClr val="3465A4"/>
            </a:solidFill>
            <a:prstDash val="solid"/>
          </a:ln>
        </p:spPr>
      </p:sp>
      <p:sp>
        <p:nvSpPr>
          <p:cNvPr id="3" name="Notes Placeholder 2">
            <a:extLst>
              <a:ext uri="{FF2B5EF4-FFF2-40B4-BE49-F238E27FC236}">
                <a16:creationId xmlns:a16="http://schemas.microsoft.com/office/drawing/2014/main" id="{842F97A0-DDC8-4552-B91E-0AF31A960E6A}"/>
              </a:ext>
            </a:extLst>
          </p:cNvPr>
          <p:cNvSpPr txBox="1">
            <a:spLocks noGrp="1"/>
          </p:cNvSpPr>
          <p:nvPr>
            <p:ph type="body" sz="quarter" idx="1"/>
          </p:nvPr>
        </p:nvSpPr>
        <p:spPr/>
        <p:txBody>
          <a:bodyPr vert="horz"/>
          <a:lstStyle/>
          <a:p>
            <a:pPr rtl="0"/>
            <a:endParaRPr lang="en-US" dirty="0"/>
          </a:p>
        </p:txBody>
      </p:sp>
    </p:spTree>
    <p:extLst>
      <p:ext uri="{BB962C8B-B14F-4D97-AF65-F5344CB8AC3E}">
        <p14:creationId xmlns:p14="http://schemas.microsoft.com/office/powerpoint/2010/main" val="10025816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FE5CCA04-F136-40A5-A918-8A9D0159A457}"/>
              </a:ext>
            </a:extLst>
          </p:cNvPr>
          <p:cNvSpPr txBox="1">
            <a:spLocks noGrp="1"/>
          </p:cNvSpPr>
          <p:nvPr>
            <p:ph type="sldNum" sz="quarter" idx="5"/>
          </p:nvPr>
        </p:nvSpPr>
        <p:spPr>
          <a:ln/>
        </p:spPr>
        <p:txBody>
          <a:bodyPr vert="horz" lIns="0" tIns="0" rIns="0" bIns="0" anchor="b" anchorCtr="0">
            <a:noAutofit/>
          </a:bodyPr>
          <a:lstStyle/>
          <a:p>
            <a:pPr lvl="0"/>
            <a:fld id="{D5382432-FBF1-494B-99CE-780D34985185}" type="slidenum">
              <a:t>22</a:t>
            </a:fld>
            <a:endParaRPr lang="en-US"/>
          </a:p>
        </p:txBody>
      </p:sp>
      <p:sp>
        <p:nvSpPr>
          <p:cNvPr id="2" name="Slide Image Placeholder 1">
            <a:extLst>
              <a:ext uri="{FF2B5EF4-FFF2-40B4-BE49-F238E27FC236}">
                <a16:creationId xmlns:a16="http://schemas.microsoft.com/office/drawing/2014/main" id="{FF5F6F6D-10DE-4269-9D57-AB04A32C4389}"/>
              </a:ext>
            </a:extLst>
          </p:cNvPr>
          <p:cNvSpPr>
            <a:spLocks noGrp="1" noRot="1" noChangeAspect="1" noResize="1"/>
          </p:cNvSpPr>
          <p:nvPr>
            <p:ph type="sldImg"/>
          </p:nvPr>
        </p:nvSpPr>
        <p:spPr>
          <a:xfrm>
            <a:off x="533400" y="763588"/>
            <a:ext cx="6704013" cy="3771900"/>
          </a:xfrm>
          <a:solidFill>
            <a:srgbClr val="729FCF"/>
          </a:solidFill>
          <a:ln w="25400">
            <a:solidFill>
              <a:srgbClr val="3465A4"/>
            </a:solidFill>
            <a:prstDash val="solid"/>
          </a:ln>
        </p:spPr>
      </p:sp>
      <p:sp>
        <p:nvSpPr>
          <p:cNvPr id="3" name="Notes Placeholder 2">
            <a:extLst>
              <a:ext uri="{FF2B5EF4-FFF2-40B4-BE49-F238E27FC236}">
                <a16:creationId xmlns:a16="http://schemas.microsoft.com/office/drawing/2014/main" id="{842F97A0-DDC8-4552-B91E-0AF31A960E6A}"/>
              </a:ext>
            </a:extLst>
          </p:cNvPr>
          <p:cNvSpPr txBox="1">
            <a:spLocks noGrp="1"/>
          </p:cNvSpPr>
          <p:nvPr>
            <p:ph type="body" sz="quarter" idx="1"/>
          </p:nvPr>
        </p:nvSpPr>
        <p:spPr/>
        <p:txBody>
          <a:bodyPr vert="horz"/>
          <a:lstStyle/>
          <a:p>
            <a:pPr rtl="0"/>
            <a:endParaRPr lang="en-US" dirty="0"/>
          </a:p>
        </p:txBody>
      </p:sp>
    </p:spTree>
    <p:extLst>
      <p:ext uri="{BB962C8B-B14F-4D97-AF65-F5344CB8AC3E}">
        <p14:creationId xmlns:p14="http://schemas.microsoft.com/office/powerpoint/2010/main" val="40218044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0E412ADD-BF7E-4F69-A73F-4462DCE4A889}"/>
              </a:ext>
            </a:extLst>
          </p:cNvPr>
          <p:cNvSpPr txBox="1">
            <a:spLocks noGrp="1"/>
          </p:cNvSpPr>
          <p:nvPr>
            <p:ph type="sldNum" sz="quarter" idx="5"/>
          </p:nvPr>
        </p:nvSpPr>
        <p:spPr>
          <a:ln/>
        </p:spPr>
        <p:txBody>
          <a:bodyPr vert="horz" lIns="0" tIns="0" rIns="0" bIns="0" anchor="b" anchorCtr="0">
            <a:noAutofit/>
          </a:bodyPr>
          <a:lstStyle/>
          <a:p>
            <a:pPr lvl="0"/>
            <a:fld id="{E941A292-8024-4306-96DC-0D9A898361BD}" type="slidenum">
              <a:t>3</a:t>
            </a:fld>
            <a:endParaRPr lang="en-US"/>
          </a:p>
        </p:txBody>
      </p:sp>
      <p:sp>
        <p:nvSpPr>
          <p:cNvPr id="2" name="Slide Image Placeholder 1">
            <a:extLst>
              <a:ext uri="{FF2B5EF4-FFF2-40B4-BE49-F238E27FC236}">
                <a16:creationId xmlns:a16="http://schemas.microsoft.com/office/drawing/2014/main" id="{3813B20D-3BC3-4BA9-B314-D19315F6AF29}"/>
              </a:ext>
            </a:extLst>
          </p:cNvPr>
          <p:cNvSpPr>
            <a:spLocks noGrp="1" noRot="1" noChangeAspect="1" noResize="1"/>
          </p:cNvSpPr>
          <p:nvPr>
            <p:ph type="sldImg"/>
          </p:nvPr>
        </p:nvSpPr>
        <p:spPr>
          <a:xfrm>
            <a:off x="533400" y="763588"/>
            <a:ext cx="6704013" cy="3771900"/>
          </a:xfrm>
          <a:solidFill>
            <a:srgbClr val="729FCF"/>
          </a:solidFill>
          <a:ln w="25400">
            <a:solidFill>
              <a:srgbClr val="3465A4"/>
            </a:solidFill>
            <a:prstDash val="solid"/>
          </a:ln>
        </p:spPr>
      </p:sp>
      <p:sp>
        <p:nvSpPr>
          <p:cNvPr id="3" name="Notes Placeholder 2">
            <a:extLst>
              <a:ext uri="{FF2B5EF4-FFF2-40B4-BE49-F238E27FC236}">
                <a16:creationId xmlns:a16="http://schemas.microsoft.com/office/drawing/2014/main" id="{FA20D549-8624-4783-B06D-A43B2CCDDC54}"/>
              </a:ext>
            </a:extLst>
          </p:cNvPr>
          <p:cNvSpPr txBox="1">
            <a:spLocks noGrp="1"/>
          </p:cNvSpPr>
          <p:nvPr>
            <p:ph type="body" sz="quarter" idx="1"/>
          </p:nvPr>
        </p:nvSpPr>
        <p:spPr/>
        <p:txBody>
          <a:bodyPr vert="horz"/>
          <a:lstStyle/>
          <a:p>
            <a:pPr lvl="0" rtl="0"/>
            <a:endParaRPr lang="en-US" sz="1600" dirty="0"/>
          </a:p>
          <a:p>
            <a:pPr lvl="0" rtl="0"/>
            <a:r>
              <a:rPr lang="en-US" sz="1600" dirty="0"/>
              <a:t>Note ambivalence with firm support for pursuit of researching learning styles.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8AEA6938-5118-458A-BE1B-5710ADC4A3B8}"/>
              </a:ext>
            </a:extLst>
          </p:cNvPr>
          <p:cNvSpPr txBox="1">
            <a:spLocks noGrp="1"/>
          </p:cNvSpPr>
          <p:nvPr>
            <p:ph type="sldNum" sz="quarter" idx="5"/>
          </p:nvPr>
        </p:nvSpPr>
        <p:spPr>
          <a:ln/>
        </p:spPr>
        <p:txBody>
          <a:bodyPr vert="horz" lIns="0" tIns="0" rIns="0" bIns="0" anchor="b" anchorCtr="0">
            <a:noAutofit/>
          </a:bodyPr>
          <a:lstStyle/>
          <a:p>
            <a:pPr lvl="0"/>
            <a:fld id="{3753AF18-3E5B-4874-8D06-831FE913CF65}" type="slidenum">
              <a:t>4</a:t>
            </a:fld>
            <a:endParaRPr lang="en-US"/>
          </a:p>
        </p:txBody>
      </p:sp>
      <p:sp>
        <p:nvSpPr>
          <p:cNvPr id="2" name="Slide Image Placeholder 1">
            <a:extLst>
              <a:ext uri="{FF2B5EF4-FFF2-40B4-BE49-F238E27FC236}">
                <a16:creationId xmlns:a16="http://schemas.microsoft.com/office/drawing/2014/main" id="{B3814621-ECC8-4D2A-B89E-FC091F14340E}"/>
              </a:ext>
            </a:extLst>
          </p:cNvPr>
          <p:cNvSpPr>
            <a:spLocks noGrp="1" noRot="1" noChangeAspect="1" noResize="1"/>
          </p:cNvSpPr>
          <p:nvPr>
            <p:ph type="sldImg"/>
          </p:nvPr>
        </p:nvSpPr>
        <p:spPr>
          <a:xfrm>
            <a:off x="533400" y="763588"/>
            <a:ext cx="6704013" cy="3771900"/>
          </a:xfrm>
          <a:solidFill>
            <a:srgbClr val="729FCF"/>
          </a:solidFill>
          <a:ln w="25400">
            <a:solidFill>
              <a:srgbClr val="3465A4"/>
            </a:solidFill>
            <a:prstDash val="solid"/>
          </a:ln>
        </p:spPr>
      </p:sp>
      <p:sp>
        <p:nvSpPr>
          <p:cNvPr id="3" name="Notes Placeholder 2">
            <a:extLst>
              <a:ext uri="{FF2B5EF4-FFF2-40B4-BE49-F238E27FC236}">
                <a16:creationId xmlns:a16="http://schemas.microsoft.com/office/drawing/2014/main" id="{27CF27E0-05F6-4749-974B-39701C848B5C}"/>
              </a:ext>
            </a:extLst>
          </p:cNvPr>
          <p:cNvSpPr txBox="1">
            <a:spLocks noGrp="1"/>
          </p:cNvSpPr>
          <p:nvPr>
            <p:ph type="body" sz="quarter" idx="1"/>
          </p:nvPr>
        </p:nvSpPr>
        <p:spPr/>
        <p:txBody>
          <a:bodyPr vert="horz"/>
          <a:lstStyle/>
          <a:p>
            <a:pPr lvl="0" rtl="0"/>
            <a:r>
              <a:rPr lang="en-US" sz="1600" dirty="0"/>
              <a:t>Styles at the interface of intelligence and personality</a:t>
            </a:r>
          </a:p>
          <a:p>
            <a:pPr lvl="0" rtl="0"/>
            <a:endParaRPr lang="en-US" sz="1600" dirty="0"/>
          </a:p>
          <a:p>
            <a:pPr marL="216000" marR="0" lvl="0" indent="-216000" defTabSz="914400" rtl="0" eaLnBrk="1" fontAlgn="auto" latinLnBrk="0" hangingPunct="0">
              <a:lnSpc>
                <a:spcPct val="100000"/>
              </a:lnSpc>
              <a:spcBef>
                <a:spcPts val="0"/>
              </a:spcBef>
              <a:spcAft>
                <a:spcPts val="0"/>
              </a:spcAft>
              <a:buClrTx/>
              <a:buSzTx/>
              <a:buFontTx/>
              <a:buNone/>
              <a:tabLst/>
              <a:defRPr/>
            </a:pPr>
            <a:r>
              <a:rPr lang="en-US" sz="1600" dirty="0">
                <a:highlight>
                  <a:scrgbClr r="0" g="0" b="0">
                    <a:alpha val="0"/>
                  </a:scrgbClr>
                </a:highlight>
              </a:rPr>
              <a:t>Note Robert Sternberg as a prominent researcher and proponent of cognitive style research.</a:t>
            </a:r>
          </a:p>
          <a:p>
            <a:pPr lvl="0" rtl="0"/>
            <a:endParaRPr lang="en-US" sz="1600" dirty="0"/>
          </a:p>
          <a:p>
            <a:pPr lvl="0" rtl="0"/>
            <a:r>
              <a:rPr lang="en-US" sz="1600" dirty="0"/>
              <a:t>Note that the definitions of cognitive styles, like styles themselves, are multiple and varied.</a:t>
            </a:r>
          </a:p>
          <a:p>
            <a:pPr lvl="0" rtl="0"/>
            <a:endParaRPr lang="en-US" sz="1600"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EF5F99C0-ABE4-4754-8606-D2134B0AAD25}"/>
              </a:ext>
            </a:extLst>
          </p:cNvPr>
          <p:cNvSpPr txBox="1">
            <a:spLocks noGrp="1"/>
          </p:cNvSpPr>
          <p:nvPr>
            <p:ph type="sldNum" sz="quarter" idx="5"/>
          </p:nvPr>
        </p:nvSpPr>
        <p:spPr>
          <a:ln/>
        </p:spPr>
        <p:txBody>
          <a:bodyPr vert="horz" lIns="0" tIns="0" rIns="0" bIns="0" anchor="b" anchorCtr="0">
            <a:noAutofit/>
          </a:bodyPr>
          <a:lstStyle/>
          <a:p>
            <a:pPr lvl="0"/>
            <a:fld id="{2D17AE25-D2F9-4995-AF42-8856766E1956}" type="slidenum">
              <a:t>5</a:t>
            </a:fld>
            <a:endParaRPr lang="en-US"/>
          </a:p>
        </p:txBody>
      </p:sp>
      <p:sp>
        <p:nvSpPr>
          <p:cNvPr id="2" name="Slide Image Placeholder 1">
            <a:extLst>
              <a:ext uri="{FF2B5EF4-FFF2-40B4-BE49-F238E27FC236}">
                <a16:creationId xmlns:a16="http://schemas.microsoft.com/office/drawing/2014/main" id="{76566F4C-3E19-461F-A1D9-9AE50D171EED}"/>
              </a:ext>
            </a:extLst>
          </p:cNvPr>
          <p:cNvSpPr>
            <a:spLocks noGrp="1" noRot="1" noChangeAspect="1" noResize="1"/>
          </p:cNvSpPr>
          <p:nvPr>
            <p:ph type="sldImg"/>
          </p:nvPr>
        </p:nvSpPr>
        <p:spPr>
          <a:xfrm>
            <a:off x="533400" y="763588"/>
            <a:ext cx="6704013" cy="3771900"/>
          </a:xfrm>
          <a:solidFill>
            <a:srgbClr val="729FCF"/>
          </a:solidFill>
          <a:ln w="25400">
            <a:solidFill>
              <a:srgbClr val="3465A4"/>
            </a:solidFill>
            <a:prstDash val="solid"/>
          </a:ln>
        </p:spPr>
      </p:sp>
      <p:sp>
        <p:nvSpPr>
          <p:cNvPr id="3" name="Notes Placeholder 2">
            <a:extLst>
              <a:ext uri="{FF2B5EF4-FFF2-40B4-BE49-F238E27FC236}">
                <a16:creationId xmlns:a16="http://schemas.microsoft.com/office/drawing/2014/main" id="{5C0F7AA1-8210-4F8D-8C73-0181756A18C6}"/>
              </a:ext>
            </a:extLst>
          </p:cNvPr>
          <p:cNvSpPr txBox="1">
            <a:spLocks noGrp="1"/>
          </p:cNvSpPr>
          <p:nvPr>
            <p:ph type="body" sz="quarter" idx="1"/>
          </p:nvPr>
        </p:nvSpPr>
        <p:spPr/>
        <p:txBody>
          <a:bodyPr vert="horz"/>
          <a:lstStyle/>
          <a:p>
            <a:pPr lvl="0" rtl="0"/>
            <a:r>
              <a:rPr lang="en-US" sz="1800" dirty="0"/>
              <a:t>How is a salmon spoon like a cognitive style?</a:t>
            </a:r>
          </a:p>
          <a:p>
            <a:pPr lvl="0" rtl="0"/>
            <a:endParaRPr lang="en-US" sz="1800" dirty="0"/>
          </a:p>
          <a:p>
            <a:pPr lvl="0" rtl="0"/>
            <a:r>
              <a:rPr lang="en-US" sz="1800" dirty="0"/>
              <a:t>All structured for the same purpose, but all taking varied approaches to the task (how they appear, how they move through the water.)</a:t>
            </a:r>
          </a:p>
          <a:p>
            <a:pPr lvl="0" rtl="0"/>
            <a:endParaRPr lang="en-US" sz="1800" dirty="0"/>
          </a:p>
          <a:p>
            <a:pPr lvl="0" rtl="0"/>
            <a:r>
              <a:rPr lang="en-US" sz="1800" dirty="0"/>
              <a:t>Going further, functional success is dependent on environment; for spoons, </a:t>
            </a:r>
            <a:r>
              <a:rPr lang="en-US" sz="1800" dirty="0" err="1"/>
              <a:t>gotta</a:t>
            </a:r>
            <a:r>
              <a:rPr lang="en-US" sz="1800" dirty="0"/>
              <a:t> be where the fish are.</a:t>
            </a:r>
          </a:p>
          <a:p>
            <a:pPr lvl="0" rtl="0"/>
            <a:endParaRPr lang="en-US" sz="1800" dirty="0"/>
          </a:p>
          <a:p>
            <a:pPr lvl="0" rtl="0"/>
            <a:r>
              <a:rPr lang="en-US" sz="1800" dirty="0"/>
              <a:t>Does the same hold true for successful learning and thinking?  Can a person be put in a successful fishing hole?</a:t>
            </a:r>
          </a:p>
          <a:p>
            <a:pPr lvl="0" rtl="0"/>
            <a:endParaRPr lang="en-US" dirty="0"/>
          </a:p>
          <a:p>
            <a:pPr lvl="0" rtl="0"/>
            <a:endParaRPr lang="en-US" dirty="0"/>
          </a:p>
          <a:p>
            <a:pPr lvl="0" rtl="0"/>
            <a:endParaRPr lang="en-US" dirty="0"/>
          </a:p>
          <a:p>
            <a:pPr lvl="0" rtl="0"/>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E792EE8A-504F-40EF-9832-BF55CC8E061D}"/>
              </a:ext>
            </a:extLst>
          </p:cNvPr>
          <p:cNvSpPr txBox="1">
            <a:spLocks noGrp="1"/>
          </p:cNvSpPr>
          <p:nvPr>
            <p:ph type="sldNum" sz="quarter" idx="5"/>
          </p:nvPr>
        </p:nvSpPr>
        <p:spPr>
          <a:ln/>
        </p:spPr>
        <p:txBody>
          <a:bodyPr vert="horz" lIns="0" tIns="0" rIns="0" bIns="0" anchor="b" anchorCtr="0">
            <a:noAutofit/>
          </a:bodyPr>
          <a:lstStyle/>
          <a:p>
            <a:pPr lvl="0"/>
            <a:fld id="{C8D86C33-87D6-41A9-8610-6D2583BA9E84}" type="slidenum">
              <a:t>6</a:t>
            </a:fld>
            <a:endParaRPr lang="en-US"/>
          </a:p>
        </p:txBody>
      </p:sp>
      <p:sp>
        <p:nvSpPr>
          <p:cNvPr id="2" name="Slide Image Placeholder 1">
            <a:extLst>
              <a:ext uri="{FF2B5EF4-FFF2-40B4-BE49-F238E27FC236}">
                <a16:creationId xmlns:a16="http://schemas.microsoft.com/office/drawing/2014/main" id="{5F7E7425-4222-4D97-B5CF-AD75080DBBDE}"/>
              </a:ext>
            </a:extLst>
          </p:cNvPr>
          <p:cNvSpPr>
            <a:spLocks noGrp="1" noRot="1" noChangeAspect="1" noResize="1"/>
          </p:cNvSpPr>
          <p:nvPr>
            <p:ph type="sldImg"/>
          </p:nvPr>
        </p:nvSpPr>
        <p:spPr>
          <a:xfrm>
            <a:off x="533400" y="685800"/>
            <a:ext cx="6704013" cy="3771900"/>
          </a:xfrm>
          <a:solidFill>
            <a:srgbClr val="729FCF"/>
          </a:solidFill>
          <a:ln w="25400">
            <a:solidFill>
              <a:srgbClr val="3465A4"/>
            </a:solidFill>
            <a:prstDash val="solid"/>
          </a:ln>
        </p:spPr>
      </p:sp>
      <p:sp>
        <p:nvSpPr>
          <p:cNvPr id="3" name="Notes Placeholder 2">
            <a:extLst>
              <a:ext uri="{FF2B5EF4-FFF2-40B4-BE49-F238E27FC236}">
                <a16:creationId xmlns:a16="http://schemas.microsoft.com/office/drawing/2014/main" id="{8A6C7EE9-5A8B-447B-B12E-228AC92921B3}"/>
              </a:ext>
            </a:extLst>
          </p:cNvPr>
          <p:cNvSpPr txBox="1">
            <a:spLocks noGrp="1"/>
          </p:cNvSpPr>
          <p:nvPr>
            <p:ph type="body" sz="quarter" idx="1"/>
          </p:nvPr>
        </p:nvSpPr>
        <p:spPr/>
        <p:txBody>
          <a:bodyPr vert="horz"/>
          <a:lstStyle/>
          <a:p>
            <a:pPr lvl="0" rtl="0"/>
            <a:r>
              <a:rPr lang="en-US" sz="1600" dirty="0">
                <a:latin typeface="Tahoma" pitchFamily="18"/>
                <a:cs typeface="Tahoma" pitchFamily="18"/>
              </a:rPr>
              <a:t>Allport differentiates what someone does and how someone does it, </a:t>
            </a:r>
            <a:r>
              <a:rPr lang="en-US" sz="1600" i="1" dirty="0">
                <a:latin typeface="Tahoma" pitchFamily="18"/>
                <a:cs typeface="Tahoma" pitchFamily="18"/>
              </a:rPr>
              <a:t>the how</a:t>
            </a:r>
            <a:r>
              <a:rPr lang="en-US" sz="1600" dirty="0">
                <a:latin typeface="Tahoma" pitchFamily="18"/>
                <a:cs typeface="Tahoma" pitchFamily="18"/>
              </a:rPr>
              <a:t> being a matter of style deriving from personality.</a:t>
            </a:r>
          </a:p>
          <a:p>
            <a:pPr lvl="0" rtl="0"/>
            <a:endParaRPr lang="en-US" sz="1600" dirty="0">
              <a:latin typeface="Tahoma" pitchFamily="18"/>
              <a:cs typeface="Tahoma" pitchFamily="18"/>
            </a:endParaRPr>
          </a:p>
          <a:p>
            <a:pPr lvl="0" rtl="0"/>
            <a:r>
              <a:rPr lang="en-US" sz="1600" dirty="0">
                <a:latin typeface="Tahoma" pitchFamily="18"/>
                <a:cs typeface="Tahoma" pitchFamily="18"/>
              </a:rPr>
              <a:t>Allport’s conceptions of style are derive from Jung’s theory of personality types. (This was, to me an early indicator of the difficulties of both the breadth and variety of different styles, and well founded empirical evidence for their definitions and discernment.)</a:t>
            </a:r>
          </a:p>
          <a:p>
            <a:pPr lvl="0" rtl="0"/>
            <a:endParaRPr lang="en-US" sz="1600" dirty="0">
              <a:latin typeface="Tahoma" pitchFamily="18"/>
              <a:cs typeface="Tahoma" pitchFamily="18"/>
            </a:endParaRPr>
          </a:p>
          <a:p>
            <a:pPr lvl="0" rtl="0"/>
            <a:r>
              <a:rPr lang="en-US" sz="1600" dirty="0">
                <a:latin typeface="Tahoma" pitchFamily="18"/>
                <a:cs typeface="Tahoma" pitchFamily="18"/>
              </a:rPr>
              <a:t>Allport supposedly coined the term “cognitive style” but it’s now believed that Riley W. Gardner is the first to use the phrase in a 1953 paper about categorizing behavior.  (Not Howard Gardner, Multiple intelligence's) (Allport, 1937, p. 466)</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BAC59365-C268-4D43-AF5A-5F5E91CBE565}"/>
              </a:ext>
            </a:extLst>
          </p:cNvPr>
          <p:cNvSpPr txBox="1">
            <a:spLocks noGrp="1"/>
          </p:cNvSpPr>
          <p:nvPr>
            <p:ph type="sldNum" sz="quarter" idx="5"/>
          </p:nvPr>
        </p:nvSpPr>
        <p:spPr>
          <a:ln/>
        </p:spPr>
        <p:txBody>
          <a:bodyPr vert="horz" lIns="0" tIns="0" rIns="0" bIns="0" anchor="b" anchorCtr="0">
            <a:noAutofit/>
          </a:bodyPr>
          <a:lstStyle/>
          <a:p>
            <a:pPr lvl="0"/>
            <a:fld id="{789887EE-FA3F-471E-BE96-093A7B49ADC4}" type="slidenum">
              <a:t>7</a:t>
            </a:fld>
            <a:endParaRPr lang="en-US"/>
          </a:p>
        </p:txBody>
      </p:sp>
      <p:sp>
        <p:nvSpPr>
          <p:cNvPr id="2" name="Slide Image Placeholder 1">
            <a:extLst>
              <a:ext uri="{FF2B5EF4-FFF2-40B4-BE49-F238E27FC236}">
                <a16:creationId xmlns:a16="http://schemas.microsoft.com/office/drawing/2014/main" id="{AA5FF65D-B70A-42F8-9B98-E4D587396C5B}"/>
              </a:ext>
            </a:extLst>
          </p:cNvPr>
          <p:cNvSpPr>
            <a:spLocks noGrp="1" noRot="1" noChangeAspect="1" noResize="1"/>
          </p:cNvSpPr>
          <p:nvPr>
            <p:ph type="sldImg"/>
          </p:nvPr>
        </p:nvSpPr>
        <p:spPr>
          <a:xfrm>
            <a:off x="533400" y="763588"/>
            <a:ext cx="6704013" cy="3771900"/>
          </a:xfrm>
          <a:solidFill>
            <a:srgbClr val="729FCF"/>
          </a:solidFill>
          <a:ln w="25400">
            <a:solidFill>
              <a:srgbClr val="3465A4"/>
            </a:solidFill>
            <a:prstDash val="solid"/>
          </a:ln>
        </p:spPr>
      </p:sp>
      <p:sp>
        <p:nvSpPr>
          <p:cNvPr id="3" name="Notes Placeholder 2">
            <a:extLst>
              <a:ext uri="{FF2B5EF4-FFF2-40B4-BE49-F238E27FC236}">
                <a16:creationId xmlns:a16="http://schemas.microsoft.com/office/drawing/2014/main" id="{A4D909E7-1EAC-419E-853B-399D4E44D90B}"/>
              </a:ext>
            </a:extLst>
          </p:cNvPr>
          <p:cNvSpPr txBox="1">
            <a:spLocks noGrp="1"/>
          </p:cNvSpPr>
          <p:nvPr>
            <p:ph type="body" sz="quarter" idx="1"/>
          </p:nvPr>
        </p:nvSpPr>
        <p:spPr/>
        <p:txBody>
          <a:bodyPr vert="horz"/>
          <a:lstStyle/>
          <a:p>
            <a:pPr lvl="0" rtl="0"/>
            <a:r>
              <a:rPr lang="en-US" dirty="0"/>
              <a:t>FD/I – visual domain - Rod and Frame Test / Embedded Figures Test – Is it style or ability?</a:t>
            </a:r>
          </a:p>
          <a:p>
            <a:pPr lvl="0" rtl="0"/>
            <a:endParaRPr lang="en-US" dirty="0"/>
          </a:p>
          <a:p>
            <a:pPr lvl="0" rtl="0"/>
            <a:r>
              <a:rPr lang="en-US" dirty="0"/>
              <a:t>Category Width – How is an individual’s particular perception to be known without testing? </a:t>
            </a:r>
          </a:p>
          <a:p>
            <a:pPr lvl="0" rtl="0"/>
            <a:r>
              <a:rPr lang="en-US" dirty="0"/>
              <a:t>Styles should be neutral in their relation to ability.  There is evidence that FD/I correlates with spatial ability.</a:t>
            </a:r>
          </a:p>
          <a:p>
            <a:pPr lvl="0" rtl="0"/>
            <a:endParaRPr lang="en-US" dirty="0"/>
          </a:p>
          <a:p>
            <a:pPr lvl="0" rtl="0"/>
            <a:endParaRPr lang="en-US" dirty="0"/>
          </a:p>
          <a:p>
            <a:pPr lvl="0" rtl="0"/>
            <a:endParaRPr lang="en-US" dirty="0"/>
          </a:p>
          <a:p>
            <a:pPr lvl="0" rtl="0"/>
            <a:r>
              <a:rPr lang="en-US" dirty="0"/>
              <a:t>Here concludes consideration of cognitive styles in general.</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4F5C19E4-C9EC-4025-8425-884E77814D97}"/>
              </a:ext>
            </a:extLst>
          </p:cNvPr>
          <p:cNvSpPr txBox="1">
            <a:spLocks noGrp="1"/>
          </p:cNvSpPr>
          <p:nvPr>
            <p:ph type="sldNum" sz="quarter" idx="5"/>
          </p:nvPr>
        </p:nvSpPr>
        <p:spPr>
          <a:ln/>
        </p:spPr>
        <p:txBody>
          <a:bodyPr vert="horz" lIns="0" tIns="0" rIns="0" bIns="0" anchor="b" anchorCtr="0">
            <a:noAutofit/>
          </a:bodyPr>
          <a:lstStyle/>
          <a:p>
            <a:pPr lvl="0"/>
            <a:fld id="{B711748C-F035-4DD8-B9CE-DDBF265BCFBE}" type="slidenum">
              <a:t>8</a:t>
            </a:fld>
            <a:endParaRPr lang="en-US"/>
          </a:p>
        </p:txBody>
      </p:sp>
      <p:sp>
        <p:nvSpPr>
          <p:cNvPr id="2" name="Slide Image Placeholder 1">
            <a:extLst>
              <a:ext uri="{FF2B5EF4-FFF2-40B4-BE49-F238E27FC236}">
                <a16:creationId xmlns:a16="http://schemas.microsoft.com/office/drawing/2014/main" id="{41CD897A-B690-4AF8-9B72-7545D3AC657E}"/>
              </a:ext>
            </a:extLst>
          </p:cNvPr>
          <p:cNvSpPr>
            <a:spLocks noGrp="1" noRot="1" noChangeAspect="1" noResize="1"/>
          </p:cNvSpPr>
          <p:nvPr>
            <p:ph type="sldImg"/>
          </p:nvPr>
        </p:nvSpPr>
        <p:spPr>
          <a:xfrm>
            <a:off x="533400" y="763588"/>
            <a:ext cx="6704013" cy="3771900"/>
          </a:xfrm>
          <a:solidFill>
            <a:srgbClr val="729FCF"/>
          </a:solidFill>
          <a:ln w="25400">
            <a:solidFill>
              <a:srgbClr val="3465A4"/>
            </a:solidFill>
            <a:prstDash val="solid"/>
          </a:ln>
        </p:spPr>
      </p:sp>
      <p:sp>
        <p:nvSpPr>
          <p:cNvPr id="3" name="Notes Placeholder 2">
            <a:extLst>
              <a:ext uri="{FF2B5EF4-FFF2-40B4-BE49-F238E27FC236}">
                <a16:creationId xmlns:a16="http://schemas.microsoft.com/office/drawing/2014/main" id="{41981002-B792-4860-91D8-E9ABD917464C}"/>
              </a:ext>
            </a:extLst>
          </p:cNvPr>
          <p:cNvSpPr txBox="1">
            <a:spLocks noGrp="1"/>
          </p:cNvSpPr>
          <p:nvPr>
            <p:ph type="body" sz="quarter" idx="1"/>
          </p:nvPr>
        </p:nvSpPr>
        <p:spPr/>
        <p:txBody>
          <a:bodyPr vert="horz"/>
          <a:lstStyle/>
          <a:p>
            <a:pPr lvl="0" rtl="0"/>
            <a:r>
              <a:rPr lang="en-US">
                <a:latin typeface="Tahoma" pitchFamily="34"/>
              </a:rPr>
              <a:t>Before moving on, let’s look a a bit earlier history.</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1DDC727C-F3E2-459B-BF73-295F5EAF3556}"/>
              </a:ext>
            </a:extLst>
          </p:cNvPr>
          <p:cNvSpPr txBox="1">
            <a:spLocks noGrp="1"/>
          </p:cNvSpPr>
          <p:nvPr>
            <p:ph type="sldNum" sz="quarter" idx="5"/>
          </p:nvPr>
        </p:nvSpPr>
        <p:spPr>
          <a:ln/>
        </p:spPr>
        <p:txBody>
          <a:bodyPr vert="horz" lIns="0" tIns="0" rIns="0" bIns="0" anchor="b" anchorCtr="0">
            <a:noAutofit/>
          </a:bodyPr>
          <a:lstStyle/>
          <a:p>
            <a:pPr lvl="0"/>
            <a:fld id="{A62041CA-06BE-438E-B409-5CF17B6E2841}" type="slidenum">
              <a:t>9</a:t>
            </a:fld>
            <a:endParaRPr lang="en-US"/>
          </a:p>
        </p:txBody>
      </p:sp>
      <p:sp>
        <p:nvSpPr>
          <p:cNvPr id="2" name="Slide Image Placeholder 1">
            <a:extLst>
              <a:ext uri="{FF2B5EF4-FFF2-40B4-BE49-F238E27FC236}">
                <a16:creationId xmlns:a16="http://schemas.microsoft.com/office/drawing/2014/main" id="{99AFC92A-C1B3-437A-B9CA-816497E291C5}"/>
              </a:ext>
            </a:extLst>
          </p:cNvPr>
          <p:cNvSpPr>
            <a:spLocks noGrp="1" noRot="1" noChangeAspect="1" noResize="1"/>
          </p:cNvSpPr>
          <p:nvPr>
            <p:ph type="sldImg"/>
          </p:nvPr>
        </p:nvSpPr>
        <p:spPr>
          <a:xfrm>
            <a:off x="533400" y="763588"/>
            <a:ext cx="6704013" cy="3771900"/>
          </a:xfrm>
          <a:solidFill>
            <a:srgbClr val="729FCF"/>
          </a:solidFill>
          <a:ln w="25400">
            <a:solidFill>
              <a:srgbClr val="3465A4"/>
            </a:solidFill>
            <a:prstDash val="solid"/>
          </a:ln>
        </p:spPr>
      </p:sp>
      <p:sp>
        <p:nvSpPr>
          <p:cNvPr id="3" name="Notes Placeholder 2">
            <a:extLst>
              <a:ext uri="{FF2B5EF4-FFF2-40B4-BE49-F238E27FC236}">
                <a16:creationId xmlns:a16="http://schemas.microsoft.com/office/drawing/2014/main" id="{45B991F8-1183-49EF-A202-C2755929671C}"/>
              </a:ext>
            </a:extLst>
          </p:cNvPr>
          <p:cNvSpPr txBox="1">
            <a:spLocks noGrp="1"/>
          </p:cNvSpPr>
          <p:nvPr>
            <p:ph type="body" sz="quarter" idx="1"/>
          </p:nvPr>
        </p:nvSpPr>
        <p:spPr/>
        <p:txBody>
          <a:bodyPr vert="horz"/>
          <a:lstStyle/>
          <a:p>
            <a:pPr lvl="0" rtl="0"/>
            <a:r>
              <a:rPr lang="en-US" sz="1600">
                <a:latin typeface="Tahoma" pitchFamily="34"/>
              </a:rPr>
              <a:t>Meumann’s treatment of learning behavior traits suggests that ideas of differential perception in learning processes were theorized in the early twentieth century.</a:t>
            </a:r>
          </a:p>
          <a:p>
            <a:pPr lvl="0" rtl="0"/>
            <a:endParaRPr lang="en-US" sz="1600">
              <a:latin typeface="Tahoma" pitchFamily="34"/>
            </a:endParaRPr>
          </a:p>
          <a:p>
            <a:pPr lvl="0" rtl="0"/>
            <a:r>
              <a:rPr lang="en-US" sz="1600">
                <a:latin typeface="Tahoma" pitchFamily="34"/>
              </a:rPr>
              <a:t>Comparative measure of learning performance as affected by different instruction processes were yet to be.</a:t>
            </a:r>
          </a:p>
          <a:p>
            <a:pPr lvl="0" rtl="0"/>
            <a:endParaRPr lang="en-US" sz="1600">
              <a:latin typeface="Tahoma" pitchFamily="34"/>
            </a:endParaRPr>
          </a:p>
          <a:p>
            <a:pPr lvl="0" rtl="0"/>
            <a:r>
              <a:rPr lang="en-US" sz="1600">
                <a:latin typeface="Tahoma" pitchFamily="34"/>
              </a:rPr>
              <a:t>“Unfortunately, we possess as yet no investigations which have made a special study of the relative fidelity of retention by the various ideation types.” (Meumann, 1913, p. 182)</a:t>
            </a:r>
          </a:p>
          <a:p>
            <a:pPr lvl="0" rtl="0"/>
            <a:endParaRPr lang="en-US" sz="1600">
              <a:latin typeface="Tahoma" pitchFamily="34"/>
            </a:endParaRPr>
          </a:p>
          <a:p>
            <a:pPr lvl="0" rtl="0"/>
            <a:r>
              <a:rPr lang="en-US" sz="1600">
                <a:latin typeface="Tahoma" pitchFamily="34"/>
              </a:rPr>
              <a:t>Other early research projects examined different instruction modalities, but didn’t consider or characterize individuals’ modal preferences.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1E8BB-645C-4BE8-AA7D-F8A2F33FB2C1}"/>
              </a:ext>
            </a:extLst>
          </p:cNvPr>
          <p:cNvSpPr>
            <a:spLocks noGrp="1"/>
          </p:cNvSpPr>
          <p:nvPr>
            <p:ph type="ctrTitle"/>
          </p:nvPr>
        </p:nvSpPr>
        <p:spPr>
          <a:xfrm>
            <a:off x="1260475" y="928688"/>
            <a:ext cx="7559675" cy="1973262"/>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29CE60C-3E96-431A-BBAC-BFC0D324AB39}"/>
              </a:ext>
            </a:extLst>
          </p:cNvPr>
          <p:cNvSpPr>
            <a:spLocks noGrp="1"/>
          </p:cNvSpPr>
          <p:nvPr>
            <p:ph type="subTitle" idx="1"/>
          </p:nvPr>
        </p:nvSpPr>
        <p:spPr>
          <a:xfrm>
            <a:off x="1260475" y="2978150"/>
            <a:ext cx="7559675" cy="1370013"/>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9E96826-95D8-48A7-9E3A-BD1CE57AFCAE}"/>
              </a:ext>
            </a:extLst>
          </p:cNvPr>
          <p:cNvSpPr>
            <a:spLocks noGrp="1"/>
          </p:cNvSpPr>
          <p:nvPr>
            <p:ph type="dt" sz="half" idx="10"/>
          </p:nvPr>
        </p:nvSpPr>
        <p:spPr/>
        <p:txBody>
          <a:bodyPr/>
          <a:lstStyle/>
          <a:p>
            <a:pPr lvl="0"/>
            <a:endParaRPr lang="en-US"/>
          </a:p>
        </p:txBody>
      </p:sp>
      <p:sp>
        <p:nvSpPr>
          <p:cNvPr id="5" name="Footer Placeholder 4">
            <a:extLst>
              <a:ext uri="{FF2B5EF4-FFF2-40B4-BE49-F238E27FC236}">
                <a16:creationId xmlns:a16="http://schemas.microsoft.com/office/drawing/2014/main" id="{5ECB13A8-C806-4933-A8F3-373F6B5D2E4B}"/>
              </a:ext>
            </a:extLst>
          </p:cNvPr>
          <p:cNvSpPr>
            <a:spLocks noGrp="1"/>
          </p:cNvSpPr>
          <p:nvPr>
            <p:ph type="ftr" sz="quarter" idx="11"/>
          </p:nvPr>
        </p:nvSpPr>
        <p:spPr/>
        <p:txBody>
          <a:bodyPr/>
          <a:lstStyle/>
          <a:p>
            <a:pPr lvl="0"/>
            <a:endParaRPr lang="en-US"/>
          </a:p>
        </p:txBody>
      </p:sp>
      <p:sp>
        <p:nvSpPr>
          <p:cNvPr id="6" name="Slide Number Placeholder 5">
            <a:extLst>
              <a:ext uri="{FF2B5EF4-FFF2-40B4-BE49-F238E27FC236}">
                <a16:creationId xmlns:a16="http://schemas.microsoft.com/office/drawing/2014/main" id="{368BC40B-D5CE-4C22-BA3C-9816FA26E720}"/>
              </a:ext>
            </a:extLst>
          </p:cNvPr>
          <p:cNvSpPr>
            <a:spLocks noGrp="1"/>
          </p:cNvSpPr>
          <p:nvPr>
            <p:ph type="sldNum" sz="quarter" idx="12"/>
          </p:nvPr>
        </p:nvSpPr>
        <p:spPr/>
        <p:txBody>
          <a:bodyPr/>
          <a:lstStyle/>
          <a:p>
            <a:pPr lvl="0"/>
            <a:fld id="{20211700-E34B-4E41-A212-B84452711DAA}" type="slidenum">
              <a:t>‹#›</a:t>
            </a:fld>
            <a:endParaRPr lang="en-US"/>
          </a:p>
        </p:txBody>
      </p:sp>
    </p:spTree>
    <p:extLst>
      <p:ext uri="{BB962C8B-B14F-4D97-AF65-F5344CB8AC3E}">
        <p14:creationId xmlns:p14="http://schemas.microsoft.com/office/powerpoint/2010/main" val="2518170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06958-ABFD-49A0-9C73-DE6197A22D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22B1929-C044-46AD-9EAF-DA7B503561D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7750FF-BCBF-4A45-9FE0-6CDFEC4304BC}"/>
              </a:ext>
            </a:extLst>
          </p:cNvPr>
          <p:cNvSpPr>
            <a:spLocks noGrp="1"/>
          </p:cNvSpPr>
          <p:nvPr>
            <p:ph type="dt" sz="half" idx="10"/>
          </p:nvPr>
        </p:nvSpPr>
        <p:spPr/>
        <p:txBody>
          <a:bodyPr/>
          <a:lstStyle/>
          <a:p>
            <a:pPr lvl="0"/>
            <a:endParaRPr lang="en-US"/>
          </a:p>
        </p:txBody>
      </p:sp>
      <p:sp>
        <p:nvSpPr>
          <p:cNvPr id="5" name="Footer Placeholder 4">
            <a:extLst>
              <a:ext uri="{FF2B5EF4-FFF2-40B4-BE49-F238E27FC236}">
                <a16:creationId xmlns:a16="http://schemas.microsoft.com/office/drawing/2014/main" id="{3BD26742-2006-4F4E-A8E6-A3EAF88F766E}"/>
              </a:ext>
            </a:extLst>
          </p:cNvPr>
          <p:cNvSpPr>
            <a:spLocks noGrp="1"/>
          </p:cNvSpPr>
          <p:nvPr>
            <p:ph type="ftr" sz="quarter" idx="11"/>
          </p:nvPr>
        </p:nvSpPr>
        <p:spPr/>
        <p:txBody>
          <a:bodyPr/>
          <a:lstStyle/>
          <a:p>
            <a:pPr lvl="0"/>
            <a:endParaRPr lang="en-US"/>
          </a:p>
        </p:txBody>
      </p:sp>
      <p:sp>
        <p:nvSpPr>
          <p:cNvPr id="6" name="Slide Number Placeholder 5">
            <a:extLst>
              <a:ext uri="{FF2B5EF4-FFF2-40B4-BE49-F238E27FC236}">
                <a16:creationId xmlns:a16="http://schemas.microsoft.com/office/drawing/2014/main" id="{BFA833DC-B84F-4B54-86CC-0DE54BBE16AC}"/>
              </a:ext>
            </a:extLst>
          </p:cNvPr>
          <p:cNvSpPr>
            <a:spLocks noGrp="1"/>
          </p:cNvSpPr>
          <p:nvPr>
            <p:ph type="sldNum" sz="quarter" idx="12"/>
          </p:nvPr>
        </p:nvSpPr>
        <p:spPr/>
        <p:txBody>
          <a:bodyPr/>
          <a:lstStyle/>
          <a:p>
            <a:pPr lvl="0"/>
            <a:fld id="{2ABF1F7F-C1A6-4374-A943-CCB0B5E88B0E}" type="slidenum">
              <a:t>‹#›</a:t>
            </a:fld>
            <a:endParaRPr lang="en-US"/>
          </a:p>
        </p:txBody>
      </p:sp>
    </p:spTree>
    <p:extLst>
      <p:ext uri="{BB962C8B-B14F-4D97-AF65-F5344CB8AC3E}">
        <p14:creationId xmlns:p14="http://schemas.microsoft.com/office/powerpoint/2010/main" val="33302911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178413D-FA28-45A2-B43A-87EAD97AF605}"/>
              </a:ext>
            </a:extLst>
          </p:cNvPr>
          <p:cNvSpPr>
            <a:spLocks noGrp="1"/>
          </p:cNvSpPr>
          <p:nvPr>
            <p:ph type="title" orient="vert"/>
          </p:nvPr>
        </p:nvSpPr>
        <p:spPr>
          <a:xfrm>
            <a:off x="7308850" y="225425"/>
            <a:ext cx="2266950" cy="43894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6F373B6-EEFC-45E9-8F5F-86B8CC383D1B}"/>
              </a:ext>
            </a:extLst>
          </p:cNvPr>
          <p:cNvSpPr>
            <a:spLocks noGrp="1"/>
          </p:cNvSpPr>
          <p:nvPr>
            <p:ph type="body" orient="vert" idx="1"/>
          </p:nvPr>
        </p:nvSpPr>
        <p:spPr>
          <a:xfrm>
            <a:off x="503238" y="225425"/>
            <a:ext cx="6653212" cy="43894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5D0DCD-8FCD-4A7B-9B90-0AF864E9D77B}"/>
              </a:ext>
            </a:extLst>
          </p:cNvPr>
          <p:cNvSpPr>
            <a:spLocks noGrp="1"/>
          </p:cNvSpPr>
          <p:nvPr>
            <p:ph type="dt" sz="half" idx="10"/>
          </p:nvPr>
        </p:nvSpPr>
        <p:spPr/>
        <p:txBody>
          <a:bodyPr/>
          <a:lstStyle/>
          <a:p>
            <a:pPr lvl="0"/>
            <a:endParaRPr lang="en-US"/>
          </a:p>
        </p:txBody>
      </p:sp>
      <p:sp>
        <p:nvSpPr>
          <p:cNvPr id="5" name="Footer Placeholder 4">
            <a:extLst>
              <a:ext uri="{FF2B5EF4-FFF2-40B4-BE49-F238E27FC236}">
                <a16:creationId xmlns:a16="http://schemas.microsoft.com/office/drawing/2014/main" id="{59E89F0A-A7B2-4D65-B1CB-C71BDC313641}"/>
              </a:ext>
            </a:extLst>
          </p:cNvPr>
          <p:cNvSpPr>
            <a:spLocks noGrp="1"/>
          </p:cNvSpPr>
          <p:nvPr>
            <p:ph type="ftr" sz="quarter" idx="11"/>
          </p:nvPr>
        </p:nvSpPr>
        <p:spPr/>
        <p:txBody>
          <a:bodyPr/>
          <a:lstStyle/>
          <a:p>
            <a:pPr lvl="0"/>
            <a:endParaRPr lang="en-US"/>
          </a:p>
        </p:txBody>
      </p:sp>
      <p:sp>
        <p:nvSpPr>
          <p:cNvPr id="6" name="Slide Number Placeholder 5">
            <a:extLst>
              <a:ext uri="{FF2B5EF4-FFF2-40B4-BE49-F238E27FC236}">
                <a16:creationId xmlns:a16="http://schemas.microsoft.com/office/drawing/2014/main" id="{100542A9-264E-402A-BADD-C7AE9888A5A3}"/>
              </a:ext>
            </a:extLst>
          </p:cNvPr>
          <p:cNvSpPr>
            <a:spLocks noGrp="1"/>
          </p:cNvSpPr>
          <p:nvPr>
            <p:ph type="sldNum" sz="quarter" idx="12"/>
          </p:nvPr>
        </p:nvSpPr>
        <p:spPr/>
        <p:txBody>
          <a:bodyPr/>
          <a:lstStyle/>
          <a:p>
            <a:pPr lvl="0"/>
            <a:fld id="{60829B69-5850-45BD-8F1A-27BA115B3A8F}" type="slidenum">
              <a:t>‹#›</a:t>
            </a:fld>
            <a:endParaRPr lang="en-US"/>
          </a:p>
        </p:txBody>
      </p:sp>
    </p:spTree>
    <p:extLst>
      <p:ext uri="{BB962C8B-B14F-4D97-AF65-F5344CB8AC3E}">
        <p14:creationId xmlns:p14="http://schemas.microsoft.com/office/powerpoint/2010/main" val="3133288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B695E-9896-497C-A163-3C3E69670EE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48B1A38-3D60-4FB0-8832-D5796CCDC27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DB8FF2-5485-432C-97AE-C8B3EFBAA372}"/>
              </a:ext>
            </a:extLst>
          </p:cNvPr>
          <p:cNvSpPr>
            <a:spLocks noGrp="1"/>
          </p:cNvSpPr>
          <p:nvPr>
            <p:ph type="dt" sz="half" idx="10"/>
          </p:nvPr>
        </p:nvSpPr>
        <p:spPr/>
        <p:txBody>
          <a:bodyPr/>
          <a:lstStyle/>
          <a:p>
            <a:pPr lvl="0"/>
            <a:endParaRPr lang="en-US"/>
          </a:p>
        </p:txBody>
      </p:sp>
      <p:sp>
        <p:nvSpPr>
          <p:cNvPr id="5" name="Footer Placeholder 4">
            <a:extLst>
              <a:ext uri="{FF2B5EF4-FFF2-40B4-BE49-F238E27FC236}">
                <a16:creationId xmlns:a16="http://schemas.microsoft.com/office/drawing/2014/main" id="{9E451673-31C1-47B2-8C74-4FA27D3FB63E}"/>
              </a:ext>
            </a:extLst>
          </p:cNvPr>
          <p:cNvSpPr>
            <a:spLocks noGrp="1"/>
          </p:cNvSpPr>
          <p:nvPr>
            <p:ph type="ftr" sz="quarter" idx="11"/>
          </p:nvPr>
        </p:nvSpPr>
        <p:spPr/>
        <p:txBody>
          <a:bodyPr/>
          <a:lstStyle/>
          <a:p>
            <a:pPr lvl="0"/>
            <a:endParaRPr lang="en-US"/>
          </a:p>
        </p:txBody>
      </p:sp>
      <p:sp>
        <p:nvSpPr>
          <p:cNvPr id="6" name="Slide Number Placeholder 5">
            <a:extLst>
              <a:ext uri="{FF2B5EF4-FFF2-40B4-BE49-F238E27FC236}">
                <a16:creationId xmlns:a16="http://schemas.microsoft.com/office/drawing/2014/main" id="{8F29E68D-138A-4237-9549-1EE49B4E3B76}"/>
              </a:ext>
            </a:extLst>
          </p:cNvPr>
          <p:cNvSpPr>
            <a:spLocks noGrp="1"/>
          </p:cNvSpPr>
          <p:nvPr>
            <p:ph type="sldNum" sz="quarter" idx="12"/>
          </p:nvPr>
        </p:nvSpPr>
        <p:spPr/>
        <p:txBody>
          <a:bodyPr/>
          <a:lstStyle/>
          <a:p>
            <a:pPr lvl="0"/>
            <a:fld id="{E3F884EB-8BCC-4C47-887F-98C6206777D5}" type="slidenum">
              <a:t>‹#›</a:t>
            </a:fld>
            <a:endParaRPr lang="en-US"/>
          </a:p>
        </p:txBody>
      </p:sp>
    </p:spTree>
    <p:extLst>
      <p:ext uri="{BB962C8B-B14F-4D97-AF65-F5344CB8AC3E}">
        <p14:creationId xmlns:p14="http://schemas.microsoft.com/office/powerpoint/2010/main" val="3717528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68782-6171-4FF1-8059-86037FBA012E}"/>
              </a:ext>
            </a:extLst>
          </p:cNvPr>
          <p:cNvSpPr>
            <a:spLocks noGrp="1"/>
          </p:cNvSpPr>
          <p:nvPr>
            <p:ph type="title"/>
          </p:nvPr>
        </p:nvSpPr>
        <p:spPr>
          <a:xfrm>
            <a:off x="687388" y="1414463"/>
            <a:ext cx="8694737" cy="23574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9225E84-4395-4E3F-8BB5-9ECC10DA5E38}"/>
              </a:ext>
            </a:extLst>
          </p:cNvPr>
          <p:cNvSpPr>
            <a:spLocks noGrp="1"/>
          </p:cNvSpPr>
          <p:nvPr>
            <p:ph type="body" idx="1"/>
          </p:nvPr>
        </p:nvSpPr>
        <p:spPr>
          <a:xfrm>
            <a:off x="687388" y="3794125"/>
            <a:ext cx="8694737" cy="124142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D3D3222-16FE-435E-B919-1F9AD82814A8}"/>
              </a:ext>
            </a:extLst>
          </p:cNvPr>
          <p:cNvSpPr>
            <a:spLocks noGrp="1"/>
          </p:cNvSpPr>
          <p:nvPr>
            <p:ph type="dt" sz="half" idx="10"/>
          </p:nvPr>
        </p:nvSpPr>
        <p:spPr/>
        <p:txBody>
          <a:bodyPr/>
          <a:lstStyle/>
          <a:p>
            <a:pPr lvl="0"/>
            <a:endParaRPr lang="en-US"/>
          </a:p>
        </p:txBody>
      </p:sp>
      <p:sp>
        <p:nvSpPr>
          <p:cNvPr id="5" name="Footer Placeholder 4">
            <a:extLst>
              <a:ext uri="{FF2B5EF4-FFF2-40B4-BE49-F238E27FC236}">
                <a16:creationId xmlns:a16="http://schemas.microsoft.com/office/drawing/2014/main" id="{4147ABBA-4F05-423A-B2AA-D4310CD69759}"/>
              </a:ext>
            </a:extLst>
          </p:cNvPr>
          <p:cNvSpPr>
            <a:spLocks noGrp="1"/>
          </p:cNvSpPr>
          <p:nvPr>
            <p:ph type="ftr" sz="quarter" idx="11"/>
          </p:nvPr>
        </p:nvSpPr>
        <p:spPr/>
        <p:txBody>
          <a:bodyPr/>
          <a:lstStyle/>
          <a:p>
            <a:pPr lvl="0"/>
            <a:endParaRPr lang="en-US"/>
          </a:p>
        </p:txBody>
      </p:sp>
      <p:sp>
        <p:nvSpPr>
          <p:cNvPr id="6" name="Slide Number Placeholder 5">
            <a:extLst>
              <a:ext uri="{FF2B5EF4-FFF2-40B4-BE49-F238E27FC236}">
                <a16:creationId xmlns:a16="http://schemas.microsoft.com/office/drawing/2014/main" id="{4F1024C1-F6F9-4693-9E29-05A90BDC398F}"/>
              </a:ext>
            </a:extLst>
          </p:cNvPr>
          <p:cNvSpPr>
            <a:spLocks noGrp="1"/>
          </p:cNvSpPr>
          <p:nvPr>
            <p:ph type="sldNum" sz="quarter" idx="12"/>
          </p:nvPr>
        </p:nvSpPr>
        <p:spPr/>
        <p:txBody>
          <a:bodyPr/>
          <a:lstStyle/>
          <a:p>
            <a:pPr lvl="0"/>
            <a:fld id="{5B509FF1-6068-412B-9886-3331008B7F12}" type="slidenum">
              <a:t>‹#›</a:t>
            </a:fld>
            <a:endParaRPr lang="en-US"/>
          </a:p>
        </p:txBody>
      </p:sp>
    </p:spTree>
    <p:extLst>
      <p:ext uri="{BB962C8B-B14F-4D97-AF65-F5344CB8AC3E}">
        <p14:creationId xmlns:p14="http://schemas.microsoft.com/office/powerpoint/2010/main" val="347496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7BE88-E916-4246-BAF5-5F770D5C404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FC888CE-8A7A-4A69-8E6C-245370EEAA46}"/>
              </a:ext>
            </a:extLst>
          </p:cNvPr>
          <p:cNvSpPr>
            <a:spLocks noGrp="1"/>
          </p:cNvSpPr>
          <p:nvPr>
            <p:ph sz="half" idx="1"/>
          </p:nvPr>
        </p:nvSpPr>
        <p:spPr>
          <a:xfrm>
            <a:off x="503238" y="1327150"/>
            <a:ext cx="4459287" cy="32877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075AD19-B4AD-40CA-92CD-FEC06D8689B0}"/>
              </a:ext>
            </a:extLst>
          </p:cNvPr>
          <p:cNvSpPr>
            <a:spLocks noGrp="1"/>
          </p:cNvSpPr>
          <p:nvPr>
            <p:ph sz="half" idx="2"/>
          </p:nvPr>
        </p:nvSpPr>
        <p:spPr>
          <a:xfrm>
            <a:off x="5114925" y="1327150"/>
            <a:ext cx="4460875" cy="32877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9E63179-C476-4533-9623-9470094CA289}"/>
              </a:ext>
            </a:extLst>
          </p:cNvPr>
          <p:cNvSpPr>
            <a:spLocks noGrp="1"/>
          </p:cNvSpPr>
          <p:nvPr>
            <p:ph type="dt" sz="half" idx="10"/>
          </p:nvPr>
        </p:nvSpPr>
        <p:spPr/>
        <p:txBody>
          <a:bodyPr/>
          <a:lstStyle/>
          <a:p>
            <a:pPr lvl="0"/>
            <a:endParaRPr lang="en-US"/>
          </a:p>
        </p:txBody>
      </p:sp>
      <p:sp>
        <p:nvSpPr>
          <p:cNvPr id="6" name="Footer Placeholder 5">
            <a:extLst>
              <a:ext uri="{FF2B5EF4-FFF2-40B4-BE49-F238E27FC236}">
                <a16:creationId xmlns:a16="http://schemas.microsoft.com/office/drawing/2014/main" id="{E1E2ABA2-166E-46F9-A080-20750DB354E8}"/>
              </a:ext>
            </a:extLst>
          </p:cNvPr>
          <p:cNvSpPr>
            <a:spLocks noGrp="1"/>
          </p:cNvSpPr>
          <p:nvPr>
            <p:ph type="ftr" sz="quarter" idx="11"/>
          </p:nvPr>
        </p:nvSpPr>
        <p:spPr/>
        <p:txBody>
          <a:bodyPr/>
          <a:lstStyle/>
          <a:p>
            <a:pPr lvl="0"/>
            <a:endParaRPr lang="en-US"/>
          </a:p>
        </p:txBody>
      </p:sp>
      <p:sp>
        <p:nvSpPr>
          <p:cNvPr id="7" name="Slide Number Placeholder 6">
            <a:extLst>
              <a:ext uri="{FF2B5EF4-FFF2-40B4-BE49-F238E27FC236}">
                <a16:creationId xmlns:a16="http://schemas.microsoft.com/office/drawing/2014/main" id="{21684A9D-D221-4D13-9B0B-9913A0D3FCBA}"/>
              </a:ext>
            </a:extLst>
          </p:cNvPr>
          <p:cNvSpPr>
            <a:spLocks noGrp="1"/>
          </p:cNvSpPr>
          <p:nvPr>
            <p:ph type="sldNum" sz="quarter" idx="12"/>
          </p:nvPr>
        </p:nvSpPr>
        <p:spPr/>
        <p:txBody>
          <a:bodyPr/>
          <a:lstStyle/>
          <a:p>
            <a:pPr lvl="0"/>
            <a:fld id="{7C6030F6-0B5B-496C-AAA0-C4DD6E499857}" type="slidenum">
              <a:t>‹#›</a:t>
            </a:fld>
            <a:endParaRPr lang="en-US"/>
          </a:p>
        </p:txBody>
      </p:sp>
    </p:spTree>
    <p:extLst>
      <p:ext uri="{BB962C8B-B14F-4D97-AF65-F5344CB8AC3E}">
        <p14:creationId xmlns:p14="http://schemas.microsoft.com/office/powerpoint/2010/main" val="952671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A7A0F-C563-4625-A4F6-026E19E4A9E4}"/>
              </a:ext>
            </a:extLst>
          </p:cNvPr>
          <p:cNvSpPr>
            <a:spLocks noGrp="1"/>
          </p:cNvSpPr>
          <p:nvPr>
            <p:ph type="title"/>
          </p:nvPr>
        </p:nvSpPr>
        <p:spPr>
          <a:xfrm>
            <a:off x="693738" y="301625"/>
            <a:ext cx="8694737" cy="10969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817A229-5A13-444F-9E68-53542B736B37}"/>
              </a:ext>
            </a:extLst>
          </p:cNvPr>
          <p:cNvSpPr>
            <a:spLocks noGrp="1"/>
          </p:cNvSpPr>
          <p:nvPr>
            <p:ph type="body" idx="1"/>
          </p:nvPr>
        </p:nvSpPr>
        <p:spPr>
          <a:xfrm>
            <a:off x="693738" y="1390650"/>
            <a:ext cx="4265612" cy="681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E5334DD-59A9-440A-A1ED-39833C39186E}"/>
              </a:ext>
            </a:extLst>
          </p:cNvPr>
          <p:cNvSpPr>
            <a:spLocks noGrp="1"/>
          </p:cNvSpPr>
          <p:nvPr>
            <p:ph sz="half" idx="2"/>
          </p:nvPr>
        </p:nvSpPr>
        <p:spPr>
          <a:xfrm>
            <a:off x="693738" y="2071688"/>
            <a:ext cx="4265612" cy="30464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E962AA1-5B92-43F3-8FDD-C5B96ECB843F}"/>
              </a:ext>
            </a:extLst>
          </p:cNvPr>
          <p:cNvSpPr>
            <a:spLocks noGrp="1"/>
          </p:cNvSpPr>
          <p:nvPr>
            <p:ph type="body" sz="quarter" idx="3"/>
          </p:nvPr>
        </p:nvSpPr>
        <p:spPr>
          <a:xfrm>
            <a:off x="5103813" y="1390650"/>
            <a:ext cx="4284662" cy="681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BF26CE1-264F-4E2F-A459-39135ADBADC0}"/>
              </a:ext>
            </a:extLst>
          </p:cNvPr>
          <p:cNvSpPr>
            <a:spLocks noGrp="1"/>
          </p:cNvSpPr>
          <p:nvPr>
            <p:ph sz="quarter" idx="4"/>
          </p:nvPr>
        </p:nvSpPr>
        <p:spPr>
          <a:xfrm>
            <a:off x="5103813" y="2071688"/>
            <a:ext cx="4284662" cy="30464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2B467C7-8224-4CD7-BD16-0CFD7A36B6D9}"/>
              </a:ext>
            </a:extLst>
          </p:cNvPr>
          <p:cNvSpPr>
            <a:spLocks noGrp="1"/>
          </p:cNvSpPr>
          <p:nvPr>
            <p:ph type="dt" sz="half" idx="10"/>
          </p:nvPr>
        </p:nvSpPr>
        <p:spPr/>
        <p:txBody>
          <a:bodyPr/>
          <a:lstStyle/>
          <a:p>
            <a:pPr lvl="0"/>
            <a:endParaRPr lang="en-US"/>
          </a:p>
        </p:txBody>
      </p:sp>
      <p:sp>
        <p:nvSpPr>
          <p:cNvPr id="8" name="Footer Placeholder 7">
            <a:extLst>
              <a:ext uri="{FF2B5EF4-FFF2-40B4-BE49-F238E27FC236}">
                <a16:creationId xmlns:a16="http://schemas.microsoft.com/office/drawing/2014/main" id="{60CF401C-4B56-472A-93E8-39C57273DC5A}"/>
              </a:ext>
            </a:extLst>
          </p:cNvPr>
          <p:cNvSpPr>
            <a:spLocks noGrp="1"/>
          </p:cNvSpPr>
          <p:nvPr>
            <p:ph type="ftr" sz="quarter" idx="11"/>
          </p:nvPr>
        </p:nvSpPr>
        <p:spPr/>
        <p:txBody>
          <a:bodyPr/>
          <a:lstStyle/>
          <a:p>
            <a:pPr lvl="0"/>
            <a:endParaRPr lang="en-US"/>
          </a:p>
        </p:txBody>
      </p:sp>
      <p:sp>
        <p:nvSpPr>
          <p:cNvPr id="9" name="Slide Number Placeholder 8">
            <a:extLst>
              <a:ext uri="{FF2B5EF4-FFF2-40B4-BE49-F238E27FC236}">
                <a16:creationId xmlns:a16="http://schemas.microsoft.com/office/drawing/2014/main" id="{F60EB12C-FACE-4D8E-9C65-F2A86B27EC89}"/>
              </a:ext>
            </a:extLst>
          </p:cNvPr>
          <p:cNvSpPr>
            <a:spLocks noGrp="1"/>
          </p:cNvSpPr>
          <p:nvPr>
            <p:ph type="sldNum" sz="quarter" idx="12"/>
          </p:nvPr>
        </p:nvSpPr>
        <p:spPr/>
        <p:txBody>
          <a:bodyPr/>
          <a:lstStyle/>
          <a:p>
            <a:pPr lvl="0"/>
            <a:fld id="{50E7AE9D-0EB6-40D4-886C-41DE4CB82FCD}" type="slidenum">
              <a:t>‹#›</a:t>
            </a:fld>
            <a:endParaRPr lang="en-US"/>
          </a:p>
        </p:txBody>
      </p:sp>
    </p:spTree>
    <p:extLst>
      <p:ext uri="{BB962C8B-B14F-4D97-AF65-F5344CB8AC3E}">
        <p14:creationId xmlns:p14="http://schemas.microsoft.com/office/powerpoint/2010/main" val="3791148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89B78-072B-450A-8575-06992B59F01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C5E5F56-1F1D-4176-83D6-0ABFDA4986C7}"/>
              </a:ext>
            </a:extLst>
          </p:cNvPr>
          <p:cNvSpPr>
            <a:spLocks noGrp="1"/>
          </p:cNvSpPr>
          <p:nvPr>
            <p:ph type="dt" sz="half" idx="10"/>
          </p:nvPr>
        </p:nvSpPr>
        <p:spPr/>
        <p:txBody>
          <a:bodyPr/>
          <a:lstStyle/>
          <a:p>
            <a:pPr lvl="0"/>
            <a:endParaRPr lang="en-US"/>
          </a:p>
        </p:txBody>
      </p:sp>
      <p:sp>
        <p:nvSpPr>
          <p:cNvPr id="4" name="Footer Placeholder 3">
            <a:extLst>
              <a:ext uri="{FF2B5EF4-FFF2-40B4-BE49-F238E27FC236}">
                <a16:creationId xmlns:a16="http://schemas.microsoft.com/office/drawing/2014/main" id="{34781A0E-5170-4247-A9EE-763BA0DD36C7}"/>
              </a:ext>
            </a:extLst>
          </p:cNvPr>
          <p:cNvSpPr>
            <a:spLocks noGrp="1"/>
          </p:cNvSpPr>
          <p:nvPr>
            <p:ph type="ftr" sz="quarter" idx="11"/>
          </p:nvPr>
        </p:nvSpPr>
        <p:spPr/>
        <p:txBody>
          <a:bodyPr/>
          <a:lstStyle/>
          <a:p>
            <a:pPr lvl="0"/>
            <a:endParaRPr lang="en-US"/>
          </a:p>
        </p:txBody>
      </p:sp>
      <p:sp>
        <p:nvSpPr>
          <p:cNvPr id="5" name="Slide Number Placeholder 4">
            <a:extLst>
              <a:ext uri="{FF2B5EF4-FFF2-40B4-BE49-F238E27FC236}">
                <a16:creationId xmlns:a16="http://schemas.microsoft.com/office/drawing/2014/main" id="{6211597D-0BD0-4FC7-B66A-75C49CF2EE1B}"/>
              </a:ext>
            </a:extLst>
          </p:cNvPr>
          <p:cNvSpPr>
            <a:spLocks noGrp="1"/>
          </p:cNvSpPr>
          <p:nvPr>
            <p:ph type="sldNum" sz="quarter" idx="12"/>
          </p:nvPr>
        </p:nvSpPr>
        <p:spPr/>
        <p:txBody>
          <a:bodyPr/>
          <a:lstStyle/>
          <a:p>
            <a:pPr lvl="0"/>
            <a:fld id="{87970BCA-66AF-440E-9A50-E57D03F0C6BE}" type="slidenum">
              <a:t>‹#›</a:t>
            </a:fld>
            <a:endParaRPr lang="en-US"/>
          </a:p>
        </p:txBody>
      </p:sp>
    </p:spTree>
    <p:extLst>
      <p:ext uri="{BB962C8B-B14F-4D97-AF65-F5344CB8AC3E}">
        <p14:creationId xmlns:p14="http://schemas.microsoft.com/office/powerpoint/2010/main" val="254177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DBDA06A-1594-436B-814C-5BA3CB335025}"/>
              </a:ext>
            </a:extLst>
          </p:cNvPr>
          <p:cNvSpPr>
            <a:spLocks noGrp="1"/>
          </p:cNvSpPr>
          <p:nvPr>
            <p:ph type="dt" sz="half" idx="10"/>
          </p:nvPr>
        </p:nvSpPr>
        <p:spPr/>
        <p:txBody>
          <a:bodyPr/>
          <a:lstStyle/>
          <a:p>
            <a:pPr lvl="0"/>
            <a:endParaRPr lang="en-US"/>
          </a:p>
        </p:txBody>
      </p:sp>
      <p:sp>
        <p:nvSpPr>
          <p:cNvPr id="3" name="Footer Placeholder 2">
            <a:extLst>
              <a:ext uri="{FF2B5EF4-FFF2-40B4-BE49-F238E27FC236}">
                <a16:creationId xmlns:a16="http://schemas.microsoft.com/office/drawing/2014/main" id="{1E45F5D1-DB1D-4A1C-9665-0F89834FA7C3}"/>
              </a:ext>
            </a:extLst>
          </p:cNvPr>
          <p:cNvSpPr>
            <a:spLocks noGrp="1"/>
          </p:cNvSpPr>
          <p:nvPr>
            <p:ph type="ftr" sz="quarter" idx="11"/>
          </p:nvPr>
        </p:nvSpPr>
        <p:spPr/>
        <p:txBody>
          <a:bodyPr/>
          <a:lstStyle/>
          <a:p>
            <a:pPr lvl="0"/>
            <a:endParaRPr lang="en-US"/>
          </a:p>
        </p:txBody>
      </p:sp>
      <p:sp>
        <p:nvSpPr>
          <p:cNvPr id="4" name="Slide Number Placeholder 3">
            <a:extLst>
              <a:ext uri="{FF2B5EF4-FFF2-40B4-BE49-F238E27FC236}">
                <a16:creationId xmlns:a16="http://schemas.microsoft.com/office/drawing/2014/main" id="{E7AEE095-6C7B-4F14-8260-6F6D66C52F03}"/>
              </a:ext>
            </a:extLst>
          </p:cNvPr>
          <p:cNvSpPr>
            <a:spLocks noGrp="1"/>
          </p:cNvSpPr>
          <p:nvPr>
            <p:ph type="sldNum" sz="quarter" idx="12"/>
          </p:nvPr>
        </p:nvSpPr>
        <p:spPr/>
        <p:txBody>
          <a:bodyPr/>
          <a:lstStyle/>
          <a:p>
            <a:pPr lvl="0"/>
            <a:fld id="{76A48EFE-C5C9-4D9A-A210-C28CAEE72607}" type="slidenum">
              <a:t>‹#›</a:t>
            </a:fld>
            <a:endParaRPr lang="en-US"/>
          </a:p>
        </p:txBody>
      </p:sp>
    </p:spTree>
    <p:extLst>
      <p:ext uri="{BB962C8B-B14F-4D97-AF65-F5344CB8AC3E}">
        <p14:creationId xmlns:p14="http://schemas.microsoft.com/office/powerpoint/2010/main" val="822771994"/>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332EF-5064-4AD5-BC0A-40DD35280C43}"/>
              </a:ext>
            </a:extLst>
          </p:cNvPr>
          <p:cNvSpPr>
            <a:spLocks noGrp="1"/>
          </p:cNvSpPr>
          <p:nvPr>
            <p:ph type="title"/>
          </p:nvPr>
        </p:nvSpPr>
        <p:spPr>
          <a:xfrm>
            <a:off x="693738" y="377825"/>
            <a:ext cx="3251200" cy="1323975"/>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B8E5606-A925-4338-91D2-D4DD052FBF19}"/>
              </a:ext>
            </a:extLst>
          </p:cNvPr>
          <p:cNvSpPr>
            <a:spLocks noGrp="1"/>
          </p:cNvSpPr>
          <p:nvPr>
            <p:ph idx="1"/>
          </p:nvPr>
        </p:nvSpPr>
        <p:spPr>
          <a:xfrm>
            <a:off x="4286250" y="815975"/>
            <a:ext cx="5102225" cy="40306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010DE2A-BABC-4899-89EB-ABB30ED3110B}"/>
              </a:ext>
            </a:extLst>
          </p:cNvPr>
          <p:cNvSpPr>
            <a:spLocks noGrp="1"/>
          </p:cNvSpPr>
          <p:nvPr>
            <p:ph type="body" sz="half" idx="2"/>
          </p:nvPr>
        </p:nvSpPr>
        <p:spPr>
          <a:xfrm>
            <a:off x="693738" y="1701800"/>
            <a:ext cx="3251200" cy="31511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B317090-BE05-43E3-8358-B7297AB20B05}"/>
              </a:ext>
            </a:extLst>
          </p:cNvPr>
          <p:cNvSpPr>
            <a:spLocks noGrp="1"/>
          </p:cNvSpPr>
          <p:nvPr>
            <p:ph type="dt" sz="half" idx="10"/>
          </p:nvPr>
        </p:nvSpPr>
        <p:spPr/>
        <p:txBody>
          <a:bodyPr/>
          <a:lstStyle/>
          <a:p>
            <a:pPr lvl="0"/>
            <a:endParaRPr lang="en-US"/>
          </a:p>
        </p:txBody>
      </p:sp>
      <p:sp>
        <p:nvSpPr>
          <p:cNvPr id="6" name="Footer Placeholder 5">
            <a:extLst>
              <a:ext uri="{FF2B5EF4-FFF2-40B4-BE49-F238E27FC236}">
                <a16:creationId xmlns:a16="http://schemas.microsoft.com/office/drawing/2014/main" id="{70827110-79B1-4B73-875B-CEE87138E34B}"/>
              </a:ext>
            </a:extLst>
          </p:cNvPr>
          <p:cNvSpPr>
            <a:spLocks noGrp="1"/>
          </p:cNvSpPr>
          <p:nvPr>
            <p:ph type="ftr" sz="quarter" idx="11"/>
          </p:nvPr>
        </p:nvSpPr>
        <p:spPr/>
        <p:txBody>
          <a:bodyPr/>
          <a:lstStyle/>
          <a:p>
            <a:pPr lvl="0"/>
            <a:endParaRPr lang="en-US"/>
          </a:p>
        </p:txBody>
      </p:sp>
      <p:sp>
        <p:nvSpPr>
          <p:cNvPr id="7" name="Slide Number Placeholder 6">
            <a:extLst>
              <a:ext uri="{FF2B5EF4-FFF2-40B4-BE49-F238E27FC236}">
                <a16:creationId xmlns:a16="http://schemas.microsoft.com/office/drawing/2014/main" id="{AF42D3B1-9AE2-4A00-8BD3-F436722F563C}"/>
              </a:ext>
            </a:extLst>
          </p:cNvPr>
          <p:cNvSpPr>
            <a:spLocks noGrp="1"/>
          </p:cNvSpPr>
          <p:nvPr>
            <p:ph type="sldNum" sz="quarter" idx="12"/>
          </p:nvPr>
        </p:nvSpPr>
        <p:spPr/>
        <p:txBody>
          <a:bodyPr/>
          <a:lstStyle/>
          <a:p>
            <a:pPr lvl="0"/>
            <a:fld id="{53AF65EF-B844-41E4-9BAC-2DC4F2A2EF97}" type="slidenum">
              <a:t>‹#›</a:t>
            </a:fld>
            <a:endParaRPr lang="en-US"/>
          </a:p>
        </p:txBody>
      </p:sp>
    </p:spTree>
    <p:extLst>
      <p:ext uri="{BB962C8B-B14F-4D97-AF65-F5344CB8AC3E}">
        <p14:creationId xmlns:p14="http://schemas.microsoft.com/office/powerpoint/2010/main" val="1179861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39676-CD23-4DB9-85E0-E2CA9C523304}"/>
              </a:ext>
            </a:extLst>
          </p:cNvPr>
          <p:cNvSpPr>
            <a:spLocks noGrp="1"/>
          </p:cNvSpPr>
          <p:nvPr>
            <p:ph type="title"/>
          </p:nvPr>
        </p:nvSpPr>
        <p:spPr>
          <a:xfrm>
            <a:off x="693738" y="377825"/>
            <a:ext cx="3251200" cy="1323975"/>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3F08383-258F-4D84-9C6A-D62742064445}"/>
              </a:ext>
            </a:extLst>
          </p:cNvPr>
          <p:cNvSpPr>
            <a:spLocks noGrp="1"/>
          </p:cNvSpPr>
          <p:nvPr>
            <p:ph type="pic" idx="1"/>
          </p:nvPr>
        </p:nvSpPr>
        <p:spPr>
          <a:xfrm>
            <a:off x="4286250" y="815975"/>
            <a:ext cx="5102225" cy="40306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0C83B34-D635-4998-A254-653400A16822}"/>
              </a:ext>
            </a:extLst>
          </p:cNvPr>
          <p:cNvSpPr>
            <a:spLocks noGrp="1"/>
          </p:cNvSpPr>
          <p:nvPr>
            <p:ph type="body" sz="half" idx="2"/>
          </p:nvPr>
        </p:nvSpPr>
        <p:spPr>
          <a:xfrm>
            <a:off x="693738" y="1701800"/>
            <a:ext cx="3251200" cy="31511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051E5B5-A7CC-44EA-BB10-767180A21C26}"/>
              </a:ext>
            </a:extLst>
          </p:cNvPr>
          <p:cNvSpPr>
            <a:spLocks noGrp="1"/>
          </p:cNvSpPr>
          <p:nvPr>
            <p:ph type="dt" sz="half" idx="10"/>
          </p:nvPr>
        </p:nvSpPr>
        <p:spPr/>
        <p:txBody>
          <a:bodyPr/>
          <a:lstStyle/>
          <a:p>
            <a:pPr lvl="0"/>
            <a:endParaRPr lang="en-US"/>
          </a:p>
        </p:txBody>
      </p:sp>
      <p:sp>
        <p:nvSpPr>
          <p:cNvPr id="6" name="Footer Placeholder 5">
            <a:extLst>
              <a:ext uri="{FF2B5EF4-FFF2-40B4-BE49-F238E27FC236}">
                <a16:creationId xmlns:a16="http://schemas.microsoft.com/office/drawing/2014/main" id="{EDFDC704-1AFA-4BD5-93BE-17F605FBFB79}"/>
              </a:ext>
            </a:extLst>
          </p:cNvPr>
          <p:cNvSpPr>
            <a:spLocks noGrp="1"/>
          </p:cNvSpPr>
          <p:nvPr>
            <p:ph type="ftr" sz="quarter" idx="11"/>
          </p:nvPr>
        </p:nvSpPr>
        <p:spPr/>
        <p:txBody>
          <a:bodyPr/>
          <a:lstStyle/>
          <a:p>
            <a:pPr lvl="0"/>
            <a:endParaRPr lang="en-US"/>
          </a:p>
        </p:txBody>
      </p:sp>
      <p:sp>
        <p:nvSpPr>
          <p:cNvPr id="7" name="Slide Number Placeholder 6">
            <a:extLst>
              <a:ext uri="{FF2B5EF4-FFF2-40B4-BE49-F238E27FC236}">
                <a16:creationId xmlns:a16="http://schemas.microsoft.com/office/drawing/2014/main" id="{3CB23AF2-9C3B-436C-B941-3F08F695C7AF}"/>
              </a:ext>
            </a:extLst>
          </p:cNvPr>
          <p:cNvSpPr>
            <a:spLocks noGrp="1"/>
          </p:cNvSpPr>
          <p:nvPr>
            <p:ph type="sldNum" sz="quarter" idx="12"/>
          </p:nvPr>
        </p:nvSpPr>
        <p:spPr/>
        <p:txBody>
          <a:bodyPr/>
          <a:lstStyle/>
          <a:p>
            <a:pPr lvl="0"/>
            <a:fld id="{07CC7D45-FE97-4CA6-8AAC-1DD70BC6D694}" type="slidenum">
              <a:t>‹#›</a:t>
            </a:fld>
            <a:endParaRPr lang="en-US"/>
          </a:p>
        </p:txBody>
      </p:sp>
    </p:spTree>
    <p:extLst>
      <p:ext uri="{BB962C8B-B14F-4D97-AF65-F5344CB8AC3E}">
        <p14:creationId xmlns:p14="http://schemas.microsoft.com/office/powerpoint/2010/main" val="822247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50156F-D7A9-4951-826B-F4D4F82255C9}"/>
              </a:ext>
            </a:extLst>
          </p:cNvPr>
          <p:cNvSpPr txBox="1">
            <a:spLocks noGrp="1"/>
          </p:cNvSpPr>
          <p:nvPr>
            <p:ph type="title"/>
          </p:nvPr>
        </p:nvSpPr>
        <p:spPr>
          <a:xfrm>
            <a:off x="503999" y="226080"/>
            <a:ext cx="9071640" cy="946440"/>
          </a:xfrm>
          <a:prstGeom prst="rect">
            <a:avLst/>
          </a:prstGeom>
          <a:noFill/>
          <a:ln>
            <a:noFill/>
          </a:ln>
        </p:spPr>
        <p:txBody>
          <a:bodyPr lIns="0" tIns="0" rIns="0" bIns="0" anchor="ctr"/>
          <a:lstStyle/>
          <a:p>
            <a:endParaRPr lang="en-US"/>
          </a:p>
        </p:txBody>
      </p:sp>
      <p:sp>
        <p:nvSpPr>
          <p:cNvPr id="3" name="Text Placeholder 2">
            <a:extLst>
              <a:ext uri="{FF2B5EF4-FFF2-40B4-BE49-F238E27FC236}">
                <a16:creationId xmlns:a16="http://schemas.microsoft.com/office/drawing/2014/main" id="{888329F5-01C1-4842-94B9-B644E43E152A}"/>
              </a:ext>
            </a:extLst>
          </p:cNvPr>
          <p:cNvSpPr txBox="1">
            <a:spLocks noGrp="1"/>
          </p:cNvSpPr>
          <p:nvPr>
            <p:ph type="body" idx="1"/>
          </p:nvPr>
        </p:nvSpPr>
        <p:spPr>
          <a:xfrm>
            <a:off x="503999" y="1326600"/>
            <a:ext cx="9071640" cy="3288239"/>
          </a:xfrm>
          <a:prstGeom prst="rect">
            <a:avLst/>
          </a:prstGeom>
          <a:noFill/>
          <a:ln>
            <a:noFill/>
          </a:ln>
        </p:spPr>
        <p:txBody>
          <a:bodyPr lIns="0" tIns="0" rIns="0" bIns="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FF587C-8420-460F-83E0-1D30D4A5D59A}"/>
              </a:ext>
            </a:extLst>
          </p:cNvPr>
          <p:cNvSpPr txBox="1">
            <a:spLocks noGrp="1"/>
          </p:cNvSpPr>
          <p:nvPr>
            <p:ph type="dt" sz="half" idx="2"/>
          </p:nvPr>
        </p:nvSpPr>
        <p:spPr>
          <a:xfrm>
            <a:off x="503999" y="5165280"/>
            <a:ext cx="2348280" cy="390600"/>
          </a:xfrm>
          <a:prstGeom prst="rect">
            <a:avLst/>
          </a:prstGeom>
          <a:noFill/>
          <a:ln>
            <a:noFill/>
          </a:ln>
        </p:spPr>
        <p:txBody>
          <a:bodyPr vert="horz" lIns="0" tIns="0" rIns="0" bIns="0" anchorCtr="0">
            <a:noAutofit/>
          </a:bodyPr>
          <a:lstStyle>
            <a:lvl1pPr lvl="0" rtl="0" hangingPunct="0">
              <a:buNone/>
              <a:tabLst/>
              <a:defRPr lang="en-US" sz="1400" kern="1200">
                <a:latin typeface="Liberation Serif" pitchFamily="18"/>
                <a:ea typeface="Segoe UI" pitchFamily="2"/>
                <a:cs typeface="Tahoma" pitchFamily="2"/>
              </a:defRPr>
            </a:lvl1pPr>
          </a:lstStyle>
          <a:p>
            <a:pPr lvl="0"/>
            <a:endParaRPr lang="en-US"/>
          </a:p>
        </p:txBody>
      </p:sp>
      <p:sp>
        <p:nvSpPr>
          <p:cNvPr id="5" name="Footer Placeholder 4">
            <a:extLst>
              <a:ext uri="{FF2B5EF4-FFF2-40B4-BE49-F238E27FC236}">
                <a16:creationId xmlns:a16="http://schemas.microsoft.com/office/drawing/2014/main" id="{95887716-1C72-4541-AA92-E28999E820A0}"/>
              </a:ext>
            </a:extLst>
          </p:cNvPr>
          <p:cNvSpPr txBox="1">
            <a:spLocks noGrp="1"/>
          </p:cNvSpPr>
          <p:nvPr>
            <p:ph type="ftr" sz="quarter" idx="3"/>
          </p:nvPr>
        </p:nvSpPr>
        <p:spPr>
          <a:xfrm>
            <a:off x="3447360" y="5165280"/>
            <a:ext cx="3195000" cy="390600"/>
          </a:xfrm>
          <a:prstGeom prst="rect">
            <a:avLst/>
          </a:prstGeom>
          <a:noFill/>
          <a:ln>
            <a:noFill/>
          </a:ln>
        </p:spPr>
        <p:txBody>
          <a:bodyPr vert="horz" lIns="0" tIns="0" rIns="0" bIns="0" anchorCtr="0">
            <a:noAutofit/>
          </a:bodyPr>
          <a:lstStyle>
            <a:lvl1pPr lvl="0" algn="ctr" rtl="0" hangingPunct="0">
              <a:buNone/>
              <a:tabLst/>
              <a:defRPr lang="en-US" sz="1400" kern="1200">
                <a:latin typeface="Liberation Serif" pitchFamily="18"/>
                <a:ea typeface="Segoe UI" pitchFamily="2"/>
                <a:cs typeface="Tahoma" pitchFamily="2"/>
              </a:defRPr>
            </a:lvl1pPr>
          </a:lstStyle>
          <a:p>
            <a:pPr lvl="0"/>
            <a:endParaRPr lang="en-US"/>
          </a:p>
        </p:txBody>
      </p:sp>
      <p:sp>
        <p:nvSpPr>
          <p:cNvPr id="6" name="Slide Number Placeholder 5">
            <a:extLst>
              <a:ext uri="{FF2B5EF4-FFF2-40B4-BE49-F238E27FC236}">
                <a16:creationId xmlns:a16="http://schemas.microsoft.com/office/drawing/2014/main" id="{6770CAB9-9507-4EAA-8DEE-911835E67DFA}"/>
              </a:ext>
            </a:extLst>
          </p:cNvPr>
          <p:cNvSpPr txBox="1">
            <a:spLocks noGrp="1"/>
          </p:cNvSpPr>
          <p:nvPr>
            <p:ph type="sldNum" sz="quarter" idx="4"/>
          </p:nvPr>
        </p:nvSpPr>
        <p:spPr>
          <a:xfrm>
            <a:off x="7227360" y="5165280"/>
            <a:ext cx="2348280" cy="390600"/>
          </a:xfrm>
          <a:prstGeom prst="rect">
            <a:avLst/>
          </a:prstGeom>
          <a:noFill/>
          <a:ln>
            <a:noFill/>
          </a:ln>
        </p:spPr>
        <p:txBody>
          <a:bodyPr vert="horz" lIns="0" tIns="0" rIns="0" bIns="0" anchorCtr="0">
            <a:noAutofit/>
          </a:bodyPr>
          <a:lstStyle>
            <a:lvl1pPr lvl="0" algn="r" rtl="0" hangingPunct="0">
              <a:buNone/>
              <a:tabLst/>
              <a:defRPr lang="en-US" sz="1400" kern="1200">
                <a:latin typeface="Liberation Serif" pitchFamily="18"/>
                <a:ea typeface="Segoe UI" pitchFamily="2"/>
                <a:cs typeface="Tahoma" pitchFamily="2"/>
              </a:defRPr>
            </a:lvl1pPr>
          </a:lstStyle>
          <a:p>
            <a:pPr lvl="0"/>
            <a:fld id="{5C04BA67-6D02-414E-9009-82CE8DDEB20E}" type="slidenum">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hangingPunct="0">
        <a:tabLst/>
        <a:defRPr lang="en-US" sz="4400" b="0" i="0" u="none" strike="noStrike" kern="1200" cap="none">
          <a:ln>
            <a:noFill/>
          </a:ln>
          <a:highlight>
            <a:scrgbClr r="0" g="0" b="0">
              <a:alpha val="0"/>
            </a:scrgbClr>
          </a:highlight>
          <a:latin typeface="Liberation Sans" pitchFamily="18"/>
          <a:ea typeface="Microsoft YaHei" pitchFamily="2"/>
          <a:cs typeface="Arial" pitchFamily="2"/>
        </a:defRPr>
      </a:lvl1pPr>
    </p:titleStyle>
    <p:bodyStyle>
      <a:lvl1pPr hangingPunct="0">
        <a:spcBef>
          <a:spcPts val="1417"/>
        </a:spcBef>
        <a:spcAft>
          <a:spcPts val="0"/>
        </a:spcAft>
        <a:tabLst/>
        <a:defRPr lang="en-US" sz="3200" b="0" i="0" u="none" strike="noStrike" kern="1200" cap="none">
          <a:ln>
            <a:noFill/>
          </a:ln>
          <a:highlight>
            <a:scrgbClr r="0" g="0" b="0">
              <a:alpha val="0"/>
            </a:scrgbClr>
          </a:highlight>
          <a:latin typeface="Liberation Sans" pitchFamily="18"/>
          <a:ea typeface="Microsoft YaHei" pitchFamily="2"/>
          <a:cs typeface="Arial" pitchFamily="2"/>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acrl.ala.org/IS/instruction-tools-resources-2/professional-development/research-agenda-for-library-instruction-and-information-literacy/"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bit.ly/3TlIrcC"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acrl.ala.org/IS/instruction-tools-resources-2/professional-development/research-agenda-for-library-instruction-and-information-literacy/"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BF4AF-5B8F-4F3B-95AD-A2588C235E5A}"/>
              </a:ext>
            </a:extLst>
          </p:cNvPr>
          <p:cNvSpPr txBox="1">
            <a:spLocks noGrp="1"/>
          </p:cNvSpPr>
          <p:nvPr>
            <p:ph type="title" idx="4294967295"/>
          </p:nvPr>
        </p:nvSpPr>
        <p:spPr>
          <a:xfrm>
            <a:off x="7315200" y="4748760"/>
            <a:ext cx="2514600" cy="737640"/>
          </a:xfrm>
        </p:spPr>
        <p:txBody>
          <a:bodyPr vert="horz"/>
          <a:lstStyle/>
          <a:p>
            <a:pPr lvl="0" algn="l" rtl="0"/>
            <a:r>
              <a:rPr lang="en-US" sz="1200" i="1">
                <a:latin typeface="Tahoma" pitchFamily="34"/>
              </a:rPr>
              <a:t>Learning Styles Reconsidered</a:t>
            </a:r>
            <a:br>
              <a:rPr lang="en-US" sz="1200">
                <a:latin typeface="Tahoma" pitchFamily="34"/>
              </a:rPr>
            </a:br>
            <a:r>
              <a:rPr lang="en-US" sz="1200">
                <a:latin typeface="Tahoma" pitchFamily="34"/>
              </a:rPr>
              <a:t>Peter Tagtmeyer</a:t>
            </a:r>
            <a:br>
              <a:rPr lang="en-US" sz="1200">
                <a:latin typeface="Tahoma" pitchFamily="34"/>
              </a:rPr>
            </a:br>
            <a:r>
              <a:rPr lang="en-US" sz="1200">
                <a:latin typeface="Tahoma" pitchFamily="34"/>
              </a:rPr>
              <a:t>Upstate New York Science Librarians</a:t>
            </a:r>
            <a:br>
              <a:rPr lang="en-US" sz="1200">
                <a:latin typeface="Tahoma" pitchFamily="34"/>
              </a:rPr>
            </a:br>
            <a:r>
              <a:rPr lang="en-US" sz="1200">
                <a:latin typeface="Tahoma" pitchFamily="34"/>
              </a:rPr>
              <a:t>2022 Meeting</a:t>
            </a:r>
          </a:p>
        </p:txBody>
      </p:sp>
      <p:sp>
        <p:nvSpPr>
          <p:cNvPr id="3" name="Text Placeholder 2">
            <a:extLst>
              <a:ext uri="{FF2B5EF4-FFF2-40B4-BE49-F238E27FC236}">
                <a16:creationId xmlns:a16="http://schemas.microsoft.com/office/drawing/2014/main" id="{A8DD82DC-60A6-45E7-83A1-FC274744F9F6}"/>
              </a:ext>
            </a:extLst>
          </p:cNvPr>
          <p:cNvSpPr txBox="1">
            <a:spLocks noGrp="1"/>
          </p:cNvSpPr>
          <p:nvPr>
            <p:ph type="body" idx="4294967295"/>
          </p:nvPr>
        </p:nvSpPr>
        <p:spPr>
          <a:xfrm>
            <a:off x="228600" y="228600"/>
            <a:ext cx="9601200" cy="4202640"/>
          </a:xfrm>
        </p:spPr>
        <p:txBody>
          <a:bodyPr vert="horz">
            <a:normAutofit lnSpcReduction="10000"/>
          </a:bodyPr>
          <a:lstStyle/>
          <a:p>
            <a:pPr lvl="0" algn="ctr" rtl="0"/>
            <a:r>
              <a:rPr lang="en-US" sz="2400" b="1" i="1" dirty="0">
                <a:latin typeface="Tahoma" pitchFamily="34"/>
              </a:rPr>
              <a:t>Learning Styles Reconsidered</a:t>
            </a:r>
          </a:p>
          <a:p>
            <a:pPr marL="360000" lvl="0" algn="l" rtl="0"/>
            <a:endParaRPr lang="en-US" sz="1800" dirty="0">
              <a:latin typeface="Tahoma" pitchFamily="34"/>
            </a:endParaRPr>
          </a:p>
          <a:p>
            <a:pPr marL="720000" lvl="0" algn="l" rtl="0"/>
            <a:r>
              <a:rPr lang="en-US" sz="1800" dirty="0">
                <a:latin typeface="Tahoma" pitchFamily="34"/>
              </a:rPr>
              <a:t>Motivation for considering learning styles</a:t>
            </a:r>
          </a:p>
          <a:p>
            <a:pPr marL="720000" lvl="0" algn="l" rtl="0"/>
            <a:r>
              <a:rPr lang="en-US" sz="1800" dirty="0">
                <a:latin typeface="Tahoma" pitchFamily="34"/>
              </a:rPr>
              <a:t>Overview of cognitive style concepts</a:t>
            </a:r>
          </a:p>
          <a:p>
            <a:pPr marL="720000" lvl="0" algn="l" rtl="0"/>
            <a:r>
              <a:rPr lang="en-US" sz="1800" dirty="0">
                <a:latin typeface="Tahoma" pitchFamily="34"/>
              </a:rPr>
              <a:t>Learning styles as applications cognitive styles</a:t>
            </a:r>
          </a:p>
          <a:p>
            <a:pPr marL="720000" lvl="0" algn="l" rtl="0"/>
            <a:r>
              <a:rPr lang="en-US" sz="1800" dirty="0">
                <a:latin typeface="Tahoma" pitchFamily="34"/>
              </a:rPr>
              <a:t>Early history of the emergence and study of learning styles</a:t>
            </a:r>
          </a:p>
          <a:p>
            <a:pPr marL="720000" lvl="0" algn="l" rtl="0"/>
            <a:r>
              <a:rPr lang="en-US" sz="1800" dirty="0">
                <a:latin typeface="Tahoma" pitchFamily="34"/>
              </a:rPr>
              <a:t>Critical analysis of the evidence of efficacy in teaching to learning styles</a:t>
            </a:r>
          </a:p>
          <a:p>
            <a:pPr marL="720000" lvl="0" algn="l" rtl="0"/>
            <a:r>
              <a:rPr lang="en-US" sz="1800" dirty="0">
                <a:latin typeface="Tahoma" pitchFamily="34"/>
              </a:rPr>
              <a:t>Historical causes for continuing beliefs in learning styles</a:t>
            </a:r>
          </a:p>
          <a:p>
            <a:pPr marL="720000" lvl="0" algn="l" rtl="0"/>
            <a:r>
              <a:rPr lang="en-US" sz="1800" dirty="0">
                <a:latin typeface="Tahoma" pitchFamily="34"/>
              </a:rPr>
              <a:t>Pedagogical concerns regarding learning styles based instruction</a:t>
            </a:r>
          </a:p>
          <a:p>
            <a:pPr marL="720000" lvl="0" algn="l" rtl="0"/>
            <a:r>
              <a:rPr lang="en-US" sz="1800" dirty="0">
                <a:latin typeface="Tahoma" pitchFamily="34"/>
              </a:rPr>
              <a:t>Other theories that might guide learning and teaching practices</a:t>
            </a:r>
          </a:p>
          <a:p>
            <a:pPr marL="360000" lvl="0" algn="l" rtl="0"/>
            <a:endParaRPr lang="en-US" sz="1800" dirty="0">
              <a:latin typeface="Tahoma" pitchFamily="34"/>
            </a:endParaRPr>
          </a:p>
          <a:p>
            <a:pPr lvl="0" algn="l" rtl="0"/>
            <a:endParaRPr lang="en-US" sz="1800" dirty="0">
              <a:latin typeface="Tahoma" pitchFamily="34"/>
            </a:endParaRPr>
          </a:p>
          <a:p>
            <a:pPr lvl="0" algn="l" rtl="0"/>
            <a:endParaRPr lang="en-US" sz="1800" b="1" i="1" dirty="0">
              <a:latin typeface="Tahoma" pitchFamily="34"/>
            </a:endParaRPr>
          </a:p>
          <a:p>
            <a:pPr lvl="0" algn="l" rtl="0"/>
            <a:endParaRPr lang="en-US" sz="1800" b="1" i="1" dirty="0">
              <a:latin typeface="Tahoma" pitchFamily="34"/>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page10">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51311-9E03-4A1B-95BF-527B01575DAB}"/>
              </a:ext>
            </a:extLst>
          </p:cNvPr>
          <p:cNvSpPr txBox="1">
            <a:spLocks noGrp="1"/>
          </p:cNvSpPr>
          <p:nvPr>
            <p:ph type="title" idx="4294967295"/>
          </p:nvPr>
        </p:nvSpPr>
        <p:spPr>
          <a:xfrm>
            <a:off x="7315200" y="4748760"/>
            <a:ext cx="2514600" cy="737640"/>
          </a:xfrm>
        </p:spPr>
        <p:txBody>
          <a:bodyPr vert="horz"/>
          <a:lstStyle/>
          <a:p>
            <a:pPr lvl="0" algn="l" rtl="0"/>
            <a:r>
              <a:rPr lang="en-US" sz="1200" i="1">
                <a:latin typeface="Tahoma" pitchFamily="34"/>
              </a:rPr>
              <a:t>Learning Styles Reconsidered</a:t>
            </a:r>
            <a:br>
              <a:rPr lang="en-US" sz="1200">
                <a:latin typeface="Tahoma" pitchFamily="34"/>
              </a:rPr>
            </a:br>
            <a:r>
              <a:rPr lang="en-US" sz="1200">
                <a:latin typeface="Tahoma" pitchFamily="34"/>
              </a:rPr>
              <a:t>Peter Tagtmeyer</a:t>
            </a:r>
            <a:br>
              <a:rPr lang="en-US" sz="1200">
                <a:latin typeface="Tahoma" pitchFamily="34"/>
              </a:rPr>
            </a:br>
            <a:r>
              <a:rPr lang="en-US" sz="1200">
                <a:latin typeface="Tahoma" pitchFamily="34"/>
              </a:rPr>
              <a:t>Upstate New York Science Librarians</a:t>
            </a:r>
            <a:br>
              <a:rPr lang="en-US" sz="1200">
                <a:latin typeface="Tahoma" pitchFamily="34"/>
              </a:rPr>
            </a:br>
            <a:r>
              <a:rPr lang="en-US" sz="1200">
                <a:latin typeface="Tahoma" pitchFamily="34"/>
              </a:rPr>
              <a:t>2022 Meeting</a:t>
            </a:r>
          </a:p>
        </p:txBody>
      </p:sp>
      <p:sp>
        <p:nvSpPr>
          <p:cNvPr id="3" name="Text Placeholder 2">
            <a:extLst>
              <a:ext uri="{FF2B5EF4-FFF2-40B4-BE49-F238E27FC236}">
                <a16:creationId xmlns:a16="http://schemas.microsoft.com/office/drawing/2014/main" id="{280A8F92-CE49-4613-9D0E-2300053E63DA}"/>
              </a:ext>
            </a:extLst>
          </p:cNvPr>
          <p:cNvSpPr txBox="1">
            <a:spLocks noGrp="1"/>
          </p:cNvSpPr>
          <p:nvPr>
            <p:ph type="body" idx="4294967295"/>
          </p:nvPr>
        </p:nvSpPr>
        <p:spPr>
          <a:xfrm>
            <a:off x="228600" y="140760"/>
            <a:ext cx="9601200" cy="4431240"/>
          </a:xfrm>
        </p:spPr>
        <p:txBody>
          <a:bodyPr vert="horz"/>
          <a:lstStyle/>
          <a:p>
            <a:pPr lvl="0" rtl="0"/>
            <a:endParaRPr lang="en-US" sz="2200" dirty="0">
              <a:latin typeface="Tahoma" panose="020B0604030504040204" pitchFamily="34" charset="0"/>
              <a:ea typeface="Tahoma" panose="020B0604030504040204" pitchFamily="34" charset="0"/>
              <a:cs typeface="Tahoma" panose="020B0604030504040204" pitchFamily="34" charset="0"/>
            </a:endParaRPr>
          </a:p>
          <a:p>
            <a:pPr lvl="0" rtl="0"/>
            <a:r>
              <a:rPr lang="en-US" sz="2200" dirty="0">
                <a:latin typeface="Tahoma" panose="020B0604030504040204" pitchFamily="34" charset="0"/>
                <a:ea typeface="Tahoma" panose="020B0604030504040204" pitchFamily="34" charset="0"/>
                <a:cs typeface="Tahoma" panose="020B0604030504040204" pitchFamily="34" charset="0"/>
              </a:rPr>
              <a:t>Frank Riessman is said to be the first to use the phrase “learning style” in 1962.</a:t>
            </a:r>
          </a:p>
          <a:p>
            <a:pPr lvl="0" rtl="0"/>
            <a:r>
              <a:rPr lang="en-US" sz="2200" dirty="0">
                <a:latin typeface="Tahoma" panose="020B0604030504040204" pitchFamily="34" charset="0"/>
                <a:ea typeface="Tahoma" panose="020B0604030504040204" pitchFamily="34" charset="0"/>
                <a:cs typeface="Tahoma" panose="020B0604030504040204" pitchFamily="34" charset="0"/>
              </a:rPr>
              <a:t>Riessman associated learning styles with socioeconomic and racial groups of people, and not individuals.</a:t>
            </a:r>
          </a:p>
          <a:p>
            <a:pPr lvl="0" rtl="0"/>
            <a:r>
              <a:rPr lang="en-US" sz="2200" dirty="0">
                <a:latin typeface="Tahoma" panose="020B0604030504040204" pitchFamily="34" charset="0"/>
                <a:ea typeface="Tahoma" panose="020B0604030504040204" pitchFamily="34" charset="0"/>
                <a:cs typeface="Tahoma" panose="020B0604030504040204" pitchFamily="34" charset="0"/>
              </a:rPr>
              <a:t>This was seemingly a trend at the time noted by Curry in the 80’s.</a:t>
            </a:r>
          </a:p>
          <a:p>
            <a:pPr lvl="0" rtl="0"/>
            <a:r>
              <a:rPr lang="en-US" sz="2200" dirty="0">
                <a:latin typeface="Tahoma" panose="020B0604030504040204" pitchFamily="34" charset="0"/>
                <a:ea typeface="Tahoma" panose="020B0604030504040204" pitchFamily="34" charset="0"/>
                <a:cs typeface="Tahoma" panose="020B0604030504040204" pitchFamily="34" charset="0"/>
              </a:rPr>
              <a:t>Studies at the time didn’t find evidence for such.</a:t>
            </a:r>
          </a:p>
          <a:p>
            <a:pPr lvl="0" rtl="0"/>
            <a:r>
              <a:rPr lang="en-US" sz="2200" dirty="0">
                <a:latin typeface="Tahoma" panose="020B0604030504040204" pitchFamily="34" charset="0"/>
                <a:ea typeface="Tahoma" panose="020B0604030504040204" pitchFamily="34" charset="0"/>
                <a:cs typeface="Tahoma" panose="020B0604030504040204" pitchFamily="34" charset="0"/>
              </a:rPr>
              <a:t>Race and class based LST research diminished seemingly quickly in the 70’s.*</a:t>
            </a:r>
          </a:p>
          <a:p>
            <a:pPr lvl="0" rtl="0"/>
            <a:r>
              <a:rPr lang="en-US" sz="2200" dirty="0">
                <a:latin typeface="Tahoma" panose="020B0604030504040204" pitchFamily="34" charset="0"/>
                <a:ea typeface="Tahoma" panose="020B0604030504040204" pitchFamily="34" charset="0"/>
                <a:cs typeface="Tahoma" panose="020B0604030504040204" pitchFamily="34" charset="0"/>
              </a:rPr>
              <a:t>Research regarding individuals and learning styles noticeably increased.</a:t>
            </a:r>
          </a:p>
          <a:p>
            <a:pPr lvl="0" rtl="0"/>
            <a:endParaRPr lang="en-US" sz="2200"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page1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13945-90F1-43B1-ABE0-4FE19DC6AB4D}"/>
              </a:ext>
            </a:extLst>
          </p:cNvPr>
          <p:cNvSpPr txBox="1">
            <a:spLocks noGrp="1"/>
          </p:cNvSpPr>
          <p:nvPr>
            <p:ph type="title" idx="4294967295"/>
          </p:nvPr>
        </p:nvSpPr>
        <p:spPr>
          <a:xfrm>
            <a:off x="7315200" y="4748760"/>
            <a:ext cx="2514600" cy="737640"/>
          </a:xfrm>
        </p:spPr>
        <p:txBody>
          <a:bodyPr vert="horz"/>
          <a:lstStyle/>
          <a:p>
            <a:pPr lvl="0" algn="l" rtl="0"/>
            <a:r>
              <a:rPr lang="en-US" sz="1200" i="1">
                <a:latin typeface="Tahoma" pitchFamily="34"/>
              </a:rPr>
              <a:t>Learning Styles Reconsidered</a:t>
            </a:r>
            <a:br>
              <a:rPr lang="en-US" sz="1200">
                <a:latin typeface="Tahoma" pitchFamily="34"/>
              </a:rPr>
            </a:br>
            <a:r>
              <a:rPr lang="en-US" sz="1200">
                <a:latin typeface="Tahoma" pitchFamily="34"/>
              </a:rPr>
              <a:t>Peter Tagtmeyer</a:t>
            </a:r>
            <a:br>
              <a:rPr lang="en-US" sz="1200">
                <a:latin typeface="Tahoma" pitchFamily="34"/>
              </a:rPr>
            </a:br>
            <a:r>
              <a:rPr lang="en-US" sz="1200">
                <a:latin typeface="Tahoma" pitchFamily="34"/>
              </a:rPr>
              <a:t>Upstate New York Science Librarians</a:t>
            </a:r>
            <a:br>
              <a:rPr lang="en-US" sz="1200">
                <a:latin typeface="Tahoma" pitchFamily="34"/>
              </a:rPr>
            </a:br>
            <a:r>
              <a:rPr lang="en-US" sz="1200">
                <a:latin typeface="Tahoma" pitchFamily="34"/>
              </a:rPr>
              <a:t>2022 Meeting</a:t>
            </a:r>
          </a:p>
        </p:txBody>
      </p:sp>
      <p:sp>
        <p:nvSpPr>
          <p:cNvPr id="3" name="Text Placeholder 2">
            <a:extLst>
              <a:ext uri="{FF2B5EF4-FFF2-40B4-BE49-F238E27FC236}">
                <a16:creationId xmlns:a16="http://schemas.microsoft.com/office/drawing/2014/main" id="{FAA29AEB-043F-4114-AF84-340D3B176BC6}"/>
              </a:ext>
            </a:extLst>
          </p:cNvPr>
          <p:cNvSpPr txBox="1">
            <a:spLocks noGrp="1"/>
          </p:cNvSpPr>
          <p:nvPr>
            <p:ph type="body" idx="4294967295"/>
          </p:nvPr>
        </p:nvSpPr>
        <p:spPr>
          <a:xfrm>
            <a:off x="228600" y="318890"/>
            <a:ext cx="9601200" cy="4609098"/>
          </a:xfrm>
        </p:spPr>
        <p:txBody>
          <a:bodyPr vert="horz">
            <a:normAutofit fontScale="40000" lnSpcReduction="20000"/>
          </a:bodyPr>
          <a:lstStyle/>
          <a:p>
            <a:pPr lvl="0" algn="ctr" rtl="0"/>
            <a:r>
              <a:rPr lang="en-US" sz="4500" dirty="0">
                <a:latin typeface="Tahoma" panose="020B0604030504040204" pitchFamily="34" charset="0"/>
                <a:ea typeface="Tahoma" panose="020B0604030504040204" pitchFamily="34" charset="0"/>
                <a:cs typeface="Tahoma" panose="020B0604030504040204" pitchFamily="34" charset="0"/>
              </a:rPr>
              <a:t>Learning Style Theories (LST) Gone Wild</a:t>
            </a:r>
          </a:p>
          <a:p>
            <a:pPr lvl="0" rtl="0"/>
            <a:endParaRPr lang="en-US" sz="4500" dirty="0">
              <a:latin typeface="Tahoma" panose="020B0604030504040204" pitchFamily="34" charset="0"/>
              <a:ea typeface="Tahoma" panose="020B0604030504040204" pitchFamily="34" charset="0"/>
              <a:cs typeface="Tahoma" panose="020B0604030504040204" pitchFamily="34" charset="0"/>
            </a:endParaRPr>
          </a:p>
          <a:p>
            <a:pPr lvl="0" rtl="0"/>
            <a:r>
              <a:rPr lang="en-US" sz="4500" dirty="0">
                <a:latin typeface="Tahoma" panose="020B0604030504040204" pitchFamily="34" charset="0"/>
                <a:ea typeface="Tahoma" panose="020B0604030504040204" pitchFamily="34" charset="0"/>
                <a:cs typeface="Tahoma" panose="020B0604030504040204" pitchFamily="34" charset="0"/>
              </a:rPr>
              <a:t>Lynn Curry characterized and classified 21 different learning style theories in 1983.</a:t>
            </a:r>
          </a:p>
          <a:p>
            <a:pPr lvl="0" rtl="0"/>
            <a:r>
              <a:rPr lang="en-US" sz="4500" dirty="0">
                <a:latin typeface="Tahoma" panose="020B0604030504040204" pitchFamily="34" charset="0"/>
                <a:ea typeface="Tahoma" panose="020B0604030504040204" pitchFamily="34" charset="0"/>
                <a:cs typeface="Tahoma" panose="020B0604030504040204" pitchFamily="34" charset="0"/>
              </a:rPr>
              <a:t>Coffield et. al. surveyed the field in 2004 and identified 71 theories.</a:t>
            </a:r>
          </a:p>
          <a:p>
            <a:pPr lvl="0" rtl="0"/>
            <a:endParaRPr lang="en-US" sz="4500" dirty="0">
              <a:latin typeface="Tahoma" panose="020B0604030504040204" pitchFamily="34" charset="0"/>
              <a:ea typeface="Tahoma" panose="020B0604030504040204" pitchFamily="34" charset="0"/>
              <a:cs typeface="Tahoma" panose="020B0604030504040204" pitchFamily="34" charset="0"/>
            </a:endParaRPr>
          </a:p>
          <a:p>
            <a:pPr lvl="0" rtl="0"/>
            <a:r>
              <a:rPr lang="en-US" sz="4500" dirty="0">
                <a:latin typeface="Tahoma" panose="020B0604030504040204" pitchFamily="34" charset="0"/>
                <a:ea typeface="Tahoma" panose="020B0604030504040204" pitchFamily="34" charset="0"/>
                <a:cs typeface="Tahoma" panose="020B0604030504040204" pitchFamily="34" charset="0"/>
              </a:rPr>
              <a:t>Both Curry and Coffield found many learning style constructs lacking theoretical coherence</a:t>
            </a:r>
          </a:p>
          <a:p>
            <a:pPr lvl="0" rtl="0"/>
            <a:endParaRPr lang="en-US" sz="4500" dirty="0">
              <a:latin typeface="Tahoma" panose="020B0604030504040204" pitchFamily="34" charset="0"/>
              <a:ea typeface="Tahoma" panose="020B0604030504040204" pitchFamily="34" charset="0"/>
              <a:cs typeface="Tahoma" panose="020B0604030504040204" pitchFamily="34" charset="0"/>
            </a:endParaRPr>
          </a:p>
          <a:p>
            <a:pPr lvl="0" rtl="0"/>
            <a:r>
              <a:rPr lang="en-US" sz="4500" dirty="0">
                <a:latin typeface="Tahoma" panose="020B0604030504040204" pitchFamily="34" charset="0"/>
                <a:ea typeface="Tahoma" panose="020B0604030504040204" pitchFamily="34" charset="0"/>
                <a:cs typeface="Tahoma" panose="020B0604030504040204" pitchFamily="34" charset="0"/>
              </a:rPr>
              <a:t>Issues regarding questionable theory constructs :</a:t>
            </a:r>
          </a:p>
          <a:p>
            <a:pPr marL="285750" lvl="0" indent="-285750" rtl="0">
              <a:buFont typeface="Arial" panose="020B0604020202020204" pitchFamily="34" charset="0"/>
              <a:buChar char="•"/>
            </a:pPr>
            <a:r>
              <a:rPr lang="en-US" sz="4500" dirty="0">
                <a:latin typeface="Tahoma" panose="020B0604030504040204" pitchFamily="34" charset="0"/>
                <a:ea typeface="Tahoma" panose="020B0604030504040204" pitchFamily="34" charset="0"/>
                <a:cs typeface="Tahoma" panose="020B0604030504040204" pitchFamily="34" charset="0"/>
              </a:rPr>
              <a:t>Ill-defined psychometric measures lacking reliability and validity were common in questioned theories.</a:t>
            </a:r>
          </a:p>
          <a:p>
            <a:pPr marL="285750" lvl="0" indent="-285750" rtl="0">
              <a:buFont typeface="Arial" panose="020B0604020202020204" pitchFamily="34" charset="0"/>
              <a:buChar char="•"/>
            </a:pPr>
            <a:r>
              <a:rPr lang="en-US" sz="4500" dirty="0">
                <a:latin typeface="Tahoma" panose="020B0604030504040204" pitchFamily="34" charset="0"/>
                <a:ea typeface="Tahoma" panose="020B0604030504040204" pitchFamily="34" charset="0"/>
                <a:cs typeface="Tahoma" panose="020B0604030504040204" pitchFamily="34" charset="0"/>
              </a:rPr>
              <a:t>Self-reported and self-discerned determination of style measures.</a:t>
            </a:r>
          </a:p>
          <a:p>
            <a:pPr marL="285750" indent="-285750" rtl="0">
              <a:buFont typeface="Arial" panose="020B0604020202020204" pitchFamily="34" charset="0"/>
              <a:buChar char="•"/>
            </a:pPr>
            <a:r>
              <a:rPr lang="en-US" sz="4500" dirty="0">
                <a:latin typeface="Tahoma" panose="020B0604030504040204" pitchFamily="34" charset="0"/>
                <a:ea typeface="Tahoma" panose="020B0604030504040204" pitchFamily="34" charset="0"/>
                <a:cs typeface="Tahoma" panose="020B0604030504040204" pitchFamily="34" charset="0"/>
              </a:rPr>
              <a:t>Paucity of empirical evidence for many theories</a:t>
            </a:r>
          </a:p>
          <a:p>
            <a:pPr marL="285750" lvl="0" indent="-285750" rtl="0">
              <a:buFont typeface="Arial" panose="020B0604020202020204" pitchFamily="34" charset="0"/>
              <a:buChar char="•"/>
            </a:pPr>
            <a:endParaRPr lang="en-US" sz="4500" dirty="0">
              <a:latin typeface="Tahoma" panose="020B0604030504040204" pitchFamily="34" charset="0"/>
              <a:ea typeface="Tahoma" panose="020B0604030504040204" pitchFamily="34" charset="0"/>
              <a:cs typeface="Tahoma" panose="020B0604030504040204" pitchFamily="34" charset="0"/>
            </a:endParaRPr>
          </a:p>
          <a:p>
            <a:pPr lvl="0" rtl="0"/>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page1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B9528-62C7-44AF-ABBD-E376A4FB680D}"/>
              </a:ext>
            </a:extLst>
          </p:cNvPr>
          <p:cNvSpPr txBox="1">
            <a:spLocks noGrp="1"/>
          </p:cNvSpPr>
          <p:nvPr>
            <p:ph type="title" idx="4294967295"/>
          </p:nvPr>
        </p:nvSpPr>
        <p:spPr>
          <a:xfrm>
            <a:off x="7315200" y="4748760"/>
            <a:ext cx="2514600" cy="737640"/>
          </a:xfrm>
        </p:spPr>
        <p:txBody>
          <a:bodyPr vert="horz"/>
          <a:lstStyle/>
          <a:p>
            <a:pPr lvl="0" algn="l" rtl="0"/>
            <a:r>
              <a:rPr lang="en-US" sz="1200" i="1">
                <a:latin typeface="Tahoma" pitchFamily="34"/>
              </a:rPr>
              <a:t>Learning Styles Reconsidered</a:t>
            </a:r>
            <a:br>
              <a:rPr lang="en-US" sz="1200">
                <a:latin typeface="Tahoma" pitchFamily="34"/>
              </a:rPr>
            </a:br>
            <a:r>
              <a:rPr lang="en-US" sz="1200">
                <a:latin typeface="Tahoma" pitchFamily="34"/>
              </a:rPr>
              <a:t>Peter Tagtmeyer</a:t>
            </a:r>
            <a:br>
              <a:rPr lang="en-US" sz="1200">
                <a:latin typeface="Tahoma" pitchFamily="34"/>
              </a:rPr>
            </a:br>
            <a:r>
              <a:rPr lang="en-US" sz="1200">
                <a:latin typeface="Tahoma" pitchFamily="34"/>
              </a:rPr>
              <a:t>Upstate New York Science Librarians</a:t>
            </a:r>
            <a:br>
              <a:rPr lang="en-US" sz="1200">
                <a:latin typeface="Tahoma" pitchFamily="34"/>
              </a:rPr>
            </a:br>
            <a:r>
              <a:rPr lang="en-US" sz="1200">
                <a:latin typeface="Tahoma" pitchFamily="34"/>
              </a:rPr>
              <a:t>2022 Meeting</a:t>
            </a:r>
          </a:p>
        </p:txBody>
      </p:sp>
      <p:pic>
        <p:nvPicPr>
          <p:cNvPr id="8" name="Picture 7">
            <a:extLst>
              <a:ext uri="{FF2B5EF4-FFF2-40B4-BE49-F238E27FC236}">
                <a16:creationId xmlns:a16="http://schemas.microsoft.com/office/drawing/2014/main" id="{6533D1EC-1316-438C-AE80-B63C277E6F4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5297" y="1"/>
            <a:ext cx="7805045" cy="4747450"/>
          </a:xfrm>
          <a:prstGeom prst="rect">
            <a:avLst/>
          </a:prstGeom>
        </p:spPr>
      </p:pic>
      <p:sp>
        <p:nvSpPr>
          <p:cNvPr id="4" name="TextBox 3">
            <a:extLst>
              <a:ext uri="{FF2B5EF4-FFF2-40B4-BE49-F238E27FC236}">
                <a16:creationId xmlns:a16="http://schemas.microsoft.com/office/drawing/2014/main" id="{938E81BE-C391-449F-AA02-737E5E1504A4}"/>
              </a:ext>
            </a:extLst>
          </p:cNvPr>
          <p:cNvSpPr txBox="1"/>
          <p:nvPr/>
        </p:nvSpPr>
        <p:spPr>
          <a:xfrm>
            <a:off x="515297" y="4747451"/>
            <a:ext cx="6149513" cy="523220"/>
          </a:xfrm>
          <a:prstGeom prst="rect">
            <a:avLst/>
          </a:prstGeom>
          <a:noFill/>
        </p:spPr>
        <p:txBody>
          <a:bodyPr wrap="square" rtlCol="0">
            <a:spAutoFit/>
          </a:bodyPr>
          <a:lstStyle/>
          <a:p>
            <a:r>
              <a:rPr lang="en-US" sz="1400" dirty="0"/>
              <a:t>Cassidy, S. (2004). Learning Styles: An overview of theories, models, and measures. Educational Psychology, 24(4), 419–444.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name="page1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BE514-011C-4601-AE03-10E6E26AB255}"/>
              </a:ext>
            </a:extLst>
          </p:cNvPr>
          <p:cNvSpPr txBox="1">
            <a:spLocks noGrp="1"/>
          </p:cNvSpPr>
          <p:nvPr>
            <p:ph type="title" idx="4294967295"/>
          </p:nvPr>
        </p:nvSpPr>
        <p:spPr>
          <a:xfrm>
            <a:off x="7315200" y="4748760"/>
            <a:ext cx="2514600" cy="737640"/>
          </a:xfrm>
        </p:spPr>
        <p:txBody>
          <a:bodyPr vert="horz"/>
          <a:lstStyle/>
          <a:p>
            <a:pPr lvl="0" algn="l" rtl="0"/>
            <a:r>
              <a:rPr lang="en-US" sz="1200" i="1">
                <a:latin typeface="Tahoma" pitchFamily="34"/>
              </a:rPr>
              <a:t>Learning Styles Reconsidered</a:t>
            </a:r>
            <a:br>
              <a:rPr lang="en-US" sz="1200">
                <a:latin typeface="Tahoma" pitchFamily="34"/>
              </a:rPr>
            </a:br>
            <a:r>
              <a:rPr lang="en-US" sz="1200">
                <a:latin typeface="Tahoma" pitchFamily="34"/>
              </a:rPr>
              <a:t>Peter Tagtmeyer</a:t>
            </a:r>
            <a:br>
              <a:rPr lang="en-US" sz="1200">
                <a:latin typeface="Tahoma" pitchFamily="34"/>
              </a:rPr>
            </a:br>
            <a:r>
              <a:rPr lang="en-US" sz="1200">
                <a:latin typeface="Tahoma" pitchFamily="34"/>
              </a:rPr>
              <a:t>Upstate New York Science Librarians</a:t>
            </a:r>
            <a:br>
              <a:rPr lang="en-US" sz="1200">
                <a:latin typeface="Tahoma" pitchFamily="34"/>
              </a:rPr>
            </a:br>
            <a:r>
              <a:rPr lang="en-US" sz="1200">
                <a:latin typeface="Tahoma" pitchFamily="34"/>
              </a:rPr>
              <a:t>2022 Meeting</a:t>
            </a:r>
          </a:p>
        </p:txBody>
      </p:sp>
      <p:sp>
        <p:nvSpPr>
          <p:cNvPr id="3" name="Text Placeholder 2">
            <a:extLst>
              <a:ext uri="{FF2B5EF4-FFF2-40B4-BE49-F238E27FC236}">
                <a16:creationId xmlns:a16="http://schemas.microsoft.com/office/drawing/2014/main" id="{BD6EC36F-EF09-4265-9F4B-AFEF7B64FD2C}"/>
              </a:ext>
            </a:extLst>
          </p:cNvPr>
          <p:cNvSpPr txBox="1">
            <a:spLocks noGrp="1"/>
          </p:cNvSpPr>
          <p:nvPr>
            <p:ph type="body" idx="4294967295"/>
          </p:nvPr>
        </p:nvSpPr>
        <p:spPr>
          <a:xfrm>
            <a:off x="239712" y="614082"/>
            <a:ext cx="9601200" cy="4134678"/>
          </a:xfrm>
        </p:spPr>
        <p:txBody>
          <a:bodyPr vert="horz">
            <a:normAutofit fontScale="85000" lnSpcReduction="20000"/>
          </a:bodyPr>
          <a:lstStyle/>
          <a:p>
            <a:pPr lvl="0" algn="ctr" rtl="0"/>
            <a:r>
              <a:rPr lang="en-US" sz="2000" dirty="0">
                <a:latin typeface="Tahoma" panose="020B0604030504040204" pitchFamily="34" charset="0"/>
                <a:ea typeface="Tahoma" panose="020B0604030504040204" pitchFamily="34" charset="0"/>
                <a:cs typeface="Tahoma" panose="020B0604030504040204" pitchFamily="34" charset="0"/>
              </a:rPr>
              <a:t>One Test to True Them All</a:t>
            </a:r>
          </a:p>
          <a:p>
            <a:pPr lvl="0" algn="ctr" rtl="0"/>
            <a:endParaRPr lang="en-US" sz="2000" dirty="0">
              <a:latin typeface="Tahoma" panose="020B0604030504040204" pitchFamily="34" charset="0"/>
              <a:ea typeface="Tahoma" panose="020B0604030504040204" pitchFamily="34" charset="0"/>
              <a:cs typeface="Tahoma" panose="020B0604030504040204" pitchFamily="34" charset="0"/>
            </a:endParaRPr>
          </a:p>
          <a:p>
            <a:pPr lvl="0" rtl="0"/>
            <a:r>
              <a:rPr lang="en-US" sz="2000" dirty="0">
                <a:latin typeface="Tahoma" panose="020B0604030504040204" pitchFamily="34" charset="0"/>
                <a:ea typeface="Tahoma" panose="020B0604030504040204" pitchFamily="34" charset="0"/>
                <a:cs typeface="Tahoma" panose="020B0604030504040204" pitchFamily="34" charset="0"/>
              </a:rPr>
              <a:t>Pashler et al. (2008) were commissioned by </a:t>
            </a:r>
            <a:r>
              <a:rPr lang="en-US" sz="2000" i="1" dirty="0">
                <a:latin typeface="Tahoma" panose="020B0604030504040204" pitchFamily="34" charset="0"/>
                <a:ea typeface="Tahoma" panose="020B0604030504040204" pitchFamily="34" charset="0"/>
                <a:cs typeface="Tahoma" panose="020B0604030504040204" pitchFamily="34" charset="0"/>
              </a:rPr>
              <a:t>Psychological Science in the Public Interest </a:t>
            </a:r>
            <a:r>
              <a:rPr lang="en-US" sz="2000" dirty="0">
                <a:latin typeface="Tahoma" panose="020B0604030504040204" pitchFamily="34" charset="0"/>
                <a:ea typeface="Tahoma" panose="020B0604030504040204" pitchFamily="34" charset="0"/>
                <a:cs typeface="Tahoma" panose="020B0604030504040204" pitchFamily="34" charset="0"/>
              </a:rPr>
              <a:t>to determine if LST were “supported by scientific evidence.”</a:t>
            </a:r>
          </a:p>
          <a:p>
            <a:pPr lvl="0" rtl="0"/>
            <a:endParaRPr lang="en-US" sz="2000" dirty="0">
              <a:latin typeface="Tahoma" panose="020B0604030504040204" pitchFamily="34" charset="0"/>
              <a:ea typeface="Tahoma" panose="020B0604030504040204" pitchFamily="34" charset="0"/>
              <a:cs typeface="Tahoma" panose="020B0604030504040204" pitchFamily="34" charset="0"/>
            </a:endParaRPr>
          </a:p>
          <a:p>
            <a:pPr lvl="0" rtl="0"/>
            <a:r>
              <a:rPr lang="en-US" sz="2000" dirty="0">
                <a:latin typeface="Tahoma" panose="020B0604030504040204" pitchFamily="34" charset="0"/>
                <a:ea typeface="Tahoma" panose="020B0604030504040204" pitchFamily="34" charset="0"/>
                <a:cs typeface="Tahoma" panose="020B0604030504040204" pitchFamily="34" charset="0"/>
              </a:rPr>
              <a:t>Posited a fundamental understanding that “instruction should be provided in the mode that </a:t>
            </a:r>
            <a:r>
              <a:rPr lang="en-US" sz="2000" i="1" dirty="0">
                <a:latin typeface="Tahoma" panose="020B0604030504040204" pitchFamily="34" charset="0"/>
                <a:ea typeface="Tahoma" panose="020B0604030504040204" pitchFamily="34" charset="0"/>
                <a:cs typeface="Tahoma" panose="020B0604030504040204" pitchFamily="34" charset="0"/>
              </a:rPr>
              <a:t>matches</a:t>
            </a:r>
            <a:r>
              <a:rPr lang="en-US" sz="2000" dirty="0">
                <a:latin typeface="Tahoma" panose="020B0604030504040204" pitchFamily="34" charset="0"/>
                <a:ea typeface="Tahoma" panose="020B0604030504040204" pitchFamily="34" charset="0"/>
                <a:cs typeface="Tahoma" panose="020B0604030504040204" pitchFamily="34" charset="0"/>
              </a:rPr>
              <a:t> the learner's style”, the </a:t>
            </a:r>
            <a:r>
              <a:rPr lang="en-US" sz="2000" i="1" dirty="0">
                <a:latin typeface="Tahoma" panose="020B0604030504040204" pitchFamily="34" charset="0"/>
                <a:ea typeface="Tahoma" panose="020B0604030504040204" pitchFamily="34" charset="0"/>
                <a:cs typeface="Tahoma" panose="020B0604030504040204" pitchFamily="34" charset="0"/>
              </a:rPr>
              <a:t>meshing hypothesis.</a:t>
            </a:r>
          </a:p>
          <a:p>
            <a:pPr lvl="0" rtl="0"/>
            <a:endParaRPr lang="en-US" sz="2000" i="1" dirty="0">
              <a:latin typeface="Tahoma" panose="020B0604030504040204" pitchFamily="34" charset="0"/>
              <a:ea typeface="Tahoma" panose="020B0604030504040204" pitchFamily="34" charset="0"/>
              <a:cs typeface="Tahoma" panose="020B0604030504040204" pitchFamily="34" charset="0"/>
            </a:endParaRPr>
          </a:p>
          <a:p>
            <a:pPr lvl="0" rtl="0"/>
            <a:r>
              <a:rPr lang="en-US" sz="2000" dirty="0">
                <a:latin typeface="Tahoma" panose="020B0604030504040204" pitchFamily="34" charset="0"/>
                <a:ea typeface="Tahoma" panose="020B0604030504040204" pitchFamily="34" charset="0"/>
                <a:cs typeface="Tahoma" panose="020B0604030504040204" pitchFamily="34" charset="0"/>
              </a:rPr>
              <a:t>Proposed a “cross-over interaction” testing method.</a:t>
            </a:r>
          </a:p>
          <a:p>
            <a:pPr lvl="0" rtl="0"/>
            <a:endParaRPr lang="en-US" sz="2000" dirty="0">
              <a:latin typeface="Tahoma" panose="020B0604030504040204" pitchFamily="34" charset="0"/>
              <a:ea typeface="Tahoma" panose="020B0604030504040204" pitchFamily="34" charset="0"/>
              <a:cs typeface="Tahoma" panose="020B0604030504040204" pitchFamily="34" charset="0"/>
            </a:endParaRPr>
          </a:p>
          <a:p>
            <a:pPr lvl="0" rtl="0"/>
            <a:r>
              <a:rPr lang="en-US" sz="2000" dirty="0">
                <a:latin typeface="Tahoma" panose="020B0604030504040204" pitchFamily="34" charset="0"/>
                <a:ea typeface="Tahoma" panose="020B0604030504040204" pitchFamily="34" charset="0"/>
                <a:cs typeface="Tahoma" panose="020B0604030504040204" pitchFamily="34" charset="0"/>
              </a:rPr>
              <a:t>The method is taken from another line of education psychology research, study of  “Aptitude-Treatment Interactions”. (Cronbach &amp; Snow, 1977)</a:t>
            </a:r>
          </a:p>
          <a:p>
            <a:pPr lvl="0" rtl="0"/>
            <a:endParaRPr lang="en-US" sz="2200"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B9528-62C7-44AF-ABBD-E376A4FB680D}"/>
              </a:ext>
            </a:extLst>
          </p:cNvPr>
          <p:cNvSpPr txBox="1">
            <a:spLocks noGrp="1"/>
          </p:cNvSpPr>
          <p:nvPr>
            <p:ph type="title" idx="4294967295"/>
          </p:nvPr>
        </p:nvSpPr>
        <p:spPr>
          <a:xfrm>
            <a:off x="7352272" y="4693155"/>
            <a:ext cx="2586252" cy="737640"/>
          </a:xfrm>
        </p:spPr>
        <p:txBody>
          <a:bodyPr vert="horz"/>
          <a:lstStyle/>
          <a:p>
            <a:pPr lvl="0" algn="l" rtl="0"/>
            <a:r>
              <a:rPr lang="en-US" sz="1200" i="1" dirty="0">
                <a:latin typeface="Tahoma" pitchFamily="34"/>
              </a:rPr>
              <a:t>Learning Styles Reconsidered</a:t>
            </a:r>
            <a:br>
              <a:rPr lang="en-US" sz="1200" dirty="0">
                <a:latin typeface="Tahoma" pitchFamily="34"/>
              </a:rPr>
            </a:br>
            <a:r>
              <a:rPr lang="en-US" sz="1200" dirty="0">
                <a:latin typeface="Tahoma" pitchFamily="34"/>
              </a:rPr>
              <a:t>Peter Tagtmeyer</a:t>
            </a:r>
            <a:br>
              <a:rPr lang="en-US" sz="1200" dirty="0">
                <a:latin typeface="Tahoma" pitchFamily="34"/>
              </a:rPr>
            </a:br>
            <a:r>
              <a:rPr lang="en-US" sz="1200" dirty="0">
                <a:latin typeface="Tahoma" pitchFamily="34"/>
              </a:rPr>
              <a:t>Upstate New York Science Librarians</a:t>
            </a:r>
            <a:br>
              <a:rPr lang="en-US" sz="1200" dirty="0">
                <a:latin typeface="Tahoma" pitchFamily="34"/>
              </a:rPr>
            </a:br>
            <a:r>
              <a:rPr lang="en-US" sz="1200" dirty="0">
                <a:latin typeface="Tahoma" pitchFamily="34"/>
              </a:rPr>
              <a:t>2022 Meeting</a:t>
            </a:r>
          </a:p>
        </p:txBody>
      </p:sp>
      <p:sp>
        <p:nvSpPr>
          <p:cNvPr id="8" name="TextBox 7">
            <a:extLst>
              <a:ext uri="{FF2B5EF4-FFF2-40B4-BE49-F238E27FC236}">
                <a16:creationId xmlns:a16="http://schemas.microsoft.com/office/drawing/2014/main" id="{7C2AB0C2-1D0B-42DE-946B-EDDDA4F27A35}"/>
              </a:ext>
            </a:extLst>
          </p:cNvPr>
          <p:cNvSpPr txBox="1"/>
          <p:nvPr/>
        </p:nvSpPr>
        <p:spPr>
          <a:xfrm>
            <a:off x="77295" y="4754198"/>
            <a:ext cx="2316885" cy="307777"/>
          </a:xfrm>
          <a:prstGeom prst="rect">
            <a:avLst/>
          </a:prstGeom>
          <a:noFill/>
        </p:spPr>
        <p:txBody>
          <a:bodyPr wrap="square" rtlCol="0">
            <a:spAutoFit/>
          </a:bodyPr>
          <a:lstStyle/>
          <a:p>
            <a:r>
              <a:rPr lang="en-US" sz="1400" dirty="0"/>
              <a:t>Pashler, H. et al. (2008) p.111</a:t>
            </a:r>
          </a:p>
        </p:txBody>
      </p:sp>
      <p:pic>
        <p:nvPicPr>
          <p:cNvPr id="10" name="Picture 9">
            <a:extLst>
              <a:ext uri="{FF2B5EF4-FFF2-40B4-BE49-F238E27FC236}">
                <a16:creationId xmlns:a16="http://schemas.microsoft.com/office/drawing/2014/main" id="{716C137B-0A3E-48FE-B2DD-E3CB0CAA708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709500"/>
            <a:ext cx="10080625" cy="3501610"/>
          </a:xfrm>
          <a:prstGeom prst="rect">
            <a:avLst/>
          </a:prstGeom>
        </p:spPr>
      </p:pic>
    </p:spTree>
    <p:extLst>
      <p:ext uri="{BB962C8B-B14F-4D97-AF65-F5344CB8AC3E}">
        <p14:creationId xmlns:p14="http://schemas.microsoft.com/office/powerpoint/2010/main" val="7783490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B9528-62C7-44AF-ABBD-E376A4FB680D}"/>
              </a:ext>
            </a:extLst>
          </p:cNvPr>
          <p:cNvSpPr txBox="1">
            <a:spLocks noGrp="1"/>
          </p:cNvSpPr>
          <p:nvPr>
            <p:ph type="title" idx="4294967295"/>
          </p:nvPr>
        </p:nvSpPr>
        <p:spPr>
          <a:xfrm>
            <a:off x="7315200" y="4748760"/>
            <a:ext cx="2514600" cy="737640"/>
          </a:xfrm>
        </p:spPr>
        <p:txBody>
          <a:bodyPr vert="horz"/>
          <a:lstStyle/>
          <a:p>
            <a:pPr lvl="0" algn="l" rtl="0"/>
            <a:r>
              <a:rPr lang="en-US" sz="1200" i="1">
                <a:latin typeface="Tahoma" pitchFamily="34"/>
              </a:rPr>
              <a:t>Learning Styles Reconsidered</a:t>
            </a:r>
            <a:br>
              <a:rPr lang="en-US" sz="1200">
                <a:latin typeface="Tahoma" pitchFamily="34"/>
              </a:rPr>
            </a:br>
            <a:r>
              <a:rPr lang="en-US" sz="1200">
                <a:latin typeface="Tahoma" pitchFamily="34"/>
              </a:rPr>
              <a:t>Peter Tagtmeyer</a:t>
            </a:r>
            <a:br>
              <a:rPr lang="en-US" sz="1200">
                <a:latin typeface="Tahoma" pitchFamily="34"/>
              </a:rPr>
            </a:br>
            <a:r>
              <a:rPr lang="en-US" sz="1200">
                <a:latin typeface="Tahoma" pitchFamily="34"/>
              </a:rPr>
              <a:t>Upstate New York Science Librarians</a:t>
            </a:r>
            <a:br>
              <a:rPr lang="en-US" sz="1200">
                <a:latin typeface="Tahoma" pitchFamily="34"/>
              </a:rPr>
            </a:br>
            <a:r>
              <a:rPr lang="en-US" sz="1200">
                <a:latin typeface="Tahoma" pitchFamily="34"/>
              </a:rPr>
              <a:t>2022 Meeting</a:t>
            </a:r>
          </a:p>
        </p:txBody>
      </p:sp>
      <p:sp>
        <p:nvSpPr>
          <p:cNvPr id="3" name="Text Placeholder 2">
            <a:extLst>
              <a:ext uri="{FF2B5EF4-FFF2-40B4-BE49-F238E27FC236}">
                <a16:creationId xmlns:a16="http://schemas.microsoft.com/office/drawing/2014/main" id="{251AB171-F06E-4427-8D75-083B5F96F115}"/>
              </a:ext>
            </a:extLst>
          </p:cNvPr>
          <p:cNvSpPr txBox="1">
            <a:spLocks noGrp="1"/>
          </p:cNvSpPr>
          <p:nvPr>
            <p:ph type="body" idx="4294967295"/>
          </p:nvPr>
        </p:nvSpPr>
        <p:spPr>
          <a:xfrm>
            <a:off x="239712" y="400163"/>
            <a:ext cx="9601200" cy="4608001"/>
          </a:xfrm>
        </p:spPr>
        <p:txBody>
          <a:bodyPr vert="horz">
            <a:normAutofit/>
          </a:bodyPr>
          <a:lstStyle/>
          <a:p>
            <a:pPr lvl="0" algn="ctr" rtl="0"/>
            <a:r>
              <a:rPr lang="en-US" sz="2000" dirty="0">
                <a:latin typeface="Tahoma" panose="020B0604030504040204" pitchFamily="34" charset="0"/>
                <a:ea typeface="Tahoma" panose="020B0604030504040204" pitchFamily="34" charset="0"/>
                <a:cs typeface="Tahoma" panose="020B0604030504040204" pitchFamily="34" charset="0"/>
              </a:rPr>
              <a:t>Seeking Verity</a:t>
            </a:r>
          </a:p>
          <a:p>
            <a:pPr lvl="0" rtl="0"/>
            <a:r>
              <a:rPr lang="en-US" sz="2000" dirty="0">
                <a:latin typeface="Tahoma" panose="020B0604030504040204" pitchFamily="34" charset="0"/>
                <a:ea typeface="Tahoma" panose="020B0604030504040204" pitchFamily="34" charset="0"/>
                <a:cs typeface="Tahoma" panose="020B0604030504040204" pitchFamily="34" charset="0"/>
              </a:rPr>
              <a:t>Pashler et al. subsequently found but a single LST investigation that used their crossover interaction research method.</a:t>
            </a:r>
          </a:p>
          <a:p>
            <a:pPr lvl="0" rtl="0"/>
            <a:r>
              <a:rPr lang="en-US" sz="2000" dirty="0">
                <a:latin typeface="Tahoma" panose="020B0604030504040204" pitchFamily="34" charset="0"/>
                <a:ea typeface="Tahoma" panose="020B0604030504040204" pitchFamily="34" charset="0"/>
                <a:cs typeface="Tahoma" panose="020B0604030504040204" pitchFamily="34" charset="0"/>
              </a:rPr>
              <a:t>Rohrer &amp; Pashler (2012) again looked for LST studies that employed the crossover interaction method and found 20 with only 3 reporting weakly positive results.</a:t>
            </a:r>
          </a:p>
          <a:p>
            <a:pPr lvl="0" rtl="0"/>
            <a:r>
              <a:rPr lang="en-US" sz="2000" dirty="0">
                <a:latin typeface="Tahoma" panose="020B0604030504040204" pitchFamily="34" charset="0"/>
                <a:ea typeface="Tahoma" panose="020B0604030504040204" pitchFamily="34" charset="0"/>
                <a:cs typeface="Tahoma" panose="020B0604030504040204" pitchFamily="34" charset="0"/>
              </a:rPr>
              <a:t>Cuevas (2015) surveyed post 2009 literature. Only 31 studies from around 1400 didn’t use correlational analysis.  16 were omitted for being published in predatory journals.  8 studies demonstrated an interaction effect, 2 of them weakly positive.</a:t>
            </a:r>
          </a:p>
          <a:p>
            <a:pPr lvl="0" rtl="0"/>
            <a:r>
              <a:rPr lang="en-US" sz="2000" dirty="0" err="1">
                <a:latin typeface="Tahoma" panose="020B0604030504040204" pitchFamily="34" charset="0"/>
                <a:ea typeface="Tahoma" panose="020B0604030504040204" pitchFamily="34" charset="0"/>
                <a:cs typeface="Tahoma" panose="020B0604030504040204" pitchFamily="34" charset="0"/>
              </a:rPr>
              <a:t>Aslaksen</a:t>
            </a:r>
            <a:r>
              <a:rPr lang="en-US" sz="2000" dirty="0">
                <a:latin typeface="Tahoma" panose="020B0604030504040204" pitchFamily="34" charset="0"/>
                <a:ea typeface="Tahoma" panose="020B0604030504040204" pitchFamily="34" charset="0"/>
                <a:cs typeface="Tahoma" panose="020B0604030504040204" pitchFamily="34" charset="0"/>
              </a:rPr>
              <a:t> and </a:t>
            </a:r>
            <a:r>
              <a:rPr lang="en-US" sz="2000" dirty="0" err="1">
                <a:latin typeface="Tahoma" panose="020B0604030504040204" pitchFamily="34" charset="0"/>
                <a:ea typeface="Tahoma" panose="020B0604030504040204" pitchFamily="34" charset="0"/>
                <a:cs typeface="Tahoma" panose="020B0604030504040204" pitchFamily="34" charset="0"/>
              </a:rPr>
              <a:t>Lorås</a:t>
            </a:r>
            <a:r>
              <a:rPr lang="en-US" sz="2000" dirty="0">
                <a:latin typeface="Tahoma" panose="020B0604030504040204" pitchFamily="34" charset="0"/>
                <a:ea typeface="Tahoma" panose="020B0604030504040204" pitchFamily="34" charset="0"/>
                <a:cs typeface="Tahoma" panose="020B0604030504040204" pitchFamily="34" charset="0"/>
              </a:rPr>
              <a:t> (2018) identified 1215 works addressing visual-auditory modality based learning styles and found 10 studies that used the crossover interaction method.  No significant findings were reported.  </a:t>
            </a:r>
          </a:p>
        </p:txBody>
      </p:sp>
    </p:spTree>
    <p:extLst>
      <p:ext uri="{BB962C8B-B14F-4D97-AF65-F5344CB8AC3E}">
        <p14:creationId xmlns:p14="http://schemas.microsoft.com/office/powerpoint/2010/main" val="28952725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B9528-62C7-44AF-ABBD-E376A4FB680D}"/>
              </a:ext>
            </a:extLst>
          </p:cNvPr>
          <p:cNvSpPr txBox="1">
            <a:spLocks noGrp="1"/>
          </p:cNvSpPr>
          <p:nvPr>
            <p:ph type="title" idx="4294967295"/>
          </p:nvPr>
        </p:nvSpPr>
        <p:spPr>
          <a:xfrm>
            <a:off x="7315200" y="4748760"/>
            <a:ext cx="2514600" cy="737640"/>
          </a:xfrm>
        </p:spPr>
        <p:txBody>
          <a:bodyPr vert="horz"/>
          <a:lstStyle/>
          <a:p>
            <a:pPr lvl="0" algn="l" rtl="0"/>
            <a:r>
              <a:rPr lang="en-US" sz="1200" i="1">
                <a:latin typeface="Tahoma" pitchFamily="34"/>
              </a:rPr>
              <a:t>Learning Styles Reconsidered</a:t>
            </a:r>
            <a:br>
              <a:rPr lang="en-US" sz="1200">
                <a:latin typeface="Tahoma" pitchFamily="34"/>
              </a:rPr>
            </a:br>
            <a:r>
              <a:rPr lang="en-US" sz="1200">
                <a:latin typeface="Tahoma" pitchFamily="34"/>
              </a:rPr>
              <a:t>Peter Tagtmeyer</a:t>
            </a:r>
            <a:br>
              <a:rPr lang="en-US" sz="1200">
                <a:latin typeface="Tahoma" pitchFamily="34"/>
              </a:rPr>
            </a:br>
            <a:r>
              <a:rPr lang="en-US" sz="1200">
                <a:latin typeface="Tahoma" pitchFamily="34"/>
              </a:rPr>
              <a:t>Upstate New York Science Librarians</a:t>
            </a:r>
            <a:br>
              <a:rPr lang="en-US" sz="1200">
                <a:latin typeface="Tahoma" pitchFamily="34"/>
              </a:rPr>
            </a:br>
            <a:r>
              <a:rPr lang="en-US" sz="1200">
                <a:latin typeface="Tahoma" pitchFamily="34"/>
              </a:rPr>
              <a:t>2022 Meeting</a:t>
            </a:r>
          </a:p>
        </p:txBody>
      </p:sp>
      <p:sp>
        <p:nvSpPr>
          <p:cNvPr id="3" name="Text Placeholder 2">
            <a:extLst>
              <a:ext uri="{FF2B5EF4-FFF2-40B4-BE49-F238E27FC236}">
                <a16:creationId xmlns:a16="http://schemas.microsoft.com/office/drawing/2014/main" id="{251AB171-F06E-4427-8D75-083B5F96F115}"/>
              </a:ext>
            </a:extLst>
          </p:cNvPr>
          <p:cNvSpPr txBox="1">
            <a:spLocks noGrp="1"/>
          </p:cNvSpPr>
          <p:nvPr>
            <p:ph type="body" idx="4294967295"/>
          </p:nvPr>
        </p:nvSpPr>
        <p:spPr>
          <a:xfrm>
            <a:off x="239712" y="184150"/>
            <a:ext cx="9601200" cy="1756332"/>
          </a:xfrm>
        </p:spPr>
        <p:txBody>
          <a:bodyPr vert="horz">
            <a:normAutofit/>
          </a:bodyPr>
          <a:lstStyle/>
          <a:p>
            <a:pPr lvl="0" algn="ctr" rtl="0"/>
            <a:r>
              <a:rPr lang="en-US" sz="2000" dirty="0">
                <a:latin typeface="Tahoma" panose="020B0604030504040204" pitchFamily="34" charset="0"/>
                <a:ea typeface="Tahoma" panose="020B0604030504040204" pitchFamily="34" charset="0"/>
                <a:cs typeface="Tahoma" panose="020B0604030504040204" pitchFamily="34" charset="0"/>
              </a:rPr>
              <a:t>Lacking Firm Evidence, Why is LST Still Popular?</a:t>
            </a:r>
          </a:p>
          <a:p>
            <a:pPr lvl="0" rtl="0"/>
            <a:r>
              <a:rPr lang="en-US" sz="2000" dirty="0">
                <a:latin typeface="Tahoma" panose="020B0604030504040204" pitchFamily="34" charset="0"/>
                <a:ea typeface="Tahoma" panose="020B0604030504040204" pitchFamily="34" charset="0"/>
                <a:cs typeface="Tahoma" panose="020B0604030504040204" pitchFamily="34" charset="0"/>
              </a:rPr>
              <a:t>Recent measures of LST popularity show little abatement in interest. (Newton &amp; Salvi, 2020; Olsen et al., 2022) </a:t>
            </a:r>
          </a:p>
          <a:p>
            <a:pPr lvl="0" algn="ctr" rtl="0"/>
            <a:r>
              <a:rPr lang="en-US" sz="2000" dirty="0">
                <a:latin typeface="Tahoma" panose="020B0604030504040204" pitchFamily="34" charset="0"/>
                <a:ea typeface="Tahoma" panose="020B0604030504040204" pitchFamily="34" charset="0"/>
                <a:cs typeface="Tahoma" panose="020B0604030504040204" pitchFamily="34" charset="0"/>
              </a:rPr>
              <a:t>Inherent feel-good, non-culpable rationality</a:t>
            </a:r>
          </a:p>
          <a:p>
            <a:pPr lvl="0" rtl="0"/>
            <a:endParaRPr lang="en-US" sz="2000" dirty="0">
              <a:latin typeface="Tahoma" panose="020B0604030504040204" pitchFamily="34" charset="0"/>
              <a:ea typeface="Tahoma" panose="020B0604030504040204" pitchFamily="34" charset="0"/>
              <a:cs typeface="Tahoma" panose="020B0604030504040204" pitchFamily="34" charset="0"/>
            </a:endParaRPr>
          </a:p>
          <a:p>
            <a:pPr lvl="0" rtl="0"/>
            <a:endParaRPr lang="en-US" sz="2000" dirty="0">
              <a:latin typeface="Tahoma" panose="020B0604030504040204" pitchFamily="34" charset="0"/>
              <a:ea typeface="Tahoma" panose="020B0604030504040204" pitchFamily="34" charset="0"/>
              <a:cs typeface="Tahoma" panose="020B0604030504040204" pitchFamily="34" charset="0"/>
            </a:endParaRPr>
          </a:p>
        </p:txBody>
      </p:sp>
      <p:pic>
        <p:nvPicPr>
          <p:cNvPr id="6" name="Picture 5">
            <a:extLst>
              <a:ext uri="{FF2B5EF4-FFF2-40B4-BE49-F238E27FC236}">
                <a16:creationId xmlns:a16="http://schemas.microsoft.com/office/drawing/2014/main" id="{8A32AD1A-51BC-471F-BD2C-EC7A14B1C7A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72926" y="1819822"/>
            <a:ext cx="3400100" cy="3820493"/>
          </a:xfrm>
          <a:prstGeom prst="rect">
            <a:avLst/>
          </a:prstGeom>
        </p:spPr>
      </p:pic>
      <p:sp>
        <p:nvSpPr>
          <p:cNvPr id="7" name="TextBox 6">
            <a:extLst>
              <a:ext uri="{FF2B5EF4-FFF2-40B4-BE49-F238E27FC236}">
                <a16:creationId xmlns:a16="http://schemas.microsoft.com/office/drawing/2014/main" id="{578DD197-FA3D-44D1-8232-A698AA995A91}"/>
              </a:ext>
            </a:extLst>
          </p:cNvPr>
          <p:cNvSpPr txBox="1"/>
          <p:nvPr/>
        </p:nvSpPr>
        <p:spPr>
          <a:xfrm>
            <a:off x="913634" y="4821436"/>
            <a:ext cx="2359292" cy="738664"/>
          </a:xfrm>
          <a:prstGeom prst="rect">
            <a:avLst/>
          </a:prstGeom>
          <a:noFill/>
        </p:spPr>
        <p:txBody>
          <a:bodyPr wrap="square" rtlCol="0">
            <a:spAutoFit/>
          </a:bodyPr>
          <a:lstStyle/>
          <a:p>
            <a:r>
              <a:rPr lang="en-US" sz="1400" dirty="0"/>
              <a:t>Riessman, F. (1966). Styles of Learning. NEA Journal, 55(3), p.17.</a:t>
            </a:r>
          </a:p>
        </p:txBody>
      </p:sp>
    </p:spTree>
    <p:extLst>
      <p:ext uri="{BB962C8B-B14F-4D97-AF65-F5344CB8AC3E}">
        <p14:creationId xmlns:p14="http://schemas.microsoft.com/office/powerpoint/2010/main" val="30940710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B9528-62C7-44AF-ABBD-E376A4FB680D}"/>
              </a:ext>
            </a:extLst>
          </p:cNvPr>
          <p:cNvSpPr txBox="1">
            <a:spLocks noGrp="1"/>
          </p:cNvSpPr>
          <p:nvPr>
            <p:ph type="title" idx="4294967295"/>
          </p:nvPr>
        </p:nvSpPr>
        <p:spPr>
          <a:xfrm>
            <a:off x="7315200" y="4748760"/>
            <a:ext cx="2514600" cy="737640"/>
          </a:xfrm>
        </p:spPr>
        <p:txBody>
          <a:bodyPr vert="horz"/>
          <a:lstStyle/>
          <a:p>
            <a:pPr lvl="0" algn="l" rtl="0"/>
            <a:r>
              <a:rPr lang="en-US" sz="1200" i="1">
                <a:latin typeface="Tahoma" pitchFamily="34"/>
              </a:rPr>
              <a:t>Learning Styles Reconsidered</a:t>
            </a:r>
            <a:br>
              <a:rPr lang="en-US" sz="1200">
                <a:latin typeface="Tahoma" pitchFamily="34"/>
              </a:rPr>
            </a:br>
            <a:r>
              <a:rPr lang="en-US" sz="1200">
                <a:latin typeface="Tahoma" pitchFamily="34"/>
              </a:rPr>
              <a:t>Peter Tagtmeyer</a:t>
            </a:r>
            <a:br>
              <a:rPr lang="en-US" sz="1200">
                <a:latin typeface="Tahoma" pitchFamily="34"/>
              </a:rPr>
            </a:br>
            <a:r>
              <a:rPr lang="en-US" sz="1200">
                <a:latin typeface="Tahoma" pitchFamily="34"/>
              </a:rPr>
              <a:t>Upstate New York Science Librarians</a:t>
            </a:r>
            <a:br>
              <a:rPr lang="en-US" sz="1200">
                <a:latin typeface="Tahoma" pitchFamily="34"/>
              </a:rPr>
            </a:br>
            <a:r>
              <a:rPr lang="en-US" sz="1200">
                <a:latin typeface="Tahoma" pitchFamily="34"/>
              </a:rPr>
              <a:t>2022 Meeting</a:t>
            </a:r>
          </a:p>
        </p:txBody>
      </p:sp>
      <p:sp>
        <p:nvSpPr>
          <p:cNvPr id="3" name="Text Placeholder 2">
            <a:extLst>
              <a:ext uri="{FF2B5EF4-FFF2-40B4-BE49-F238E27FC236}">
                <a16:creationId xmlns:a16="http://schemas.microsoft.com/office/drawing/2014/main" id="{251AB171-F06E-4427-8D75-083B5F96F115}"/>
              </a:ext>
            </a:extLst>
          </p:cNvPr>
          <p:cNvSpPr txBox="1">
            <a:spLocks noGrp="1"/>
          </p:cNvSpPr>
          <p:nvPr>
            <p:ph type="body" idx="4294967295"/>
          </p:nvPr>
        </p:nvSpPr>
        <p:spPr>
          <a:xfrm>
            <a:off x="179187" y="259405"/>
            <a:ext cx="9722249" cy="4941650"/>
          </a:xfrm>
        </p:spPr>
        <p:txBody>
          <a:bodyPr vert="horz">
            <a:normAutofit/>
          </a:bodyPr>
          <a:lstStyle/>
          <a:p>
            <a:pPr algn="ctr" rtl="0"/>
            <a:r>
              <a:rPr lang="en-US" sz="2000" dirty="0">
                <a:latin typeface="Tahoma" panose="020B0604030504040204" pitchFamily="34" charset="0"/>
                <a:ea typeface="Tahoma" panose="020B0604030504040204" pitchFamily="34" charset="0"/>
                <a:cs typeface="Tahoma" panose="020B0604030504040204" pitchFamily="34" charset="0"/>
              </a:rPr>
              <a:t>Lacking Firm Evidence, Why is LST Still Popular?</a:t>
            </a:r>
          </a:p>
          <a:p>
            <a:pPr lvl="0" rtl="0"/>
            <a:endParaRPr lang="en-US" sz="1900" dirty="0">
              <a:latin typeface="Tahoma" panose="020B0604030504040204" pitchFamily="34" charset="0"/>
              <a:ea typeface="Tahoma" panose="020B0604030504040204" pitchFamily="34" charset="0"/>
              <a:cs typeface="Tahoma" panose="020B0604030504040204" pitchFamily="34" charset="0"/>
            </a:endParaRPr>
          </a:p>
          <a:p>
            <a:pPr lvl="0" rtl="0"/>
            <a:r>
              <a:rPr lang="en-US" sz="1900" dirty="0">
                <a:latin typeface="Tahoma" panose="020B0604030504040204" pitchFamily="34" charset="0"/>
                <a:ea typeface="Tahoma" panose="020B0604030504040204" pitchFamily="34" charset="0"/>
                <a:cs typeface="Tahoma" panose="020B0604030504040204" pitchFamily="34" charset="0"/>
              </a:rPr>
              <a:t>Sustained, organized institutional promotion:</a:t>
            </a:r>
          </a:p>
          <a:p>
            <a:pPr marL="1028700" lvl="1" indent="-342900"/>
            <a:r>
              <a:rPr lang="en-US" sz="1900" dirty="0">
                <a:highlight>
                  <a:scrgbClr r="0" g="0" b="0">
                    <a:alpha val="0"/>
                  </a:scrgbClr>
                </a:highlight>
                <a:latin typeface="Tahoma" panose="020B0604030504040204" pitchFamily="34" charset="0"/>
                <a:ea typeface="Tahoma" panose="020B0604030504040204" pitchFamily="34" charset="0"/>
                <a:cs typeface="Tahoma" panose="020B0604030504040204" pitchFamily="34" charset="0"/>
              </a:rPr>
              <a:t>James Keefe &amp; the National Association of Secondary School Principals (NASSP) </a:t>
            </a:r>
          </a:p>
          <a:p>
            <a:pPr marL="1028700" lvl="1" indent="-342900"/>
            <a:r>
              <a:rPr lang="en-US" sz="1900" dirty="0">
                <a:highlight>
                  <a:scrgbClr r="0" g="0" b="0">
                    <a:alpha val="0"/>
                  </a:scrgbClr>
                </a:highlight>
                <a:latin typeface="Tahoma" panose="020B0604030504040204" pitchFamily="34" charset="0"/>
                <a:ea typeface="Tahoma" panose="020B0604030504040204" pitchFamily="34" charset="0"/>
                <a:cs typeface="Tahoma" panose="020B0604030504040204" pitchFamily="34" charset="0"/>
              </a:rPr>
              <a:t>Dunn &amp; Dunn (Academic &amp; Commercial)</a:t>
            </a:r>
          </a:p>
          <a:p>
            <a:pPr marL="1028700" lvl="1" indent="-342900"/>
            <a:r>
              <a:rPr lang="en-US" sz="1900" dirty="0">
                <a:highlight>
                  <a:scrgbClr r="0" g="0" b="0">
                    <a:alpha val="0"/>
                  </a:scrgbClr>
                </a:highlight>
                <a:latin typeface="Tahoma" panose="020B0604030504040204" pitchFamily="34" charset="0"/>
                <a:ea typeface="Tahoma" panose="020B0604030504040204" pitchFamily="34" charset="0"/>
                <a:cs typeface="Tahoma" panose="020B0604030504040204" pitchFamily="34" charset="0"/>
              </a:rPr>
              <a:t>D&amp;D National and International Styles Networks</a:t>
            </a:r>
          </a:p>
          <a:p>
            <a:pPr marL="1028700" lvl="1" indent="-342900"/>
            <a:r>
              <a:rPr lang="en-US" sz="1900" dirty="0">
                <a:highlight>
                  <a:scrgbClr r="0" g="0" b="0">
                    <a:alpha val="0"/>
                  </a:scrgbClr>
                </a:highlight>
                <a:latin typeface="Tahoma" panose="020B0604030504040204" pitchFamily="34" charset="0"/>
                <a:ea typeface="Tahoma" panose="020B0604030504040204" pitchFamily="34" charset="0"/>
                <a:cs typeface="Tahoma" panose="020B0604030504040204" pitchFamily="34" charset="0"/>
              </a:rPr>
              <a:t>European Learning Styles Information Network </a:t>
            </a:r>
          </a:p>
          <a:p>
            <a:pPr lvl="0" rtl="0"/>
            <a:r>
              <a:rPr lang="en-US" sz="1900" dirty="0">
                <a:latin typeface="Tahoma" panose="020B0604030504040204" pitchFamily="34" charset="0"/>
                <a:ea typeface="Tahoma" panose="020B0604030504040204" pitchFamily="34" charset="0"/>
                <a:cs typeface="Tahoma" panose="020B0604030504040204" pitchFamily="34" charset="0"/>
              </a:rPr>
              <a:t>Teacher education and introductory psychology textbooks (Dekker &amp; Kim, 2022; </a:t>
            </a:r>
            <a:r>
              <a:rPr lang="en-US" sz="1900" dirty="0" err="1">
                <a:latin typeface="Tahoma" panose="020B0604030504040204" pitchFamily="34" charset="0"/>
                <a:ea typeface="Tahoma" panose="020B0604030504040204" pitchFamily="34" charset="0"/>
                <a:cs typeface="Tahoma" panose="020B0604030504040204" pitchFamily="34" charset="0"/>
              </a:rPr>
              <a:t>Wininger</a:t>
            </a:r>
            <a:r>
              <a:rPr lang="en-US" sz="1900" dirty="0">
                <a:latin typeface="Tahoma" panose="020B0604030504040204" pitchFamily="34" charset="0"/>
                <a:ea typeface="Tahoma" panose="020B0604030504040204" pitchFamily="34" charset="0"/>
                <a:cs typeface="Tahoma" panose="020B0604030504040204" pitchFamily="34" charset="0"/>
              </a:rPr>
              <a:t> et al., 2019)</a:t>
            </a:r>
          </a:p>
          <a:p>
            <a:pPr lvl="0" rtl="0"/>
            <a:r>
              <a:rPr lang="en-US" sz="1900" dirty="0">
                <a:latin typeface="Tahoma" panose="020B0604030504040204" pitchFamily="34" charset="0"/>
                <a:ea typeface="Tahoma" panose="020B0604030504040204" pitchFamily="34" charset="0"/>
                <a:cs typeface="Tahoma" panose="020B0604030504040204" pitchFamily="34" charset="0"/>
              </a:rPr>
              <a:t>Government and professional organization guidance and regulations (Dunn, et al. 1991; Dekker &amp; Kim, 2022).</a:t>
            </a:r>
          </a:p>
        </p:txBody>
      </p:sp>
    </p:spTree>
    <p:extLst>
      <p:ext uri="{BB962C8B-B14F-4D97-AF65-F5344CB8AC3E}">
        <p14:creationId xmlns:p14="http://schemas.microsoft.com/office/powerpoint/2010/main" val="22726569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B9528-62C7-44AF-ABBD-E376A4FB680D}"/>
              </a:ext>
            </a:extLst>
          </p:cNvPr>
          <p:cNvSpPr txBox="1">
            <a:spLocks noGrp="1"/>
          </p:cNvSpPr>
          <p:nvPr>
            <p:ph type="title" idx="4294967295"/>
          </p:nvPr>
        </p:nvSpPr>
        <p:spPr>
          <a:xfrm>
            <a:off x="7315200" y="4748760"/>
            <a:ext cx="2514600" cy="737640"/>
          </a:xfrm>
        </p:spPr>
        <p:txBody>
          <a:bodyPr vert="horz"/>
          <a:lstStyle/>
          <a:p>
            <a:pPr lvl="0" algn="l" rtl="0"/>
            <a:r>
              <a:rPr lang="en-US" sz="1200" i="1">
                <a:latin typeface="Tahoma" pitchFamily="34"/>
              </a:rPr>
              <a:t>Learning Styles Reconsidered</a:t>
            </a:r>
            <a:br>
              <a:rPr lang="en-US" sz="1200">
                <a:latin typeface="Tahoma" pitchFamily="34"/>
              </a:rPr>
            </a:br>
            <a:r>
              <a:rPr lang="en-US" sz="1200">
                <a:latin typeface="Tahoma" pitchFamily="34"/>
              </a:rPr>
              <a:t>Peter Tagtmeyer</a:t>
            </a:r>
            <a:br>
              <a:rPr lang="en-US" sz="1200">
                <a:latin typeface="Tahoma" pitchFamily="34"/>
              </a:rPr>
            </a:br>
            <a:r>
              <a:rPr lang="en-US" sz="1200">
                <a:latin typeface="Tahoma" pitchFamily="34"/>
              </a:rPr>
              <a:t>Upstate New York Science Librarians</a:t>
            </a:r>
            <a:br>
              <a:rPr lang="en-US" sz="1200">
                <a:latin typeface="Tahoma" pitchFamily="34"/>
              </a:rPr>
            </a:br>
            <a:r>
              <a:rPr lang="en-US" sz="1200">
                <a:latin typeface="Tahoma" pitchFamily="34"/>
              </a:rPr>
              <a:t>2022 Meeting</a:t>
            </a:r>
          </a:p>
        </p:txBody>
      </p:sp>
      <p:sp>
        <p:nvSpPr>
          <p:cNvPr id="3" name="Text Placeholder 2">
            <a:extLst>
              <a:ext uri="{FF2B5EF4-FFF2-40B4-BE49-F238E27FC236}">
                <a16:creationId xmlns:a16="http://schemas.microsoft.com/office/drawing/2014/main" id="{251AB171-F06E-4427-8D75-083B5F96F115}"/>
              </a:ext>
            </a:extLst>
          </p:cNvPr>
          <p:cNvSpPr txBox="1">
            <a:spLocks noGrp="1"/>
          </p:cNvSpPr>
          <p:nvPr>
            <p:ph type="body" idx="4294967295"/>
          </p:nvPr>
        </p:nvSpPr>
        <p:spPr>
          <a:xfrm>
            <a:off x="228600" y="394200"/>
            <a:ext cx="5397500" cy="4354560"/>
          </a:xfrm>
        </p:spPr>
        <p:txBody>
          <a:bodyPr vert="horz"/>
          <a:lstStyle/>
          <a:p>
            <a:pPr lvl="0" algn="ctr" rtl="0"/>
            <a:r>
              <a:rPr lang="en-US" sz="2000" dirty="0">
                <a:latin typeface="Tahoma" panose="020B0604030504040204" pitchFamily="34" charset="0"/>
                <a:ea typeface="Tahoma" panose="020B0604030504040204" pitchFamily="34" charset="0"/>
                <a:cs typeface="Tahoma" panose="020B0604030504040204" pitchFamily="34" charset="0"/>
              </a:rPr>
              <a:t>What Could Go Wrong?</a:t>
            </a:r>
          </a:p>
          <a:p>
            <a:pPr lvl="0" rtl="0"/>
            <a:endParaRPr lang="en-US" sz="1800" dirty="0">
              <a:latin typeface="Tahoma" panose="020B0604030504040204" pitchFamily="34" charset="0"/>
              <a:ea typeface="Tahoma" panose="020B0604030504040204" pitchFamily="34" charset="0"/>
              <a:cs typeface="Tahoma" panose="020B0604030504040204" pitchFamily="34" charset="0"/>
            </a:endParaRPr>
          </a:p>
          <a:p>
            <a:pPr lvl="0" rtl="0"/>
            <a:r>
              <a:rPr lang="en-US" sz="1800" dirty="0">
                <a:latin typeface="Tahoma" panose="020B0604030504040204" pitchFamily="34" charset="0"/>
                <a:ea typeface="Tahoma" panose="020B0604030504040204" pitchFamily="34" charset="0"/>
                <a:cs typeface="Tahoma" panose="020B0604030504040204" pitchFamily="34" charset="0"/>
              </a:rPr>
              <a:t>Time, energy &amp; money lost to accommodation (and not possible in a single session)</a:t>
            </a:r>
          </a:p>
          <a:p>
            <a:pPr lvl="0" rtl="0"/>
            <a:endParaRPr lang="en-US" sz="1800" dirty="0">
              <a:latin typeface="Tahoma" panose="020B0604030504040204" pitchFamily="34" charset="0"/>
              <a:ea typeface="Tahoma" panose="020B0604030504040204" pitchFamily="34" charset="0"/>
              <a:cs typeface="Tahoma" panose="020B0604030504040204" pitchFamily="34" charset="0"/>
            </a:endParaRPr>
          </a:p>
          <a:p>
            <a:pPr lvl="0" rtl="0"/>
            <a:r>
              <a:rPr lang="en-US" sz="1800" dirty="0">
                <a:latin typeface="Tahoma" panose="020B0604030504040204" pitchFamily="34" charset="0"/>
                <a:ea typeface="Tahoma" panose="020B0604030504040204" pitchFamily="34" charset="0"/>
                <a:cs typeface="Tahoma" panose="020B0604030504040204" pitchFamily="34" charset="0"/>
              </a:rPr>
              <a:t>Student belief in LST can impair motivation</a:t>
            </a:r>
          </a:p>
          <a:p>
            <a:pPr lvl="0" rtl="0"/>
            <a:endParaRPr lang="en-US" sz="1800" dirty="0">
              <a:latin typeface="Tahoma" panose="020B0604030504040204" pitchFamily="34" charset="0"/>
              <a:ea typeface="Tahoma" panose="020B0604030504040204" pitchFamily="34" charset="0"/>
              <a:cs typeface="Tahoma" panose="020B0604030504040204" pitchFamily="34" charset="0"/>
            </a:endParaRPr>
          </a:p>
          <a:p>
            <a:pPr lvl="0" rtl="0"/>
            <a:r>
              <a:rPr lang="en-US" sz="1800" dirty="0">
                <a:latin typeface="Tahoma" panose="020B0604030504040204" pitchFamily="34" charset="0"/>
                <a:ea typeface="Tahoma" panose="020B0604030504040204" pitchFamily="34" charset="0"/>
                <a:cs typeface="Tahoma" panose="020B0604030504040204" pitchFamily="34" charset="0"/>
              </a:rPr>
              <a:t>Greater learning efficacies via multi-modal instruction as suggested by dual-coding and cognitive load theories are un-attainable.</a:t>
            </a:r>
          </a:p>
          <a:p>
            <a:pPr lvl="0" rtl="0"/>
            <a:endParaRPr lang="en-US" sz="2400" dirty="0">
              <a:latin typeface="Tahoma" panose="020B0604030504040204" pitchFamily="34" charset="0"/>
              <a:ea typeface="Tahoma" panose="020B0604030504040204" pitchFamily="34" charset="0"/>
              <a:cs typeface="Tahoma" panose="020B0604030504040204" pitchFamily="34" charset="0"/>
            </a:endParaRPr>
          </a:p>
        </p:txBody>
      </p:sp>
      <p:pic>
        <p:nvPicPr>
          <p:cNvPr id="7" name="Picture 6">
            <a:extLst>
              <a:ext uri="{FF2B5EF4-FFF2-40B4-BE49-F238E27FC236}">
                <a16:creationId xmlns:a16="http://schemas.microsoft.com/office/drawing/2014/main" id="{D5A41869-CF72-4ED3-9DA3-84878551982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26100" y="802435"/>
            <a:ext cx="4454525" cy="3444683"/>
          </a:xfrm>
          <a:prstGeom prst="rect">
            <a:avLst/>
          </a:prstGeom>
        </p:spPr>
      </p:pic>
      <p:sp>
        <p:nvSpPr>
          <p:cNvPr id="8" name="TextBox 7">
            <a:extLst>
              <a:ext uri="{FF2B5EF4-FFF2-40B4-BE49-F238E27FC236}">
                <a16:creationId xmlns:a16="http://schemas.microsoft.com/office/drawing/2014/main" id="{E656F98F-4753-474E-A2A2-ED0AA6758433}"/>
              </a:ext>
            </a:extLst>
          </p:cNvPr>
          <p:cNvSpPr txBox="1"/>
          <p:nvPr/>
        </p:nvSpPr>
        <p:spPr>
          <a:xfrm>
            <a:off x="5626100" y="4218321"/>
            <a:ext cx="4601139" cy="276999"/>
          </a:xfrm>
          <a:prstGeom prst="rect">
            <a:avLst/>
          </a:prstGeom>
          <a:noFill/>
        </p:spPr>
        <p:txBody>
          <a:bodyPr wrap="square" rtlCol="0">
            <a:spAutoFit/>
          </a:bodyPr>
          <a:lstStyle/>
          <a:p>
            <a:r>
              <a:rPr lang="en-US" sz="1200" dirty="0"/>
              <a:t>https://serc.carleton.edu/download/images/5929/learning_styles.jpg</a:t>
            </a:r>
          </a:p>
        </p:txBody>
      </p:sp>
    </p:spTree>
    <p:extLst>
      <p:ext uri="{BB962C8B-B14F-4D97-AF65-F5344CB8AC3E}">
        <p14:creationId xmlns:p14="http://schemas.microsoft.com/office/powerpoint/2010/main" val="25194492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B9528-62C7-44AF-ABBD-E376A4FB680D}"/>
              </a:ext>
            </a:extLst>
          </p:cNvPr>
          <p:cNvSpPr txBox="1">
            <a:spLocks noGrp="1"/>
          </p:cNvSpPr>
          <p:nvPr>
            <p:ph type="title" idx="4294967295"/>
          </p:nvPr>
        </p:nvSpPr>
        <p:spPr>
          <a:xfrm>
            <a:off x="7315200" y="4748760"/>
            <a:ext cx="2514600" cy="737640"/>
          </a:xfrm>
        </p:spPr>
        <p:txBody>
          <a:bodyPr vert="horz"/>
          <a:lstStyle/>
          <a:p>
            <a:pPr lvl="0" algn="l" rtl="0"/>
            <a:r>
              <a:rPr lang="en-US" sz="1200" i="1">
                <a:latin typeface="Tahoma" pitchFamily="34"/>
              </a:rPr>
              <a:t>Learning Styles Reconsidered</a:t>
            </a:r>
            <a:br>
              <a:rPr lang="en-US" sz="1200">
                <a:latin typeface="Tahoma" pitchFamily="34"/>
              </a:rPr>
            </a:br>
            <a:r>
              <a:rPr lang="en-US" sz="1200">
                <a:latin typeface="Tahoma" pitchFamily="34"/>
              </a:rPr>
              <a:t>Peter Tagtmeyer</a:t>
            </a:r>
            <a:br>
              <a:rPr lang="en-US" sz="1200">
                <a:latin typeface="Tahoma" pitchFamily="34"/>
              </a:rPr>
            </a:br>
            <a:r>
              <a:rPr lang="en-US" sz="1200">
                <a:latin typeface="Tahoma" pitchFamily="34"/>
              </a:rPr>
              <a:t>Upstate New York Science Librarians</a:t>
            </a:r>
            <a:br>
              <a:rPr lang="en-US" sz="1200">
                <a:latin typeface="Tahoma" pitchFamily="34"/>
              </a:rPr>
            </a:br>
            <a:r>
              <a:rPr lang="en-US" sz="1200">
                <a:latin typeface="Tahoma" pitchFamily="34"/>
              </a:rPr>
              <a:t>2022 Meeting</a:t>
            </a:r>
          </a:p>
        </p:txBody>
      </p:sp>
      <p:sp>
        <p:nvSpPr>
          <p:cNvPr id="3" name="Text Placeholder 2">
            <a:extLst>
              <a:ext uri="{FF2B5EF4-FFF2-40B4-BE49-F238E27FC236}">
                <a16:creationId xmlns:a16="http://schemas.microsoft.com/office/drawing/2014/main" id="{251AB171-F06E-4427-8D75-083B5F96F115}"/>
              </a:ext>
            </a:extLst>
          </p:cNvPr>
          <p:cNvSpPr txBox="1">
            <a:spLocks noGrp="1"/>
          </p:cNvSpPr>
          <p:nvPr>
            <p:ph type="body" idx="4294967295"/>
          </p:nvPr>
        </p:nvSpPr>
        <p:spPr>
          <a:xfrm>
            <a:off x="228600" y="546120"/>
            <a:ext cx="9601200" cy="4202640"/>
          </a:xfrm>
        </p:spPr>
        <p:txBody>
          <a:bodyPr vert="horz"/>
          <a:lstStyle/>
          <a:p>
            <a:pPr lvl="0" algn="ctr" rtl="0"/>
            <a:r>
              <a:rPr lang="en-US" sz="2400" dirty="0">
                <a:latin typeface="Tahoma" panose="020B0604030504040204" pitchFamily="34" charset="0"/>
                <a:ea typeface="Tahoma" panose="020B0604030504040204" pitchFamily="34" charset="0"/>
                <a:cs typeface="Tahoma" panose="020B0604030504040204" pitchFamily="34" charset="0"/>
              </a:rPr>
              <a:t>Alternative Approaches to Improving Learning Efficacies</a:t>
            </a:r>
          </a:p>
          <a:p>
            <a:pPr lvl="0" algn="ctr" rtl="0"/>
            <a:endParaRPr lang="en-US" sz="2400" dirty="0">
              <a:latin typeface="Tahoma" panose="020B0604030504040204" pitchFamily="34" charset="0"/>
              <a:ea typeface="Tahoma" panose="020B0604030504040204" pitchFamily="34" charset="0"/>
              <a:cs typeface="Tahoma" panose="020B0604030504040204" pitchFamily="34" charset="0"/>
            </a:endParaRPr>
          </a:p>
          <a:p>
            <a:pPr marL="342900" lvl="0" indent="-342900" rtl="0">
              <a:buFont typeface="Arial" panose="020B0604020202020204" pitchFamily="34" charset="0"/>
              <a:buChar char="•"/>
            </a:pPr>
            <a:r>
              <a:rPr lang="en-US" sz="2400" dirty="0">
                <a:latin typeface="Tahoma" panose="020B0604030504040204" pitchFamily="34" charset="0"/>
                <a:ea typeface="Tahoma" panose="020B0604030504040204" pitchFamily="34" charset="0"/>
                <a:cs typeface="Tahoma" panose="020B0604030504040204" pitchFamily="34" charset="0"/>
              </a:rPr>
              <a:t>John </a:t>
            </a:r>
            <a:r>
              <a:rPr lang="en-US" sz="2400" dirty="0" err="1">
                <a:latin typeface="Tahoma" panose="020B0604030504040204" pitchFamily="34" charset="0"/>
                <a:ea typeface="Tahoma" panose="020B0604030504040204" pitchFamily="34" charset="0"/>
                <a:cs typeface="Tahoma" panose="020B0604030504040204" pitchFamily="34" charset="0"/>
              </a:rPr>
              <a:t>Haittie’s</a:t>
            </a:r>
            <a:r>
              <a:rPr lang="en-US" sz="2400" dirty="0">
                <a:latin typeface="Tahoma" panose="020B0604030504040204" pitchFamily="34" charset="0"/>
                <a:ea typeface="Tahoma" panose="020B0604030504040204" pitchFamily="34" charset="0"/>
                <a:cs typeface="Tahoma" panose="020B0604030504040204" pitchFamily="34" charset="0"/>
              </a:rPr>
              <a:t> meta-analytic study of teaching &amp; learning literature (Hattie. 2009)</a:t>
            </a:r>
          </a:p>
          <a:p>
            <a:pPr marL="342900" lvl="0" indent="-342900" rtl="0">
              <a:buFont typeface="Arial" panose="020B0604020202020204" pitchFamily="34" charset="0"/>
              <a:buChar char="•"/>
            </a:pPr>
            <a:r>
              <a:rPr lang="en-US" sz="2400" dirty="0" err="1">
                <a:latin typeface="Tahoma" panose="020B0604030504040204" pitchFamily="34" charset="0"/>
                <a:ea typeface="Tahoma" panose="020B0604030504040204" pitchFamily="34" charset="0"/>
                <a:cs typeface="Tahoma" panose="020B0604030504040204" pitchFamily="34" charset="0"/>
              </a:rPr>
              <a:t>Sweller’s</a:t>
            </a:r>
            <a:r>
              <a:rPr lang="en-US" sz="2400" dirty="0">
                <a:latin typeface="Tahoma" panose="020B0604030504040204" pitchFamily="34" charset="0"/>
                <a:ea typeface="Tahoma" panose="020B0604030504040204" pitchFamily="34" charset="0"/>
                <a:cs typeface="Tahoma" panose="020B0604030504040204" pitchFamily="34" charset="0"/>
              </a:rPr>
              <a:t> cognitive load theory (</a:t>
            </a:r>
            <a:r>
              <a:rPr lang="en-US" sz="2400" dirty="0" err="1">
                <a:latin typeface="Tahoma" panose="020B0604030504040204" pitchFamily="34" charset="0"/>
                <a:ea typeface="Tahoma" panose="020B0604030504040204" pitchFamily="34" charset="0"/>
                <a:cs typeface="Tahoma" panose="020B0604030504040204" pitchFamily="34" charset="0"/>
              </a:rPr>
              <a:t>Artino</a:t>
            </a:r>
            <a:r>
              <a:rPr lang="en-US" sz="2400" dirty="0">
                <a:latin typeface="Tahoma" panose="020B0604030504040204" pitchFamily="34" charset="0"/>
                <a:ea typeface="Tahoma" panose="020B0604030504040204" pitchFamily="34" charset="0"/>
                <a:cs typeface="Tahoma" panose="020B0604030504040204" pitchFamily="34" charset="0"/>
              </a:rPr>
              <a:t>, 2008; </a:t>
            </a:r>
            <a:r>
              <a:rPr lang="en-US" sz="2400" dirty="0" err="1">
                <a:latin typeface="Tahoma" panose="020B0604030504040204" pitchFamily="34" charset="0"/>
                <a:ea typeface="Tahoma" panose="020B0604030504040204" pitchFamily="34" charset="0"/>
                <a:cs typeface="Tahoma" panose="020B0604030504040204" pitchFamily="34" charset="0"/>
              </a:rPr>
              <a:t>Sweller</a:t>
            </a:r>
            <a:r>
              <a:rPr lang="en-US" sz="2400" dirty="0">
                <a:latin typeface="Tahoma" panose="020B0604030504040204" pitchFamily="34" charset="0"/>
                <a:ea typeface="Tahoma" panose="020B0604030504040204" pitchFamily="34" charset="0"/>
                <a:cs typeface="Tahoma" panose="020B0604030504040204" pitchFamily="34" charset="0"/>
              </a:rPr>
              <a:t> et al., 2019)</a:t>
            </a:r>
          </a:p>
          <a:p>
            <a:pPr marL="342900" lvl="0" indent="-342900" rtl="0">
              <a:buFont typeface="Arial" panose="020B0604020202020204" pitchFamily="34" charset="0"/>
              <a:buChar char="•"/>
            </a:pPr>
            <a:r>
              <a:rPr lang="en-US" sz="2400" dirty="0">
                <a:latin typeface="Tahoma" panose="020B0604030504040204" pitchFamily="34" charset="0"/>
                <a:ea typeface="Tahoma" panose="020B0604030504040204" pitchFamily="34" charset="0"/>
                <a:cs typeface="Tahoma" panose="020B0604030504040204" pitchFamily="34" charset="0"/>
              </a:rPr>
              <a:t>Related approaches, Mayer’s multimedia learning and </a:t>
            </a:r>
            <a:r>
              <a:rPr lang="en-US" sz="2400" dirty="0" err="1">
                <a:latin typeface="Tahoma" panose="020B0604030504040204" pitchFamily="34" charset="0"/>
                <a:ea typeface="Tahoma" panose="020B0604030504040204" pitchFamily="34" charset="0"/>
                <a:cs typeface="Tahoma" panose="020B0604030504040204" pitchFamily="34" charset="0"/>
              </a:rPr>
              <a:t>Paivio’s</a:t>
            </a:r>
            <a:r>
              <a:rPr lang="en-US" sz="2400" dirty="0">
                <a:latin typeface="Tahoma" panose="020B0604030504040204" pitchFamily="34" charset="0"/>
                <a:ea typeface="Tahoma" panose="020B0604030504040204" pitchFamily="34" charset="0"/>
                <a:cs typeface="Tahoma" panose="020B0604030504040204" pitchFamily="34" charset="0"/>
              </a:rPr>
              <a:t> dual-coding theory.</a:t>
            </a:r>
          </a:p>
        </p:txBody>
      </p:sp>
    </p:spTree>
    <p:extLst>
      <p:ext uri="{BB962C8B-B14F-4D97-AF65-F5344CB8AC3E}">
        <p14:creationId xmlns:p14="http://schemas.microsoft.com/office/powerpoint/2010/main" val="37672636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page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F42343-CDB8-45EE-9EBF-4746D920640A}"/>
              </a:ext>
            </a:extLst>
          </p:cNvPr>
          <p:cNvSpPr txBox="1">
            <a:spLocks noGrp="1"/>
          </p:cNvSpPr>
          <p:nvPr>
            <p:ph type="title" idx="4294967295"/>
          </p:nvPr>
        </p:nvSpPr>
        <p:spPr>
          <a:xfrm>
            <a:off x="7315200" y="4748760"/>
            <a:ext cx="2514600" cy="737640"/>
          </a:xfrm>
        </p:spPr>
        <p:txBody>
          <a:bodyPr vert="horz"/>
          <a:lstStyle/>
          <a:p>
            <a:pPr lvl="0" algn="l" rtl="0"/>
            <a:r>
              <a:rPr lang="en-US" sz="1200" i="1">
                <a:latin typeface="Tahoma" pitchFamily="34"/>
              </a:rPr>
              <a:t>Learning Styles Reconsidered</a:t>
            </a:r>
            <a:br>
              <a:rPr lang="en-US" sz="1200">
                <a:latin typeface="Tahoma" pitchFamily="34"/>
              </a:rPr>
            </a:br>
            <a:r>
              <a:rPr lang="en-US" sz="1200">
                <a:latin typeface="Tahoma" pitchFamily="34"/>
              </a:rPr>
              <a:t>Peter Tagtmeyer</a:t>
            </a:r>
            <a:br>
              <a:rPr lang="en-US" sz="1200">
                <a:latin typeface="Tahoma" pitchFamily="34"/>
              </a:rPr>
            </a:br>
            <a:r>
              <a:rPr lang="en-US" sz="1200">
                <a:latin typeface="Tahoma" pitchFamily="34"/>
              </a:rPr>
              <a:t>Upstate New York Science Librarians</a:t>
            </a:r>
            <a:br>
              <a:rPr lang="en-US" sz="1200">
                <a:latin typeface="Tahoma" pitchFamily="34"/>
              </a:rPr>
            </a:br>
            <a:r>
              <a:rPr lang="en-US" sz="1200">
                <a:latin typeface="Tahoma" pitchFamily="34"/>
              </a:rPr>
              <a:t>2022 Meeting</a:t>
            </a:r>
          </a:p>
        </p:txBody>
      </p:sp>
      <p:sp>
        <p:nvSpPr>
          <p:cNvPr id="3" name="Text Placeholder 2">
            <a:extLst>
              <a:ext uri="{FF2B5EF4-FFF2-40B4-BE49-F238E27FC236}">
                <a16:creationId xmlns:a16="http://schemas.microsoft.com/office/drawing/2014/main" id="{7A3516D8-058F-4453-A196-B6C014DE75DA}"/>
              </a:ext>
            </a:extLst>
          </p:cNvPr>
          <p:cNvSpPr txBox="1">
            <a:spLocks noGrp="1"/>
          </p:cNvSpPr>
          <p:nvPr>
            <p:ph type="body" idx="4294967295"/>
          </p:nvPr>
        </p:nvSpPr>
        <p:spPr>
          <a:xfrm>
            <a:off x="228600" y="228600"/>
            <a:ext cx="9601200" cy="4430160"/>
          </a:xfrm>
        </p:spPr>
        <p:txBody>
          <a:bodyPr vert="horz"/>
          <a:lstStyle/>
          <a:p>
            <a:pPr lvl="0" algn="ctr" rtl="0"/>
            <a:r>
              <a:rPr lang="en-US" sz="2400" u="sng" dirty="0">
                <a:latin typeface="Tahoma" pitchFamily="34"/>
              </a:rPr>
              <a:t>ACRL Instruction Section - Research Agenda</a:t>
            </a:r>
          </a:p>
          <a:p>
            <a:pPr lvl="0" rtl="0">
              <a:lnSpc>
                <a:spcPct val="200000"/>
              </a:lnSpc>
            </a:pPr>
            <a:r>
              <a:rPr lang="en-US" sz="1800" dirty="0">
                <a:latin typeface="Tahoma" pitchFamily="34"/>
              </a:rPr>
              <a:t>Tailoring library instruction sessions to accommodate various learning styles – such as visual, auditory and kinesthetic – has gained prominence in the past few decades. However, recent literature has questioned librarians’ reliance on a learning styles approach.  And yet, discerning how different learners will learn most effectively, how to balance the variety of styles preferred in one class, and how to adapt to these learning styles in both traditional and online learning environments requires special attention.</a:t>
            </a:r>
          </a:p>
          <a:p>
            <a:pPr lvl="0" rtl="0"/>
            <a:endParaRPr lang="en-US" sz="2400" dirty="0"/>
          </a:p>
        </p:txBody>
      </p:sp>
      <p:sp>
        <p:nvSpPr>
          <p:cNvPr id="4" name="TextBox 3">
            <a:extLst>
              <a:ext uri="{FF2B5EF4-FFF2-40B4-BE49-F238E27FC236}">
                <a16:creationId xmlns:a16="http://schemas.microsoft.com/office/drawing/2014/main" id="{3F3E0729-4BF2-429A-BD10-E70EAA3ED48C}"/>
              </a:ext>
            </a:extLst>
          </p:cNvPr>
          <p:cNvSpPr txBox="1"/>
          <p:nvPr/>
        </p:nvSpPr>
        <p:spPr>
          <a:xfrm>
            <a:off x="228600" y="4658760"/>
            <a:ext cx="6858000" cy="827640"/>
          </a:xfrm>
          <a:prstGeom prst="rect">
            <a:avLst/>
          </a:prstGeom>
          <a:noFill/>
          <a:ln>
            <a:noFill/>
          </a:ln>
        </p:spPr>
        <p:txBody>
          <a:bodyPr vert="horz" wrap="square" lIns="90000" tIns="45000" rIns="90000" bIns="45000" anchorCtr="0" compatLnSpc="0">
            <a:spAutoFit/>
          </a:bodyPr>
          <a:lstStyle/>
          <a:p>
            <a:pPr marL="0" marR="0" lvl="0" indent="0" algn="l" rtl="0" hangingPunct="0">
              <a:lnSpc>
                <a:spcPct val="100000"/>
              </a:lnSpc>
              <a:spcBef>
                <a:spcPts val="0"/>
              </a:spcBef>
              <a:spcAft>
                <a:spcPts val="0"/>
              </a:spcAft>
              <a:buNone/>
              <a:tabLst/>
            </a:pPr>
            <a:r>
              <a:rPr lang="en-US" sz="1200" b="1" i="0" u="none" strike="noStrike" kern="1200" cap="none" dirty="0">
                <a:ln>
                  <a:noFill/>
                </a:ln>
                <a:latin typeface="Tahoma" pitchFamily="34"/>
                <a:ea typeface="Microsoft YaHei" pitchFamily="2"/>
                <a:cs typeface="Arial" pitchFamily="2"/>
              </a:rPr>
              <a:t> </a:t>
            </a:r>
          </a:p>
          <a:p>
            <a:pPr marL="0" marR="0" lvl="0" indent="0" algn="l" rtl="0" hangingPunct="0">
              <a:lnSpc>
                <a:spcPct val="100000"/>
              </a:lnSpc>
              <a:spcBef>
                <a:spcPts val="0"/>
              </a:spcBef>
              <a:spcAft>
                <a:spcPts val="0"/>
              </a:spcAft>
              <a:buNone/>
              <a:tabLst/>
            </a:pPr>
            <a:r>
              <a:rPr lang="en-US" sz="1200" b="0" i="0" u="none" strike="noStrike" kern="1200" cap="none" dirty="0">
                <a:ln>
                  <a:noFill/>
                </a:ln>
                <a:latin typeface="Tahoma" pitchFamily="34"/>
                <a:ea typeface="Microsoft YaHei" pitchFamily="2"/>
                <a:cs typeface="Arial" pitchFamily="2"/>
              </a:rPr>
              <a:t>https://acrl.ala.org/IS/instruction-tools-resources-2/professional-development/research-agenda-for-library-instruction-and-information-literacy/</a:t>
            </a:r>
            <a:endParaRPr lang="en-US" sz="1200" b="0" i="0" u="none" strike="noStrike" kern="1200" cap="none" dirty="0">
              <a:ln>
                <a:noFill/>
              </a:ln>
              <a:latin typeface="Tahoma" pitchFamily="34"/>
              <a:ea typeface="Microsoft YaHei" pitchFamily="2"/>
              <a:cs typeface="Arial" pitchFamily="2"/>
              <a:hlinkClick r:id="rId3"/>
            </a:endParaRPr>
          </a:p>
          <a:p>
            <a:pPr marL="0" marR="0" lvl="0" indent="0" algn="l" rtl="0" hangingPunct="0">
              <a:lnSpc>
                <a:spcPct val="100000"/>
              </a:lnSpc>
              <a:spcBef>
                <a:spcPts val="0"/>
              </a:spcBef>
              <a:spcAft>
                <a:spcPts val="0"/>
              </a:spcAft>
              <a:buNone/>
              <a:tabLst/>
            </a:pPr>
            <a:r>
              <a:rPr lang="en-US" sz="1200" b="0" i="0" u="none" strike="noStrike" kern="1200" cap="none" dirty="0">
                <a:ln>
                  <a:noFill/>
                </a:ln>
                <a:latin typeface="Tahoma" pitchFamily="34"/>
                <a:ea typeface="Microsoft YaHei" pitchFamily="2"/>
                <a:cs typeface="Arial" pitchFamily="2"/>
              </a:rPr>
              <a:t>Accessed 4 Oct 2022</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B9528-62C7-44AF-ABBD-E376A4FB680D}"/>
              </a:ext>
            </a:extLst>
          </p:cNvPr>
          <p:cNvSpPr txBox="1">
            <a:spLocks noGrp="1"/>
          </p:cNvSpPr>
          <p:nvPr>
            <p:ph type="title" idx="4294967295"/>
          </p:nvPr>
        </p:nvSpPr>
        <p:spPr>
          <a:xfrm>
            <a:off x="7468764" y="4790641"/>
            <a:ext cx="2514600" cy="737640"/>
          </a:xfrm>
        </p:spPr>
        <p:txBody>
          <a:bodyPr vert="horz"/>
          <a:lstStyle/>
          <a:p>
            <a:pPr lvl="0" algn="l" rtl="0"/>
            <a:r>
              <a:rPr lang="en-US" sz="1200" i="1" dirty="0">
                <a:latin typeface="Tahoma" pitchFamily="34"/>
              </a:rPr>
              <a:t>Learning Styles Reconsidered</a:t>
            </a:r>
            <a:br>
              <a:rPr lang="en-US" sz="1200" dirty="0">
                <a:latin typeface="Tahoma" pitchFamily="34"/>
              </a:rPr>
            </a:br>
            <a:r>
              <a:rPr lang="en-US" sz="1200" dirty="0">
                <a:latin typeface="Tahoma" pitchFamily="34"/>
              </a:rPr>
              <a:t>Peter Tagtmeyer</a:t>
            </a:r>
            <a:br>
              <a:rPr lang="en-US" sz="1200" dirty="0">
                <a:latin typeface="Tahoma" pitchFamily="34"/>
              </a:rPr>
            </a:br>
            <a:r>
              <a:rPr lang="en-US" sz="1200" dirty="0">
                <a:latin typeface="Tahoma" pitchFamily="34"/>
              </a:rPr>
              <a:t>Upstate New York Science Librarians</a:t>
            </a:r>
            <a:br>
              <a:rPr lang="en-US" sz="1200" dirty="0">
                <a:latin typeface="Tahoma" pitchFamily="34"/>
              </a:rPr>
            </a:br>
            <a:r>
              <a:rPr lang="en-US" sz="1200" dirty="0">
                <a:latin typeface="Tahoma" pitchFamily="34"/>
              </a:rPr>
              <a:t>2022 Meeting</a:t>
            </a:r>
          </a:p>
        </p:txBody>
      </p:sp>
      <p:sp>
        <p:nvSpPr>
          <p:cNvPr id="3" name="Text Placeholder 2">
            <a:extLst>
              <a:ext uri="{FF2B5EF4-FFF2-40B4-BE49-F238E27FC236}">
                <a16:creationId xmlns:a16="http://schemas.microsoft.com/office/drawing/2014/main" id="{251AB171-F06E-4427-8D75-083B5F96F115}"/>
              </a:ext>
            </a:extLst>
          </p:cNvPr>
          <p:cNvSpPr txBox="1">
            <a:spLocks noGrp="1"/>
          </p:cNvSpPr>
          <p:nvPr>
            <p:ph type="body" idx="4294967295"/>
          </p:nvPr>
        </p:nvSpPr>
        <p:spPr>
          <a:xfrm>
            <a:off x="3479178" y="88364"/>
            <a:ext cx="3387119" cy="396712"/>
          </a:xfrm>
        </p:spPr>
        <p:txBody>
          <a:bodyPr vert="horz"/>
          <a:lstStyle/>
          <a:p>
            <a:pPr lvl="0" algn="ctr" rtl="0"/>
            <a:r>
              <a:rPr lang="en-US" sz="2400" dirty="0">
                <a:latin typeface="Tahoma" panose="020B0604030504040204" pitchFamily="34" charset="0"/>
                <a:ea typeface="Tahoma" panose="020B0604030504040204" pitchFamily="34" charset="0"/>
                <a:cs typeface="Tahoma" panose="020B0604030504040204" pitchFamily="34" charset="0"/>
              </a:rPr>
              <a:t>Thank you</a:t>
            </a:r>
          </a:p>
          <a:p>
            <a:pPr lvl="0" rtl="0"/>
            <a:endParaRPr lang="en-US" sz="2400" dirty="0">
              <a:latin typeface="Tahoma" panose="020B0604030504040204" pitchFamily="34" charset="0"/>
              <a:ea typeface="Tahoma" panose="020B0604030504040204" pitchFamily="34" charset="0"/>
              <a:cs typeface="Tahoma" panose="020B0604030504040204" pitchFamily="34" charset="0"/>
            </a:endParaRPr>
          </a:p>
        </p:txBody>
      </p:sp>
      <p:pic>
        <p:nvPicPr>
          <p:cNvPr id="8" name="Picture 7">
            <a:extLst>
              <a:ext uri="{FF2B5EF4-FFF2-40B4-BE49-F238E27FC236}">
                <a16:creationId xmlns:a16="http://schemas.microsoft.com/office/drawing/2014/main" id="{80F0D1EE-02C3-45ED-98FD-9C9A026C8D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06684" y="579352"/>
            <a:ext cx="4932105" cy="3301491"/>
          </a:xfrm>
          <a:prstGeom prst="rect">
            <a:avLst/>
          </a:prstGeom>
        </p:spPr>
      </p:pic>
      <p:sp>
        <p:nvSpPr>
          <p:cNvPr id="9" name="TextBox 8">
            <a:extLst>
              <a:ext uri="{FF2B5EF4-FFF2-40B4-BE49-F238E27FC236}">
                <a16:creationId xmlns:a16="http://schemas.microsoft.com/office/drawing/2014/main" id="{AA900AEF-1BFF-49F2-93AB-2BAA61B22CEF}"/>
              </a:ext>
            </a:extLst>
          </p:cNvPr>
          <p:cNvSpPr txBox="1"/>
          <p:nvPr/>
        </p:nvSpPr>
        <p:spPr>
          <a:xfrm>
            <a:off x="2706684" y="3966410"/>
            <a:ext cx="5129289" cy="369332"/>
          </a:xfrm>
          <a:prstGeom prst="rect">
            <a:avLst/>
          </a:prstGeom>
          <a:noFill/>
        </p:spPr>
        <p:txBody>
          <a:bodyPr wrap="none" rtlCol="0">
            <a:spAutoFit/>
          </a:bodyPr>
          <a:lstStyle/>
          <a:p>
            <a:r>
              <a:rPr lang="en-US" b="1" dirty="0"/>
              <a:t>A nasal learner struggles with an odorless textbook.</a:t>
            </a:r>
          </a:p>
        </p:txBody>
      </p:sp>
      <p:sp>
        <p:nvSpPr>
          <p:cNvPr id="10" name="TextBox 9">
            <a:extLst>
              <a:ext uri="{FF2B5EF4-FFF2-40B4-BE49-F238E27FC236}">
                <a16:creationId xmlns:a16="http://schemas.microsoft.com/office/drawing/2014/main" id="{07241588-D0AC-4AE4-A4D1-A55B666BDA09}"/>
              </a:ext>
            </a:extLst>
          </p:cNvPr>
          <p:cNvSpPr txBox="1"/>
          <p:nvPr/>
        </p:nvSpPr>
        <p:spPr>
          <a:xfrm>
            <a:off x="97261" y="4897851"/>
            <a:ext cx="5899372" cy="261610"/>
          </a:xfrm>
          <a:prstGeom prst="rect">
            <a:avLst/>
          </a:prstGeom>
          <a:noFill/>
        </p:spPr>
        <p:txBody>
          <a:bodyPr wrap="none" rtlCol="0">
            <a:spAutoFit/>
          </a:bodyPr>
          <a:lstStyle/>
          <a:p>
            <a:r>
              <a:rPr lang="en-US" sz="1100" dirty="0"/>
              <a:t>https://www.theonion.com/parents-of-nasal-learners-demand-odor-based-curriculum-1819565536</a:t>
            </a:r>
          </a:p>
        </p:txBody>
      </p:sp>
    </p:spTree>
    <p:extLst>
      <p:ext uri="{BB962C8B-B14F-4D97-AF65-F5344CB8AC3E}">
        <p14:creationId xmlns:p14="http://schemas.microsoft.com/office/powerpoint/2010/main" val="30990315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B9528-62C7-44AF-ABBD-E376A4FB680D}"/>
              </a:ext>
            </a:extLst>
          </p:cNvPr>
          <p:cNvSpPr txBox="1">
            <a:spLocks noGrp="1"/>
          </p:cNvSpPr>
          <p:nvPr>
            <p:ph type="title" idx="4294967295"/>
          </p:nvPr>
        </p:nvSpPr>
        <p:spPr>
          <a:xfrm>
            <a:off x="7315200" y="4748760"/>
            <a:ext cx="2514600" cy="737640"/>
          </a:xfrm>
        </p:spPr>
        <p:txBody>
          <a:bodyPr vert="horz"/>
          <a:lstStyle/>
          <a:p>
            <a:pPr lvl="0" algn="l" rtl="0"/>
            <a:r>
              <a:rPr lang="en-US" sz="1200" i="1">
                <a:latin typeface="Tahoma" pitchFamily="34"/>
              </a:rPr>
              <a:t>Learning Styles Reconsidered</a:t>
            </a:r>
            <a:br>
              <a:rPr lang="en-US" sz="1200">
                <a:latin typeface="Tahoma" pitchFamily="34"/>
              </a:rPr>
            </a:br>
            <a:r>
              <a:rPr lang="en-US" sz="1200">
                <a:latin typeface="Tahoma" pitchFamily="34"/>
              </a:rPr>
              <a:t>Peter Tagtmeyer</a:t>
            </a:r>
            <a:br>
              <a:rPr lang="en-US" sz="1200">
                <a:latin typeface="Tahoma" pitchFamily="34"/>
              </a:rPr>
            </a:br>
            <a:r>
              <a:rPr lang="en-US" sz="1200">
                <a:latin typeface="Tahoma" pitchFamily="34"/>
              </a:rPr>
              <a:t>Upstate New York Science Librarians</a:t>
            </a:r>
            <a:br>
              <a:rPr lang="en-US" sz="1200">
                <a:latin typeface="Tahoma" pitchFamily="34"/>
              </a:rPr>
            </a:br>
            <a:r>
              <a:rPr lang="en-US" sz="1200">
                <a:latin typeface="Tahoma" pitchFamily="34"/>
              </a:rPr>
              <a:t>2022 Meeting</a:t>
            </a:r>
          </a:p>
        </p:txBody>
      </p:sp>
      <p:sp>
        <p:nvSpPr>
          <p:cNvPr id="3" name="Text Placeholder 2">
            <a:extLst>
              <a:ext uri="{FF2B5EF4-FFF2-40B4-BE49-F238E27FC236}">
                <a16:creationId xmlns:a16="http://schemas.microsoft.com/office/drawing/2014/main" id="{251AB171-F06E-4427-8D75-083B5F96F115}"/>
              </a:ext>
            </a:extLst>
          </p:cNvPr>
          <p:cNvSpPr txBox="1">
            <a:spLocks noGrp="1"/>
          </p:cNvSpPr>
          <p:nvPr>
            <p:ph type="body" idx="4294967295"/>
          </p:nvPr>
        </p:nvSpPr>
        <p:spPr>
          <a:xfrm>
            <a:off x="228600" y="140760"/>
            <a:ext cx="9601200" cy="4202640"/>
          </a:xfrm>
        </p:spPr>
        <p:txBody>
          <a:bodyPr vert="horz"/>
          <a:lstStyle/>
          <a:p>
            <a:pPr lvl="0" rtl="0"/>
            <a:endParaRPr lang="en-US" sz="2400" dirty="0">
              <a:latin typeface="Tahoma" panose="020B0604030504040204" pitchFamily="34" charset="0"/>
              <a:ea typeface="Tahoma" panose="020B0604030504040204" pitchFamily="34" charset="0"/>
              <a:cs typeface="Tahoma" panose="020B0604030504040204" pitchFamily="34" charset="0"/>
            </a:endParaRPr>
          </a:p>
          <a:p>
            <a:pPr lvl="0" rtl="0"/>
            <a:endParaRPr lang="en-US" sz="2400" dirty="0">
              <a:latin typeface="Tahoma" panose="020B0604030504040204" pitchFamily="34" charset="0"/>
              <a:ea typeface="Tahoma" panose="020B0604030504040204" pitchFamily="34" charset="0"/>
              <a:cs typeface="Tahoma" panose="020B0604030504040204" pitchFamily="34" charset="0"/>
            </a:endParaRPr>
          </a:p>
          <a:p>
            <a:pPr lvl="0" algn="ctr" rtl="0"/>
            <a:r>
              <a:rPr lang="en-US" sz="2400" dirty="0">
                <a:latin typeface="Tahoma" panose="020B0604030504040204" pitchFamily="34" charset="0"/>
                <a:ea typeface="Tahoma" panose="020B0604030504040204" pitchFamily="34" charset="0"/>
                <a:cs typeface="Tahoma" panose="020B0604030504040204" pitchFamily="34" charset="0"/>
              </a:rPr>
              <a:t>Bibliography</a:t>
            </a:r>
          </a:p>
          <a:p>
            <a:pPr lvl="0" algn="ctr" rtl="0"/>
            <a:endParaRPr lang="en-US" sz="2400" dirty="0">
              <a:latin typeface="Tahoma" panose="020B0604030504040204" pitchFamily="34" charset="0"/>
              <a:ea typeface="Tahoma" panose="020B0604030504040204" pitchFamily="34" charset="0"/>
              <a:cs typeface="Tahoma" panose="020B0604030504040204" pitchFamily="34" charset="0"/>
            </a:endParaRPr>
          </a:p>
          <a:p>
            <a:pPr lvl="0" algn="ctr" rtl="0"/>
            <a:r>
              <a:rPr lang="en-US" sz="2400" b="1" dirty="0">
                <a:latin typeface="Tahoma" panose="020B0604030504040204" pitchFamily="34" charset="0"/>
                <a:ea typeface="Tahoma" panose="020B0604030504040204" pitchFamily="34" charset="0"/>
                <a:cs typeface="Tahoma" panose="020B0604030504040204" pitchFamily="34" charset="0"/>
                <a:hlinkClick r:id="rId3"/>
              </a:rPr>
              <a:t>https://bit.ly/3TlIrcC</a:t>
            </a:r>
            <a:endParaRPr lang="en-US" sz="2400" b="1"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288718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B9528-62C7-44AF-ABBD-E376A4FB680D}"/>
              </a:ext>
            </a:extLst>
          </p:cNvPr>
          <p:cNvSpPr txBox="1">
            <a:spLocks noGrp="1"/>
          </p:cNvSpPr>
          <p:nvPr>
            <p:ph type="title" idx="4294967295"/>
          </p:nvPr>
        </p:nvSpPr>
        <p:spPr>
          <a:xfrm>
            <a:off x="7315200" y="4748760"/>
            <a:ext cx="2514600" cy="737640"/>
          </a:xfrm>
        </p:spPr>
        <p:txBody>
          <a:bodyPr vert="horz"/>
          <a:lstStyle/>
          <a:p>
            <a:pPr lvl="0" algn="l" rtl="0"/>
            <a:r>
              <a:rPr lang="en-US" sz="1200" i="1">
                <a:latin typeface="Tahoma" pitchFamily="34"/>
              </a:rPr>
              <a:t>Learning Styles Reconsidered</a:t>
            </a:r>
            <a:br>
              <a:rPr lang="en-US" sz="1200">
                <a:latin typeface="Tahoma" pitchFamily="34"/>
              </a:rPr>
            </a:br>
            <a:r>
              <a:rPr lang="en-US" sz="1200">
                <a:latin typeface="Tahoma" pitchFamily="34"/>
              </a:rPr>
              <a:t>Peter Tagtmeyer</a:t>
            </a:r>
            <a:br>
              <a:rPr lang="en-US" sz="1200">
                <a:latin typeface="Tahoma" pitchFamily="34"/>
              </a:rPr>
            </a:br>
            <a:r>
              <a:rPr lang="en-US" sz="1200">
                <a:latin typeface="Tahoma" pitchFamily="34"/>
              </a:rPr>
              <a:t>Upstate New York Science Librarians</a:t>
            </a:r>
            <a:br>
              <a:rPr lang="en-US" sz="1200">
                <a:latin typeface="Tahoma" pitchFamily="34"/>
              </a:rPr>
            </a:br>
            <a:r>
              <a:rPr lang="en-US" sz="1200">
                <a:latin typeface="Tahoma" pitchFamily="34"/>
              </a:rPr>
              <a:t>2022 Meeting</a:t>
            </a:r>
          </a:p>
        </p:txBody>
      </p:sp>
      <p:sp>
        <p:nvSpPr>
          <p:cNvPr id="3" name="Text Placeholder 2">
            <a:extLst>
              <a:ext uri="{FF2B5EF4-FFF2-40B4-BE49-F238E27FC236}">
                <a16:creationId xmlns:a16="http://schemas.microsoft.com/office/drawing/2014/main" id="{251AB171-F06E-4427-8D75-083B5F96F115}"/>
              </a:ext>
            </a:extLst>
          </p:cNvPr>
          <p:cNvSpPr txBox="1">
            <a:spLocks noGrp="1"/>
          </p:cNvSpPr>
          <p:nvPr>
            <p:ph type="body" idx="4294967295"/>
          </p:nvPr>
        </p:nvSpPr>
        <p:spPr>
          <a:xfrm>
            <a:off x="228600" y="140760"/>
            <a:ext cx="9601200" cy="4202640"/>
          </a:xfrm>
        </p:spPr>
        <p:txBody>
          <a:bodyPr vert="horz"/>
          <a:lstStyle/>
          <a:p>
            <a:pPr lvl="0" rtl="0"/>
            <a:endParaRPr lang="en-US" sz="2400" dirty="0">
              <a:latin typeface="Tahoma" panose="020B0604030504040204" pitchFamily="34" charset="0"/>
              <a:ea typeface="Tahoma" panose="020B0604030504040204" pitchFamily="34" charset="0"/>
              <a:cs typeface="Tahoma" panose="020B0604030504040204" pitchFamily="34" charset="0"/>
            </a:endParaRPr>
          </a:p>
        </p:txBody>
      </p:sp>
      <p:sp>
        <p:nvSpPr>
          <p:cNvPr id="4" name="TextBox 3">
            <a:extLst>
              <a:ext uri="{FF2B5EF4-FFF2-40B4-BE49-F238E27FC236}">
                <a16:creationId xmlns:a16="http://schemas.microsoft.com/office/drawing/2014/main" id="{BBFDC73C-5952-4C5E-A2B7-5AA083789B5F}"/>
              </a:ext>
            </a:extLst>
          </p:cNvPr>
          <p:cNvSpPr txBox="1"/>
          <p:nvPr/>
        </p:nvSpPr>
        <p:spPr>
          <a:xfrm>
            <a:off x="228600" y="4495320"/>
            <a:ext cx="3657600" cy="305280"/>
          </a:xfrm>
          <a:prstGeom prst="rect">
            <a:avLst/>
          </a:prstGeom>
          <a:noFill/>
          <a:ln>
            <a:noFill/>
          </a:ln>
        </p:spPr>
        <p:txBody>
          <a:bodyPr vert="horz" wrap="square" lIns="90000" tIns="45000" rIns="90000" bIns="45000" anchorCtr="0" compatLnSpc="0">
            <a:spAutoFit/>
          </a:bodyPr>
          <a:lstStyle/>
          <a:p>
            <a:pPr marL="0" marR="0" lvl="0" indent="0" algn="l" rtl="0" hangingPunct="0">
              <a:lnSpc>
                <a:spcPct val="100000"/>
              </a:lnSpc>
              <a:spcBef>
                <a:spcPts val="0"/>
              </a:spcBef>
              <a:spcAft>
                <a:spcPts val="0"/>
              </a:spcAft>
              <a:buNone/>
              <a:tabLst/>
            </a:pPr>
            <a:r>
              <a:rPr lang="en-US" sz="1400" b="0" i="0" u="none" strike="noStrike" kern="1200" cap="none">
                <a:ln>
                  <a:noFill/>
                </a:ln>
                <a:latin typeface="Tahoma" pitchFamily="34"/>
                <a:ea typeface="Microsoft YaHei" pitchFamily="2"/>
                <a:cs typeface="Arial" pitchFamily="2"/>
              </a:rPr>
              <a:t>Footnotes</a:t>
            </a:r>
          </a:p>
        </p:txBody>
      </p:sp>
    </p:spTree>
    <p:extLst>
      <p:ext uri="{BB962C8B-B14F-4D97-AF65-F5344CB8AC3E}">
        <p14:creationId xmlns:p14="http://schemas.microsoft.com/office/powerpoint/2010/main" val="40496267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page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4039CF-644E-42A1-AB91-3AD14E736502}"/>
              </a:ext>
            </a:extLst>
          </p:cNvPr>
          <p:cNvSpPr txBox="1">
            <a:spLocks noGrp="1"/>
          </p:cNvSpPr>
          <p:nvPr>
            <p:ph type="title" idx="4294967295"/>
          </p:nvPr>
        </p:nvSpPr>
        <p:spPr>
          <a:xfrm>
            <a:off x="7315200" y="4748760"/>
            <a:ext cx="2514600" cy="737640"/>
          </a:xfrm>
        </p:spPr>
        <p:txBody>
          <a:bodyPr vert="horz"/>
          <a:lstStyle/>
          <a:p>
            <a:pPr lvl="0" algn="l" rtl="0"/>
            <a:r>
              <a:rPr lang="en-US" sz="1200" i="1">
                <a:latin typeface="Tahoma" pitchFamily="34"/>
              </a:rPr>
              <a:t>Learning Styles Reconsidered</a:t>
            </a:r>
            <a:br>
              <a:rPr lang="en-US" sz="1200">
                <a:latin typeface="Tahoma" pitchFamily="34"/>
              </a:rPr>
            </a:br>
            <a:r>
              <a:rPr lang="en-US" sz="1200">
                <a:latin typeface="Tahoma" pitchFamily="34"/>
              </a:rPr>
              <a:t>Peter Tagtmeyer</a:t>
            </a:r>
            <a:br>
              <a:rPr lang="en-US" sz="1200">
                <a:latin typeface="Tahoma" pitchFamily="34"/>
              </a:rPr>
            </a:br>
            <a:r>
              <a:rPr lang="en-US" sz="1200">
                <a:latin typeface="Tahoma" pitchFamily="34"/>
              </a:rPr>
              <a:t>Upstate New York Science Librarians</a:t>
            </a:r>
            <a:br>
              <a:rPr lang="en-US" sz="1200">
                <a:latin typeface="Tahoma" pitchFamily="34"/>
              </a:rPr>
            </a:br>
            <a:r>
              <a:rPr lang="en-US" sz="1200">
                <a:latin typeface="Tahoma" pitchFamily="34"/>
              </a:rPr>
              <a:t>2022 Meeting</a:t>
            </a:r>
          </a:p>
        </p:txBody>
      </p:sp>
      <p:sp>
        <p:nvSpPr>
          <p:cNvPr id="3" name="Text Placeholder 2">
            <a:extLst>
              <a:ext uri="{FF2B5EF4-FFF2-40B4-BE49-F238E27FC236}">
                <a16:creationId xmlns:a16="http://schemas.microsoft.com/office/drawing/2014/main" id="{0B99F383-674E-4A04-8C13-ED6A580FE5F7}"/>
              </a:ext>
            </a:extLst>
          </p:cNvPr>
          <p:cNvSpPr txBox="1">
            <a:spLocks noGrp="1"/>
          </p:cNvSpPr>
          <p:nvPr>
            <p:ph type="body" idx="4294967295"/>
          </p:nvPr>
        </p:nvSpPr>
        <p:spPr>
          <a:xfrm>
            <a:off x="228600" y="228600"/>
            <a:ext cx="9601200" cy="4430160"/>
          </a:xfrm>
        </p:spPr>
        <p:txBody>
          <a:bodyPr vert="horz"/>
          <a:lstStyle/>
          <a:p>
            <a:pPr lvl="0" algn="ctr" rtl="0">
              <a:spcBef>
                <a:spcPts val="0"/>
              </a:spcBef>
            </a:pPr>
            <a:r>
              <a:rPr lang="en-US" sz="2400" u="sng" dirty="0">
                <a:latin typeface="Tahoma" pitchFamily="34"/>
              </a:rPr>
              <a:t>ACRL Instruction Section - Research Agenda</a:t>
            </a:r>
          </a:p>
          <a:p>
            <a:pPr lvl="0" algn="l" rtl="0">
              <a:spcBef>
                <a:spcPts val="0"/>
              </a:spcBef>
            </a:pPr>
            <a:endParaRPr lang="en-US" sz="1800" dirty="0">
              <a:latin typeface="Tahoma" pitchFamily="34"/>
            </a:endParaRPr>
          </a:p>
          <a:p>
            <a:pPr lvl="0" algn="l" rtl="0">
              <a:spcBef>
                <a:spcPts val="0"/>
              </a:spcBef>
              <a:buSzPct val="100000"/>
              <a:buAutoNum type="arabicPeriod"/>
            </a:pPr>
            <a:r>
              <a:rPr lang="en-US" sz="1800" dirty="0">
                <a:latin typeface="Tahoma" pitchFamily="34"/>
              </a:rPr>
              <a:t>What evidence exists for determining different learning styles?</a:t>
            </a:r>
          </a:p>
          <a:p>
            <a:pPr lvl="0" algn="l" rtl="0">
              <a:lnSpc>
                <a:spcPct val="150000"/>
              </a:lnSpc>
              <a:spcBef>
                <a:spcPts val="0"/>
              </a:spcBef>
              <a:buSzPct val="100000"/>
              <a:buAutoNum type="arabicPeriod"/>
            </a:pPr>
            <a:r>
              <a:rPr lang="en-US" sz="1800" dirty="0">
                <a:latin typeface="Tahoma" pitchFamily="34"/>
              </a:rPr>
              <a:t>How effective are different methods of instruction for addressing various learning styles?</a:t>
            </a:r>
          </a:p>
          <a:p>
            <a:pPr lvl="0" algn="l" rtl="0">
              <a:lnSpc>
                <a:spcPct val="150000"/>
              </a:lnSpc>
              <a:spcBef>
                <a:spcPts val="0"/>
              </a:spcBef>
              <a:buSzPct val="100000"/>
              <a:buAutoNum type="arabicPeriod"/>
            </a:pPr>
            <a:r>
              <a:rPr lang="en-US" sz="1800" dirty="0">
                <a:latin typeface="Tahoma" pitchFamily="34"/>
              </a:rPr>
              <a:t>What characteristics of learning environments positively impact the experiences of people with each of the various learning styles?</a:t>
            </a:r>
          </a:p>
          <a:p>
            <a:pPr lvl="0" algn="l" rtl="0">
              <a:lnSpc>
                <a:spcPct val="150000"/>
              </a:lnSpc>
              <a:spcBef>
                <a:spcPts val="0"/>
              </a:spcBef>
              <a:buSzPct val="100000"/>
              <a:buAutoNum type="arabicPeriod"/>
            </a:pPr>
            <a:r>
              <a:rPr lang="en-US" sz="1800" dirty="0">
                <a:latin typeface="Tahoma" pitchFamily="34"/>
              </a:rPr>
              <a:t>What impact do different learning styles have on the effectiveness of various teaching methodologies?</a:t>
            </a:r>
          </a:p>
          <a:p>
            <a:pPr lvl="0" algn="l" rtl="0">
              <a:lnSpc>
                <a:spcPct val="150000"/>
              </a:lnSpc>
              <a:spcBef>
                <a:spcPts val="0"/>
              </a:spcBef>
              <a:buSzPct val="100000"/>
              <a:buAutoNum type="arabicPeriod"/>
            </a:pPr>
            <a:r>
              <a:rPr lang="en-US" sz="1800" dirty="0">
                <a:latin typeface="Tahoma" pitchFamily="34"/>
              </a:rPr>
              <a:t>What impact do online learning environments have on learning styles and what are the implications for library instruction?</a:t>
            </a:r>
          </a:p>
          <a:p>
            <a:pPr lvl="0" algn="l" rtl="0">
              <a:lnSpc>
                <a:spcPct val="150000"/>
              </a:lnSpc>
              <a:spcBef>
                <a:spcPts val="0"/>
              </a:spcBef>
              <a:buSzPct val="100000"/>
              <a:buAutoNum type="arabicPeriod"/>
            </a:pPr>
            <a:r>
              <a:rPr lang="en-US" sz="1800" dirty="0">
                <a:latin typeface="Tahoma" pitchFamily="34"/>
              </a:rPr>
              <a:t>How can we promote active learning to accommodate all learning styles?</a:t>
            </a:r>
          </a:p>
          <a:p>
            <a:pPr lvl="0" algn="l" rtl="0">
              <a:spcBef>
                <a:spcPts val="0"/>
              </a:spcBef>
            </a:pPr>
            <a:endParaRPr lang="en-US" sz="1800" u="sng" dirty="0">
              <a:latin typeface="Tahoma" pitchFamily="34"/>
            </a:endParaRPr>
          </a:p>
          <a:p>
            <a:pPr lvl="0" algn="l" rtl="0">
              <a:spcBef>
                <a:spcPts val="0"/>
              </a:spcBef>
            </a:pPr>
            <a:endParaRPr lang="en-US" sz="1800" u="sng" dirty="0">
              <a:latin typeface="Tahoma" pitchFamily="34"/>
            </a:endParaRPr>
          </a:p>
        </p:txBody>
      </p:sp>
      <p:sp>
        <p:nvSpPr>
          <p:cNvPr id="4" name="TextBox 3">
            <a:extLst>
              <a:ext uri="{FF2B5EF4-FFF2-40B4-BE49-F238E27FC236}">
                <a16:creationId xmlns:a16="http://schemas.microsoft.com/office/drawing/2014/main" id="{AFE74998-B6D8-4F43-9BBD-3C505EF2065B}"/>
              </a:ext>
            </a:extLst>
          </p:cNvPr>
          <p:cNvSpPr txBox="1"/>
          <p:nvPr/>
        </p:nvSpPr>
        <p:spPr>
          <a:xfrm>
            <a:off x="228600" y="4658760"/>
            <a:ext cx="6858000" cy="827640"/>
          </a:xfrm>
          <a:prstGeom prst="rect">
            <a:avLst/>
          </a:prstGeom>
          <a:noFill/>
          <a:ln>
            <a:noFill/>
          </a:ln>
        </p:spPr>
        <p:txBody>
          <a:bodyPr vert="horz" wrap="square" lIns="90000" tIns="45000" rIns="90000" bIns="45000" anchorCtr="0" compatLnSpc="0">
            <a:spAutoFit/>
          </a:bodyPr>
          <a:lstStyle/>
          <a:p>
            <a:pPr marL="0" marR="0" lvl="0" indent="0" algn="l" rtl="0" hangingPunct="0">
              <a:lnSpc>
                <a:spcPct val="100000"/>
              </a:lnSpc>
              <a:spcBef>
                <a:spcPts val="0"/>
              </a:spcBef>
              <a:spcAft>
                <a:spcPts val="0"/>
              </a:spcAft>
              <a:buNone/>
              <a:tabLst/>
            </a:pPr>
            <a:r>
              <a:rPr lang="en-US" sz="1200" b="1" i="0" u="none" strike="noStrike" kern="1200" cap="none" dirty="0">
                <a:ln>
                  <a:noFill/>
                </a:ln>
                <a:latin typeface="Tahoma" pitchFamily="34"/>
                <a:ea typeface="Microsoft YaHei" pitchFamily="2"/>
                <a:cs typeface="Arial" pitchFamily="2"/>
              </a:rPr>
              <a:t> </a:t>
            </a:r>
          </a:p>
          <a:p>
            <a:pPr marL="0" marR="0" lvl="0" indent="0" algn="l" rtl="0" hangingPunct="0">
              <a:lnSpc>
                <a:spcPct val="100000"/>
              </a:lnSpc>
              <a:spcBef>
                <a:spcPts val="0"/>
              </a:spcBef>
              <a:spcAft>
                <a:spcPts val="0"/>
              </a:spcAft>
              <a:buNone/>
              <a:tabLst/>
            </a:pPr>
            <a:r>
              <a:rPr lang="en-US" sz="1200" b="0" i="0" u="none" strike="noStrike" kern="1200" cap="none" dirty="0">
                <a:ln>
                  <a:noFill/>
                </a:ln>
                <a:latin typeface="Tahoma" pitchFamily="34"/>
                <a:ea typeface="Microsoft YaHei" pitchFamily="2"/>
                <a:cs typeface="Arial" pitchFamily="2"/>
              </a:rPr>
              <a:t>https://acrl.ala.org/IS/instruction-tools-resources-2/professional-development/research-agenda-for-library-instruction-and-information-literacy/</a:t>
            </a:r>
            <a:endParaRPr lang="en-US" sz="1200" b="0" i="0" u="none" strike="noStrike" kern="1200" cap="none" dirty="0">
              <a:ln>
                <a:noFill/>
              </a:ln>
              <a:latin typeface="Tahoma" pitchFamily="34"/>
              <a:ea typeface="Microsoft YaHei" pitchFamily="2"/>
              <a:cs typeface="Arial" pitchFamily="2"/>
              <a:hlinkClick r:id="rId3"/>
            </a:endParaRPr>
          </a:p>
          <a:p>
            <a:pPr marL="0" marR="0" lvl="0" indent="0" algn="l" rtl="0" hangingPunct="0">
              <a:lnSpc>
                <a:spcPct val="100000"/>
              </a:lnSpc>
              <a:spcBef>
                <a:spcPts val="0"/>
              </a:spcBef>
              <a:spcAft>
                <a:spcPts val="0"/>
              </a:spcAft>
              <a:buNone/>
              <a:tabLst/>
            </a:pPr>
            <a:r>
              <a:rPr lang="en-US" sz="1200" b="0" i="0" u="none" strike="noStrike" kern="1200" cap="none" dirty="0">
                <a:ln>
                  <a:noFill/>
                </a:ln>
                <a:latin typeface="Tahoma" pitchFamily="34"/>
                <a:ea typeface="Microsoft YaHei" pitchFamily="2"/>
                <a:cs typeface="Arial" pitchFamily="2"/>
              </a:rPr>
              <a:t>Accessed 4 Oct 2022</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page4">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8C56A-5BC4-4AE5-BDCB-2C2D868575B4}"/>
              </a:ext>
            </a:extLst>
          </p:cNvPr>
          <p:cNvSpPr txBox="1">
            <a:spLocks noGrp="1"/>
          </p:cNvSpPr>
          <p:nvPr>
            <p:ph type="title" idx="4294967295"/>
          </p:nvPr>
        </p:nvSpPr>
        <p:spPr>
          <a:xfrm>
            <a:off x="7315200" y="4748760"/>
            <a:ext cx="2514600" cy="737640"/>
          </a:xfrm>
        </p:spPr>
        <p:txBody>
          <a:bodyPr vert="horz"/>
          <a:lstStyle/>
          <a:p>
            <a:pPr lvl="0" algn="l" rtl="0"/>
            <a:r>
              <a:rPr lang="en-US" sz="1200" i="1">
                <a:latin typeface="Tahoma" pitchFamily="34"/>
              </a:rPr>
              <a:t>Learning Styles Reconsidered</a:t>
            </a:r>
            <a:br>
              <a:rPr lang="en-US" sz="1200">
                <a:latin typeface="Tahoma" pitchFamily="34"/>
              </a:rPr>
            </a:br>
            <a:r>
              <a:rPr lang="en-US" sz="1200">
                <a:latin typeface="Tahoma" pitchFamily="34"/>
              </a:rPr>
              <a:t>Peter Tagtmeyer</a:t>
            </a:r>
            <a:br>
              <a:rPr lang="en-US" sz="1200">
                <a:latin typeface="Tahoma" pitchFamily="34"/>
              </a:rPr>
            </a:br>
            <a:r>
              <a:rPr lang="en-US" sz="1200">
                <a:latin typeface="Tahoma" pitchFamily="34"/>
              </a:rPr>
              <a:t>Upstate New York Science Librarians</a:t>
            </a:r>
            <a:br>
              <a:rPr lang="en-US" sz="1200">
                <a:latin typeface="Tahoma" pitchFamily="34"/>
              </a:rPr>
            </a:br>
            <a:r>
              <a:rPr lang="en-US" sz="1200">
                <a:latin typeface="Tahoma" pitchFamily="34"/>
              </a:rPr>
              <a:t>2022 Meeting</a:t>
            </a:r>
          </a:p>
        </p:txBody>
      </p:sp>
      <p:sp>
        <p:nvSpPr>
          <p:cNvPr id="3" name="Text Placeholder 2">
            <a:extLst>
              <a:ext uri="{FF2B5EF4-FFF2-40B4-BE49-F238E27FC236}">
                <a16:creationId xmlns:a16="http://schemas.microsoft.com/office/drawing/2014/main" id="{9FE8DF9B-BA58-43FD-BD73-8F1C79509779}"/>
              </a:ext>
            </a:extLst>
          </p:cNvPr>
          <p:cNvSpPr txBox="1">
            <a:spLocks noGrp="1"/>
          </p:cNvSpPr>
          <p:nvPr>
            <p:ph type="body" idx="4294967295"/>
          </p:nvPr>
        </p:nvSpPr>
        <p:spPr>
          <a:xfrm>
            <a:off x="228600" y="140760"/>
            <a:ext cx="9601200" cy="4202640"/>
          </a:xfrm>
        </p:spPr>
        <p:txBody>
          <a:bodyPr vert="horz"/>
          <a:lstStyle/>
          <a:p>
            <a:pPr lvl="0" rtl="0"/>
            <a:endParaRPr lang="en-US" sz="2400" dirty="0">
              <a:latin typeface="Messina Sans Book" pitchFamily="18"/>
            </a:endParaRPr>
          </a:p>
          <a:p>
            <a:pPr lvl="0" rtl="0"/>
            <a:r>
              <a:rPr lang="en-US" sz="2400" dirty="0">
                <a:latin typeface="Tahoma" pitchFamily="34"/>
              </a:rPr>
              <a:t>    Generally, styles are:</a:t>
            </a:r>
          </a:p>
          <a:p>
            <a:pPr marL="360000" lvl="0" rtl="0">
              <a:lnSpc>
                <a:spcPct val="150000"/>
              </a:lnSpc>
            </a:pPr>
            <a:r>
              <a:rPr lang="en-US" sz="2400" dirty="0">
                <a:latin typeface="Tahoma" pitchFamily="34"/>
              </a:rPr>
              <a:t>“habitual patterns or preferred ways of doing something (e.g., thinking, learning, teaching) that are consistent over long periods of time and across many areas of activity... The more specific term </a:t>
            </a:r>
            <a:r>
              <a:rPr lang="en-US" sz="2400" i="1" dirty="0">
                <a:latin typeface="Tahoma" pitchFamily="34"/>
              </a:rPr>
              <a:t>cognitive style</a:t>
            </a:r>
            <a:r>
              <a:rPr lang="en-US" sz="2400" dirty="0">
                <a:latin typeface="Tahoma" pitchFamily="34"/>
              </a:rPr>
              <a:t> refers to an individual’s way of processing information.”  (Sternberg &amp; Grigorenko, 2001, p. 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page5">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09E1CBA-E8EE-46E4-B50B-2F90C635E278}"/>
              </a:ext>
            </a:extLst>
          </p:cNvPr>
          <p:cNvPicPr>
            <a:picLocks noChangeAspect="1"/>
          </p:cNvPicPr>
          <p:nvPr/>
        </p:nvPicPr>
        <p:blipFill>
          <a:blip r:embed="rId3">
            <a:lum/>
            <a:alphaModFix/>
          </a:blip>
          <a:srcRect/>
          <a:stretch>
            <a:fillRect/>
          </a:stretch>
        </p:blipFill>
        <p:spPr>
          <a:xfrm>
            <a:off x="914400" y="0"/>
            <a:ext cx="8505360" cy="5670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page6">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4641A-3879-44D5-A10A-8E1030169159}"/>
              </a:ext>
            </a:extLst>
          </p:cNvPr>
          <p:cNvSpPr txBox="1">
            <a:spLocks noGrp="1"/>
          </p:cNvSpPr>
          <p:nvPr>
            <p:ph type="title" idx="4294967295"/>
          </p:nvPr>
        </p:nvSpPr>
        <p:spPr>
          <a:xfrm>
            <a:off x="7315200" y="4748760"/>
            <a:ext cx="2514600" cy="737640"/>
          </a:xfrm>
        </p:spPr>
        <p:txBody>
          <a:bodyPr vert="horz"/>
          <a:lstStyle/>
          <a:p>
            <a:pPr lvl="0" algn="l" rtl="0"/>
            <a:r>
              <a:rPr lang="en-US" sz="1200" i="1">
                <a:latin typeface="Tahoma" pitchFamily="34"/>
              </a:rPr>
              <a:t>Learning Styles Reconsidered</a:t>
            </a:r>
            <a:br>
              <a:rPr lang="en-US" sz="1200">
                <a:latin typeface="Tahoma" pitchFamily="34"/>
              </a:rPr>
            </a:br>
            <a:r>
              <a:rPr lang="en-US" sz="1200">
                <a:latin typeface="Tahoma" pitchFamily="34"/>
              </a:rPr>
              <a:t>Peter Tagtmeyer</a:t>
            </a:r>
            <a:br>
              <a:rPr lang="en-US" sz="1200">
                <a:latin typeface="Tahoma" pitchFamily="34"/>
              </a:rPr>
            </a:br>
            <a:r>
              <a:rPr lang="en-US" sz="1200">
                <a:latin typeface="Tahoma" pitchFamily="34"/>
              </a:rPr>
              <a:t>Upstate New York Science Librarians</a:t>
            </a:r>
            <a:br>
              <a:rPr lang="en-US" sz="1200">
                <a:latin typeface="Tahoma" pitchFamily="34"/>
              </a:rPr>
            </a:br>
            <a:r>
              <a:rPr lang="en-US" sz="1200">
                <a:latin typeface="Tahoma" pitchFamily="34"/>
              </a:rPr>
              <a:t>2022 Meeting</a:t>
            </a:r>
          </a:p>
        </p:txBody>
      </p:sp>
      <p:sp>
        <p:nvSpPr>
          <p:cNvPr id="3" name="Text Placeholder 2">
            <a:extLst>
              <a:ext uri="{FF2B5EF4-FFF2-40B4-BE49-F238E27FC236}">
                <a16:creationId xmlns:a16="http://schemas.microsoft.com/office/drawing/2014/main" id="{8FB530E0-E937-4835-83E9-FB9EF3A56215}"/>
              </a:ext>
            </a:extLst>
          </p:cNvPr>
          <p:cNvSpPr txBox="1">
            <a:spLocks noGrp="1"/>
          </p:cNvSpPr>
          <p:nvPr>
            <p:ph type="body" idx="4294967295"/>
          </p:nvPr>
        </p:nvSpPr>
        <p:spPr>
          <a:xfrm>
            <a:off x="228600" y="140760"/>
            <a:ext cx="9601200" cy="4202640"/>
          </a:xfrm>
        </p:spPr>
        <p:txBody>
          <a:bodyPr vert="horz">
            <a:normAutofit/>
          </a:bodyPr>
          <a:lstStyle/>
          <a:p>
            <a:pPr lvl="0" rtl="0">
              <a:lnSpc>
                <a:spcPct val="115000"/>
              </a:lnSpc>
            </a:pPr>
            <a:endParaRPr lang="en-US" sz="2400" dirty="0"/>
          </a:p>
          <a:p>
            <a:pPr lvl="0" rtl="0">
              <a:lnSpc>
                <a:spcPct val="115000"/>
              </a:lnSpc>
            </a:pPr>
            <a:r>
              <a:rPr lang="en-US" sz="2000" dirty="0">
                <a:latin typeface="Tahoma" panose="020B0604030504040204" pitchFamily="34" charset="0"/>
                <a:ea typeface="Tahoma" panose="020B0604030504040204" pitchFamily="34" charset="0"/>
                <a:cs typeface="Tahoma" panose="020B0604030504040204" pitchFamily="34" charset="0"/>
              </a:rPr>
              <a:t>Gordon W. Allport is acknowledged for early conceptualization of cognitive styles in his 1937 work </a:t>
            </a:r>
            <a:r>
              <a:rPr lang="en-US" sz="2000" i="1" dirty="0">
                <a:latin typeface="Tahoma" panose="020B0604030504040204" pitchFamily="34" charset="0"/>
                <a:ea typeface="Tahoma" panose="020B0604030504040204" pitchFamily="34" charset="0"/>
                <a:cs typeface="Tahoma" panose="020B0604030504040204" pitchFamily="34" charset="0"/>
              </a:rPr>
              <a:t>Personality: A Psychological Interpretation</a:t>
            </a:r>
            <a:r>
              <a:rPr lang="en-US" sz="2000" dirty="0">
                <a:latin typeface="Tahoma" panose="020B0604030504040204" pitchFamily="34" charset="0"/>
                <a:ea typeface="Tahoma" panose="020B0604030504040204" pitchFamily="34" charset="0"/>
                <a:cs typeface="Tahoma" panose="020B0604030504040204" pitchFamily="34" charset="0"/>
              </a:rPr>
              <a:t>.</a:t>
            </a:r>
          </a:p>
          <a:p>
            <a:pPr lvl="0" rtl="0">
              <a:lnSpc>
                <a:spcPct val="115000"/>
              </a:lnSpc>
            </a:pPr>
            <a:r>
              <a:rPr lang="en-US" sz="2000" dirty="0">
                <a:latin typeface="Tahoma" panose="020B0604030504040204" pitchFamily="34" charset="0"/>
                <a:ea typeface="Tahoma" panose="020B0604030504040204" pitchFamily="34" charset="0"/>
                <a:cs typeface="Tahoma" panose="020B0604030504040204" pitchFamily="34" charset="0"/>
              </a:rPr>
              <a:t>He used the phrase </a:t>
            </a:r>
            <a:r>
              <a:rPr lang="en-US" sz="2000" i="1" dirty="0">
                <a:latin typeface="Tahoma" panose="020B0604030504040204" pitchFamily="34" charset="0"/>
                <a:ea typeface="Tahoma" panose="020B0604030504040204" pitchFamily="34" charset="0"/>
                <a:cs typeface="Tahoma" panose="020B0604030504040204" pitchFamily="34" charset="0"/>
              </a:rPr>
              <a:t>style of execution</a:t>
            </a:r>
            <a:r>
              <a:rPr lang="en-US" sz="2000" dirty="0">
                <a:latin typeface="Tahoma" panose="020B0604030504040204" pitchFamily="34" charset="0"/>
                <a:ea typeface="Tahoma" panose="020B0604030504040204" pitchFamily="34" charset="0"/>
                <a:cs typeface="Tahoma" panose="020B0604030504040204" pitchFamily="34" charset="0"/>
              </a:rPr>
              <a:t> to characterize how expressive behavior relates to adaptive behavior:</a:t>
            </a:r>
          </a:p>
          <a:p>
            <a:pPr lvl="0" rtl="0">
              <a:lnSpc>
                <a:spcPct val="115000"/>
              </a:lnSpc>
            </a:pPr>
            <a:r>
              <a:rPr lang="en-US" sz="2000" dirty="0">
                <a:latin typeface="Tahoma" panose="020B0604030504040204" pitchFamily="34" charset="0"/>
                <a:ea typeface="Tahoma" panose="020B0604030504040204" pitchFamily="34" charset="0"/>
                <a:cs typeface="Tahoma" panose="020B0604030504040204" pitchFamily="34" charset="0"/>
              </a:rPr>
              <a:t>“The reason for a present act of conduct is to be sought in the present desires and intentions of the individual … but the </a:t>
            </a:r>
            <a:r>
              <a:rPr lang="en-US" sz="2000" i="1" dirty="0">
                <a:latin typeface="Tahoma" panose="020B0604030504040204" pitchFamily="34" charset="0"/>
                <a:ea typeface="Tahoma" panose="020B0604030504040204" pitchFamily="34" charset="0"/>
                <a:cs typeface="Tahoma" panose="020B0604030504040204" pitchFamily="34" charset="0"/>
              </a:rPr>
              <a:t>style of execution</a:t>
            </a:r>
            <a:r>
              <a:rPr lang="en-US" sz="2000" dirty="0">
                <a:latin typeface="Tahoma" panose="020B0604030504040204" pitchFamily="34" charset="0"/>
                <a:ea typeface="Tahoma" panose="020B0604030504040204" pitchFamily="34" charset="0"/>
                <a:cs typeface="Tahoma" panose="020B0604030504040204" pitchFamily="34" charset="0"/>
              </a:rPr>
              <a:t> is always guided directly and without interference by deep and lasting personal dispositions.” (Allport, 1937, p. 466).</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page7">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3C1C0-A70F-4D9C-A182-21BC5B317D62}"/>
              </a:ext>
            </a:extLst>
          </p:cNvPr>
          <p:cNvSpPr txBox="1">
            <a:spLocks noGrp="1"/>
          </p:cNvSpPr>
          <p:nvPr>
            <p:ph type="title" idx="4294967295"/>
          </p:nvPr>
        </p:nvSpPr>
        <p:spPr>
          <a:xfrm>
            <a:off x="7315200" y="4748760"/>
            <a:ext cx="2514600" cy="737640"/>
          </a:xfrm>
        </p:spPr>
        <p:txBody>
          <a:bodyPr vert="horz"/>
          <a:lstStyle/>
          <a:p>
            <a:pPr lvl="0" algn="l" rtl="0"/>
            <a:r>
              <a:rPr lang="en-US" sz="1200" i="1">
                <a:latin typeface="Tahoma" pitchFamily="34"/>
              </a:rPr>
              <a:t>Learning Styles Reconsidered</a:t>
            </a:r>
            <a:br>
              <a:rPr lang="en-US" sz="1200">
                <a:latin typeface="Tahoma" pitchFamily="34"/>
              </a:rPr>
            </a:br>
            <a:r>
              <a:rPr lang="en-US" sz="1200">
                <a:latin typeface="Tahoma" pitchFamily="34"/>
              </a:rPr>
              <a:t>Peter Tagtmeyer</a:t>
            </a:r>
            <a:br>
              <a:rPr lang="en-US" sz="1200">
                <a:latin typeface="Tahoma" pitchFamily="34"/>
              </a:rPr>
            </a:br>
            <a:r>
              <a:rPr lang="en-US" sz="1200">
                <a:latin typeface="Tahoma" pitchFamily="34"/>
              </a:rPr>
              <a:t>Upstate New York Science Librarians</a:t>
            </a:r>
            <a:br>
              <a:rPr lang="en-US" sz="1200">
                <a:latin typeface="Tahoma" pitchFamily="34"/>
              </a:rPr>
            </a:br>
            <a:r>
              <a:rPr lang="en-US" sz="1200">
                <a:latin typeface="Tahoma" pitchFamily="34"/>
              </a:rPr>
              <a:t>2022 Meeting</a:t>
            </a:r>
          </a:p>
        </p:txBody>
      </p:sp>
      <p:sp>
        <p:nvSpPr>
          <p:cNvPr id="3" name="Text Placeholder 2">
            <a:extLst>
              <a:ext uri="{FF2B5EF4-FFF2-40B4-BE49-F238E27FC236}">
                <a16:creationId xmlns:a16="http://schemas.microsoft.com/office/drawing/2014/main" id="{3DAEA5DC-1660-4FF5-A5A0-D7AB699AB0D5}"/>
              </a:ext>
            </a:extLst>
          </p:cNvPr>
          <p:cNvSpPr txBox="1">
            <a:spLocks noGrp="1"/>
          </p:cNvSpPr>
          <p:nvPr>
            <p:ph type="body" idx="4294967295"/>
          </p:nvPr>
        </p:nvSpPr>
        <p:spPr>
          <a:xfrm>
            <a:off x="388937" y="463550"/>
            <a:ext cx="9302750" cy="4202640"/>
          </a:xfrm>
        </p:spPr>
        <p:txBody>
          <a:bodyPr vert="horz">
            <a:normAutofit fontScale="92500" lnSpcReduction="20000"/>
          </a:bodyPr>
          <a:lstStyle/>
          <a:p>
            <a:pPr lvl="0" algn="ctr" rtl="0"/>
            <a:r>
              <a:rPr lang="en-US" sz="2200" u="sng" dirty="0">
                <a:latin typeface="Tahoma" panose="020B0604030504040204" pitchFamily="34" charset="0"/>
                <a:ea typeface="Tahoma" panose="020B0604030504040204" pitchFamily="34" charset="0"/>
                <a:cs typeface="Tahoma" panose="020B0604030504040204" pitchFamily="34" charset="0"/>
              </a:rPr>
              <a:t>Kinds of Cognitive Styles</a:t>
            </a:r>
          </a:p>
          <a:p>
            <a:pPr lvl="0" rtl="0"/>
            <a:r>
              <a:rPr lang="en-US" sz="1800" dirty="0">
                <a:latin typeface="Tahoma" panose="020B0604030504040204" pitchFamily="34" charset="0"/>
                <a:ea typeface="Tahoma" panose="020B0604030504040204" pitchFamily="34" charset="0"/>
                <a:cs typeface="Tahoma" panose="020B0604030504040204" pitchFamily="34" charset="0"/>
              </a:rPr>
              <a:t>Field dependence / independence</a:t>
            </a:r>
          </a:p>
          <a:p>
            <a:pPr lvl="0" rtl="0"/>
            <a:r>
              <a:rPr lang="en-US" sz="1800" dirty="0">
                <a:latin typeface="Tahoma" panose="020B0604030504040204" pitchFamily="34" charset="0"/>
                <a:ea typeface="Tahoma" panose="020B0604030504040204" pitchFamily="34" charset="0"/>
                <a:cs typeface="Tahoma" panose="020B0604030504040204" pitchFamily="34" charset="0"/>
              </a:rPr>
              <a:t>Leveling / sharpening (lumping vs splitting)</a:t>
            </a:r>
          </a:p>
          <a:p>
            <a:pPr lvl="0" rtl="0"/>
            <a:r>
              <a:rPr lang="en-US" sz="1800" dirty="0">
                <a:latin typeface="Tahoma" panose="020B0604030504040204" pitchFamily="34" charset="0"/>
                <a:ea typeface="Tahoma" panose="020B0604030504040204" pitchFamily="34" charset="0"/>
                <a:cs typeface="Tahoma" panose="020B0604030504040204" pitchFamily="34" charset="0"/>
              </a:rPr>
              <a:t>Category width – how big is big, how small is small  (how accurate is your style?  Is it ability?)</a:t>
            </a:r>
          </a:p>
          <a:p>
            <a:pPr lvl="0" rtl="0"/>
            <a:r>
              <a:rPr lang="en-US" sz="1800" dirty="0">
                <a:latin typeface="Tahoma" panose="020B0604030504040204" pitchFamily="34" charset="0"/>
                <a:ea typeface="Tahoma" panose="020B0604030504040204" pitchFamily="34" charset="0"/>
                <a:cs typeface="Tahoma" panose="020B0604030504040204" pitchFamily="34" charset="0"/>
              </a:rPr>
              <a:t>Reflection / Impulsivity – do it with care / get </a:t>
            </a:r>
            <a:r>
              <a:rPr lang="en-US" sz="1800" dirty="0" err="1">
                <a:latin typeface="Tahoma" panose="020B0604030504040204" pitchFamily="34" charset="0"/>
                <a:ea typeface="Tahoma" panose="020B0604030504040204" pitchFamily="34" charset="0"/>
                <a:cs typeface="Tahoma" panose="020B0604030504040204" pitchFamily="34" charset="0"/>
              </a:rPr>
              <a:t>er</a:t>
            </a:r>
            <a:r>
              <a:rPr lang="en-US" sz="1800" dirty="0">
                <a:latin typeface="Tahoma" panose="020B0604030504040204" pitchFamily="34" charset="0"/>
                <a:ea typeface="Tahoma" panose="020B0604030504040204" pitchFamily="34" charset="0"/>
                <a:cs typeface="Tahoma" panose="020B0604030504040204" pitchFamily="34" charset="0"/>
              </a:rPr>
              <a:t> done - type perfectly / fast</a:t>
            </a:r>
          </a:p>
          <a:p>
            <a:pPr lvl="0" rtl="0"/>
            <a:r>
              <a:rPr lang="en-US" sz="1800" dirty="0">
                <a:latin typeface="Tahoma" panose="020B0604030504040204" pitchFamily="34" charset="0"/>
                <a:ea typeface="Tahoma" panose="020B0604030504040204" pitchFamily="34" charset="0"/>
                <a:cs typeface="Tahoma" panose="020B0604030504040204" pitchFamily="34" charset="0"/>
              </a:rPr>
              <a:t>Conceptual Style</a:t>
            </a:r>
          </a:p>
          <a:p>
            <a:pPr marL="1005750" lvl="0" indent="-285750" rtl="0">
              <a:buSzPct val="45000"/>
              <a:buFont typeface="Arial" panose="020B0604020202020204" pitchFamily="34" charset="0"/>
              <a:buChar char="•"/>
            </a:pPr>
            <a:r>
              <a:rPr lang="en-US" sz="1800" dirty="0">
                <a:latin typeface="Tahoma" panose="020B0604030504040204" pitchFamily="34" charset="0"/>
                <a:ea typeface="Tahoma" panose="020B0604030504040204" pitchFamily="34" charset="0"/>
                <a:cs typeface="Tahoma" panose="020B0604030504040204" pitchFamily="34" charset="0"/>
              </a:rPr>
              <a:t>analytic-descriptive (grouping based on commonality of appearance)</a:t>
            </a:r>
          </a:p>
          <a:p>
            <a:pPr marL="1005750" lvl="0" indent="-285750" rtl="0">
              <a:buSzPct val="45000"/>
              <a:buFont typeface="Arial" panose="020B0604020202020204" pitchFamily="34" charset="0"/>
              <a:buChar char="•"/>
            </a:pPr>
            <a:r>
              <a:rPr lang="en-US" sz="1800" dirty="0">
                <a:latin typeface="Tahoma" panose="020B0604030504040204" pitchFamily="34" charset="0"/>
                <a:ea typeface="Tahoma" panose="020B0604030504040204" pitchFamily="34" charset="0"/>
                <a:cs typeface="Tahoma" panose="020B0604030504040204" pitchFamily="34" charset="0"/>
              </a:rPr>
              <a:t>relational (grouping based on function or theme)			</a:t>
            </a:r>
          </a:p>
          <a:p>
            <a:pPr marL="1005750" lvl="0" indent="-285750" rtl="0">
              <a:buSzPct val="45000"/>
              <a:buFont typeface="Arial" panose="020B0604020202020204" pitchFamily="34" charset="0"/>
              <a:buChar char="•"/>
            </a:pPr>
            <a:r>
              <a:rPr lang="en-US" sz="1800" dirty="0">
                <a:latin typeface="Tahoma" panose="020B0604030504040204" pitchFamily="34" charset="0"/>
                <a:ea typeface="Tahoma" panose="020B0604030504040204" pitchFamily="34" charset="0"/>
                <a:cs typeface="Tahoma" panose="020B0604030504040204" pitchFamily="34" charset="0"/>
              </a:rPr>
              <a:t>inferential-categorical (grouping based on inferred, abstract similarity)</a:t>
            </a:r>
          </a:p>
          <a:p>
            <a:pPr marL="720000" lvl="0" rtl="0">
              <a:buSzPct val="45000"/>
            </a:pPr>
            <a:endParaRPr lang="en-US" sz="1800" dirty="0">
              <a:latin typeface="Tahoma" panose="020B0604030504040204" pitchFamily="34" charset="0"/>
              <a:ea typeface="Tahoma" panose="020B0604030504040204" pitchFamily="34" charset="0"/>
              <a:cs typeface="Tahoma" panose="020B0604030504040204" pitchFamily="34" charset="0"/>
            </a:endParaRPr>
          </a:p>
          <a:p>
            <a:pPr marL="720000" lvl="0" rtl="0">
              <a:buSzPct val="45000"/>
            </a:pPr>
            <a:r>
              <a:rPr lang="en-US" sz="1800" dirty="0">
                <a:latin typeface="Tahoma" panose="020B0604030504040204" pitchFamily="34" charset="0"/>
                <a:ea typeface="Tahoma" panose="020B0604030504040204" pitchFamily="34" charset="0"/>
                <a:cs typeface="Tahoma" panose="020B0604030504040204" pitchFamily="34" charset="0"/>
              </a:rPr>
              <a:t>Are conceptual styles differences in style or ability?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page8">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EC6C5-98AF-450D-B900-CCFFAB01D362}"/>
              </a:ext>
            </a:extLst>
          </p:cNvPr>
          <p:cNvSpPr txBox="1">
            <a:spLocks noGrp="1"/>
          </p:cNvSpPr>
          <p:nvPr>
            <p:ph type="title" idx="4294967295"/>
          </p:nvPr>
        </p:nvSpPr>
        <p:spPr>
          <a:xfrm>
            <a:off x="7315200" y="4748760"/>
            <a:ext cx="2514600" cy="737640"/>
          </a:xfrm>
        </p:spPr>
        <p:txBody>
          <a:bodyPr vert="horz"/>
          <a:lstStyle/>
          <a:p>
            <a:pPr lvl="0" algn="l" rtl="0"/>
            <a:r>
              <a:rPr lang="en-US" sz="1200" i="1">
                <a:latin typeface="Tahoma" pitchFamily="34"/>
              </a:rPr>
              <a:t>Learning Styles Reconsidered</a:t>
            </a:r>
            <a:br>
              <a:rPr lang="en-US" sz="1200">
                <a:latin typeface="Tahoma" pitchFamily="34"/>
              </a:rPr>
            </a:br>
            <a:r>
              <a:rPr lang="en-US" sz="1200">
                <a:latin typeface="Tahoma" pitchFamily="34"/>
              </a:rPr>
              <a:t>Peter Tagtmeyer</a:t>
            </a:r>
            <a:br>
              <a:rPr lang="en-US" sz="1200">
                <a:latin typeface="Tahoma" pitchFamily="34"/>
              </a:rPr>
            </a:br>
            <a:r>
              <a:rPr lang="en-US" sz="1200">
                <a:latin typeface="Tahoma" pitchFamily="34"/>
              </a:rPr>
              <a:t>Upstate New York Science Librarians</a:t>
            </a:r>
            <a:br>
              <a:rPr lang="en-US" sz="1200">
                <a:latin typeface="Tahoma" pitchFamily="34"/>
              </a:rPr>
            </a:br>
            <a:r>
              <a:rPr lang="en-US" sz="1200">
                <a:latin typeface="Tahoma" pitchFamily="34"/>
              </a:rPr>
              <a:t>2022 Meeting</a:t>
            </a:r>
          </a:p>
        </p:txBody>
      </p:sp>
      <p:sp>
        <p:nvSpPr>
          <p:cNvPr id="3" name="Text Placeholder 2">
            <a:extLst>
              <a:ext uri="{FF2B5EF4-FFF2-40B4-BE49-F238E27FC236}">
                <a16:creationId xmlns:a16="http://schemas.microsoft.com/office/drawing/2014/main" id="{C11DB3AA-96AF-4A46-96BB-B2B881F5EF48}"/>
              </a:ext>
            </a:extLst>
          </p:cNvPr>
          <p:cNvSpPr txBox="1">
            <a:spLocks noGrp="1"/>
          </p:cNvSpPr>
          <p:nvPr>
            <p:ph type="body" idx="4294967295"/>
          </p:nvPr>
        </p:nvSpPr>
        <p:spPr>
          <a:xfrm>
            <a:off x="538162" y="413810"/>
            <a:ext cx="9004300" cy="4202640"/>
          </a:xfrm>
        </p:spPr>
        <p:txBody>
          <a:bodyPr vert="horz">
            <a:normAutofit/>
          </a:bodyPr>
          <a:lstStyle/>
          <a:p>
            <a:pPr lvl="0" rtl="0">
              <a:lnSpc>
                <a:spcPct val="150000"/>
              </a:lnSpc>
            </a:pPr>
            <a:endParaRPr lang="en-US" sz="2000" dirty="0">
              <a:latin typeface="Tahoma" pitchFamily="34"/>
            </a:endParaRPr>
          </a:p>
          <a:p>
            <a:pPr lvl="0" rtl="0">
              <a:lnSpc>
                <a:spcPct val="150000"/>
              </a:lnSpc>
            </a:pPr>
            <a:r>
              <a:rPr lang="en-US" sz="2000" dirty="0">
                <a:latin typeface="Tahoma" pitchFamily="34"/>
              </a:rPr>
              <a:t>Learning styles are a subset of cognitive styles that consider different ways of receiving and processing information in learning behaviors.</a:t>
            </a:r>
          </a:p>
          <a:p>
            <a:pPr lvl="0" rtl="0">
              <a:lnSpc>
                <a:spcPct val="150000"/>
              </a:lnSpc>
            </a:pPr>
            <a:endParaRPr lang="en-US" sz="2000" dirty="0">
              <a:latin typeface="Tahoma" pitchFamily="34"/>
            </a:endParaRPr>
          </a:p>
          <a:p>
            <a:pPr lvl="0" rtl="0">
              <a:lnSpc>
                <a:spcPct val="115000"/>
              </a:lnSpc>
            </a:pPr>
            <a:r>
              <a:rPr lang="en-US" sz="2000" dirty="0">
                <a:latin typeface="Tahoma" pitchFamily="34"/>
              </a:rPr>
              <a:t>“The major noticeable difference between the ways cognitive styles are defined and the ways learning styles are defined is that the former concern multiple contexts whereas the latter pertain to learning situations only.” (Zhang &amp; Sternberg, 2006, p. 6)</a:t>
            </a:r>
          </a:p>
          <a:p>
            <a:pPr lvl="0" rtl="0">
              <a:spcBef>
                <a:spcPts val="0"/>
              </a:spcBef>
            </a:pPr>
            <a:endParaRPr lang="en-US" sz="2000" dirty="0">
              <a:latin typeface="Tahoma" pitchFamily="34"/>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page9">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733CB-4C3B-476F-94D1-24B975FADEE8}"/>
              </a:ext>
            </a:extLst>
          </p:cNvPr>
          <p:cNvSpPr txBox="1">
            <a:spLocks noGrp="1"/>
          </p:cNvSpPr>
          <p:nvPr>
            <p:ph type="title" idx="4294967295"/>
          </p:nvPr>
        </p:nvSpPr>
        <p:spPr>
          <a:xfrm>
            <a:off x="7315200" y="4748760"/>
            <a:ext cx="2514600" cy="737640"/>
          </a:xfrm>
        </p:spPr>
        <p:txBody>
          <a:bodyPr vert="horz"/>
          <a:lstStyle/>
          <a:p>
            <a:pPr lvl="0" algn="l" rtl="0"/>
            <a:r>
              <a:rPr lang="en-US" sz="1200" i="1">
                <a:latin typeface="Tahoma" pitchFamily="34"/>
              </a:rPr>
              <a:t>Learning Styles Reconsidered</a:t>
            </a:r>
            <a:br>
              <a:rPr lang="en-US" sz="1200">
                <a:latin typeface="Tahoma" pitchFamily="34"/>
              </a:rPr>
            </a:br>
            <a:r>
              <a:rPr lang="en-US" sz="1200">
                <a:latin typeface="Tahoma" pitchFamily="34"/>
              </a:rPr>
              <a:t>Peter Tagtmeyer</a:t>
            </a:r>
            <a:br>
              <a:rPr lang="en-US" sz="1200">
                <a:latin typeface="Tahoma" pitchFamily="34"/>
              </a:rPr>
            </a:br>
            <a:r>
              <a:rPr lang="en-US" sz="1200">
                <a:latin typeface="Tahoma" pitchFamily="34"/>
              </a:rPr>
              <a:t>Upstate New York Science Librarians</a:t>
            </a:r>
            <a:br>
              <a:rPr lang="en-US" sz="1200">
                <a:latin typeface="Tahoma" pitchFamily="34"/>
              </a:rPr>
            </a:br>
            <a:r>
              <a:rPr lang="en-US" sz="1200">
                <a:latin typeface="Tahoma" pitchFamily="34"/>
              </a:rPr>
              <a:t>2022 Meeting</a:t>
            </a:r>
          </a:p>
        </p:txBody>
      </p:sp>
      <p:sp>
        <p:nvSpPr>
          <p:cNvPr id="3" name="Text Placeholder 2">
            <a:extLst>
              <a:ext uri="{FF2B5EF4-FFF2-40B4-BE49-F238E27FC236}">
                <a16:creationId xmlns:a16="http://schemas.microsoft.com/office/drawing/2014/main" id="{B5A4BBA5-D016-4646-98E7-681713B7000D}"/>
              </a:ext>
            </a:extLst>
          </p:cNvPr>
          <p:cNvSpPr txBox="1">
            <a:spLocks noGrp="1"/>
          </p:cNvSpPr>
          <p:nvPr>
            <p:ph type="body" idx="4294967295"/>
          </p:nvPr>
        </p:nvSpPr>
        <p:spPr>
          <a:xfrm>
            <a:off x="239712" y="343960"/>
            <a:ext cx="9601200" cy="4202640"/>
          </a:xfrm>
        </p:spPr>
        <p:txBody>
          <a:bodyPr vert="horz">
            <a:normAutofit fontScale="92500" lnSpcReduction="10000"/>
          </a:bodyPr>
          <a:lstStyle/>
          <a:p>
            <a:pPr lvl="0" algn="ctr" rtl="0"/>
            <a:r>
              <a:rPr lang="en-US" sz="2000" dirty="0" err="1"/>
              <a:t>Wayback</a:t>
            </a:r>
            <a:r>
              <a:rPr lang="en-US" sz="2000" dirty="0"/>
              <a:t> Machine</a:t>
            </a:r>
          </a:p>
          <a:p>
            <a:pPr lvl="0" rtl="0"/>
            <a:r>
              <a:rPr lang="en-US" sz="2000" dirty="0">
                <a:latin typeface="Tahoma" pitchFamily="34"/>
              </a:rPr>
              <a:t>Psychological study of learning processes and efficacy based on differences began way earlier than the formation of cognitive style theory, and in a foreign land.</a:t>
            </a:r>
          </a:p>
          <a:p>
            <a:pPr lvl="0" rtl="0"/>
            <a:r>
              <a:rPr lang="en-US" sz="2000" dirty="0" err="1">
                <a:latin typeface="Tahoma" pitchFamily="34"/>
              </a:rPr>
              <a:t>Meumann</a:t>
            </a:r>
            <a:r>
              <a:rPr lang="en-US" sz="2000" dirty="0">
                <a:latin typeface="Tahoma" pitchFamily="34"/>
              </a:rPr>
              <a:t> suggested perceptual differences in learning processes as “ideational-types”,</a:t>
            </a:r>
          </a:p>
          <a:p>
            <a:pPr lvl="0" rtl="0"/>
            <a:r>
              <a:rPr lang="en-US" sz="2000" dirty="0">
                <a:latin typeface="Tahoma" pitchFamily="34"/>
              </a:rPr>
              <a:t>He identified Visual, Auditory, Tactual-Motor as “Types of Concrete Ideation”.</a:t>
            </a:r>
          </a:p>
          <a:p>
            <a:pPr lvl="0" rtl="0"/>
            <a:endParaRPr lang="en-US" sz="2000" dirty="0">
              <a:latin typeface="Tahoma" pitchFamily="34"/>
            </a:endParaRPr>
          </a:p>
          <a:p>
            <a:pPr lvl="0" rtl="0"/>
            <a:r>
              <a:rPr lang="en-US" sz="2000" dirty="0">
                <a:latin typeface="Tahoma" pitchFamily="34"/>
              </a:rPr>
              <a:t>“the apprehension of sensory impressions, which constitutes the first step in the act of learning, must be different in individuals whose </a:t>
            </a:r>
            <a:r>
              <a:rPr lang="en-US" sz="2000" b="1" i="1" dirty="0">
                <a:latin typeface="Tahoma" pitchFamily="34"/>
              </a:rPr>
              <a:t>modes of ideation</a:t>
            </a:r>
            <a:r>
              <a:rPr lang="en-US" sz="2000" dirty="0">
                <a:latin typeface="Tahoma" pitchFamily="34"/>
              </a:rPr>
              <a:t> are different.  The visualizer imprints upon his consciousness a picture of the printed or written word and of the spatial arrangement of its parts… The individual who belongs to the auditory or to the motor type immediately transforms the visual pictures, obtained from reading, into heard or spoken words.” (</a:t>
            </a:r>
            <a:r>
              <a:rPr lang="en-US" sz="2000" dirty="0" err="1">
                <a:latin typeface="Tahoma" pitchFamily="34"/>
              </a:rPr>
              <a:t>Meumann</a:t>
            </a:r>
            <a:r>
              <a:rPr lang="en-US" sz="2000" dirty="0">
                <a:latin typeface="Tahoma" pitchFamily="34"/>
              </a:rPr>
              <a:t>, 1913, pp. 180–181)</a:t>
            </a:r>
          </a:p>
          <a:p>
            <a:pPr lvl="0" rtl="0"/>
            <a:endParaRPr lang="en-US" sz="2000" dirty="0"/>
          </a:p>
        </p:txBody>
      </p:sp>
    </p:spTree>
  </p:cSld>
  <p:clrMapOvr>
    <a:masterClrMapping/>
  </p:clrMapOvr>
</p:sld>
</file>

<file path=ppt/theme/theme1.xml><?xml version="1.0" encoding="utf-8"?>
<a:theme xmlns:a="http://schemas.openxmlformats.org/drawingml/2006/main" name="Default">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1828</TotalTime>
  <Words>2882</Words>
  <Application>Microsoft Office PowerPoint</Application>
  <PresentationFormat>Custom</PresentationFormat>
  <Paragraphs>259</Paragraphs>
  <Slides>22</Slides>
  <Notes>22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22</vt:i4>
      </vt:variant>
    </vt:vector>
  </HeadingPairs>
  <TitlesOfParts>
    <vt:vector size="31" baseType="lpstr">
      <vt:lpstr>Microsoft YaHei</vt:lpstr>
      <vt:lpstr>Arial</vt:lpstr>
      <vt:lpstr>Calibri</vt:lpstr>
      <vt:lpstr>Liberation Sans</vt:lpstr>
      <vt:lpstr>Liberation Serif</vt:lpstr>
      <vt:lpstr>Messina Sans Book</vt:lpstr>
      <vt:lpstr>Segoe UI</vt:lpstr>
      <vt:lpstr>Tahoma</vt:lpstr>
      <vt:lpstr>Default</vt:lpstr>
      <vt:lpstr>Learning Styles Reconsidered Peter Tagtmeyer Upstate New York Science Librarians 2022 Meeting</vt:lpstr>
      <vt:lpstr>Learning Styles Reconsidered Peter Tagtmeyer Upstate New York Science Librarians 2022 Meeting</vt:lpstr>
      <vt:lpstr>Learning Styles Reconsidered Peter Tagtmeyer Upstate New York Science Librarians 2022 Meeting</vt:lpstr>
      <vt:lpstr>Learning Styles Reconsidered Peter Tagtmeyer Upstate New York Science Librarians 2022 Meeting</vt:lpstr>
      <vt:lpstr>PowerPoint Presentation</vt:lpstr>
      <vt:lpstr>Learning Styles Reconsidered Peter Tagtmeyer Upstate New York Science Librarians 2022 Meeting</vt:lpstr>
      <vt:lpstr>Learning Styles Reconsidered Peter Tagtmeyer Upstate New York Science Librarians 2022 Meeting</vt:lpstr>
      <vt:lpstr>Learning Styles Reconsidered Peter Tagtmeyer Upstate New York Science Librarians 2022 Meeting</vt:lpstr>
      <vt:lpstr>Learning Styles Reconsidered Peter Tagtmeyer Upstate New York Science Librarians 2022 Meeting</vt:lpstr>
      <vt:lpstr>Learning Styles Reconsidered Peter Tagtmeyer Upstate New York Science Librarians 2022 Meeting</vt:lpstr>
      <vt:lpstr>Learning Styles Reconsidered Peter Tagtmeyer Upstate New York Science Librarians 2022 Meeting</vt:lpstr>
      <vt:lpstr>Learning Styles Reconsidered Peter Tagtmeyer Upstate New York Science Librarians 2022 Meeting</vt:lpstr>
      <vt:lpstr>Learning Styles Reconsidered Peter Tagtmeyer Upstate New York Science Librarians 2022 Meeting</vt:lpstr>
      <vt:lpstr>Learning Styles Reconsidered Peter Tagtmeyer Upstate New York Science Librarians 2022 Meeting</vt:lpstr>
      <vt:lpstr>Learning Styles Reconsidered Peter Tagtmeyer Upstate New York Science Librarians 2022 Meeting</vt:lpstr>
      <vt:lpstr>Learning Styles Reconsidered Peter Tagtmeyer Upstate New York Science Librarians 2022 Meeting</vt:lpstr>
      <vt:lpstr>Learning Styles Reconsidered Peter Tagtmeyer Upstate New York Science Librarians 2022 Meeting</vt:lpstr>
      <vt:lpstr>Learning Styles Reconsidered Peter Tagtmeyer Upstate New York Science Librarians 2022 Meeting</vt:lpstr>
      <vt:lpstr>Learning Styles Reconsidered Peter Tagtmeyer Upstate New York Science Librarians 2022 Meeting</vt:lpstr>
      <vt:lpstr>Learning Styles Reconsidered Peter Tagtmeyer Upstate New York Science Librarians 2022 Meeting</vt:lpstr>
      <vt:lpstr>Learning Styles Reconsidered Peter Tagtmeyer Upstate New York Science Librarians 2022 Meeting</vt:lpstr>
      <vt:lpstr>Learning Styles Reconsidered Peter Tagtmeyer Upstate New York Science Librarians 2022 Meeting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Styles Reconsidered Peter Tagtmeyer Upstate New York Science Librarians 2022 Meeting</dc:title>
  <dc:creator>Peter Tagtmeyer</dc:creator>
  <cp:lastModifiedBy>Peter Tagtmeyer</cp:lastModifiedBy>
  <cp:revision>107</cp:revision>
  <dcterms:created xsi:type="dcterms:W3CDTF">2022-10-09T12:04:48Z</dcterms:created>
  <dcterms:modified xsi:type="dcterms:W3CDTF">2022-10-13T17:37:27Z</dcterms:modified>
</cp:coreProperties>
</file>