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5F_88A7698.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62_19A0F1F9.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comments/modernComment_17D_32B7CB07.xml" ContentType="application/vnd.ms-powerpoint.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comments/modernComment_16B_3078EAD0.xml" ContentType="application/vnd.ms-powerpoint.comments+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8" r:id="rId5"/>
    <p:sldId id="342" r:id="rId6"/>
    <p:sldId id="344" r:id="rId7"/>
    <p:sldId id="383" r:id="rId8"/>
    <p:sldId id="343" r:id="rId9"/>
    <p:sldId id="351" r:id="rId10"/>
    <p:sldId id="352" r:id="rId11"/>
    <p:sldId id="354" r:id="rId12"/>
    <p:sldId id="355" r:id="rId13"/>
    <p:sldId id="357" r:id="rId14"/>
    <p:sldId id="358" r:id="rId15"/>
    <p:sldId id="345" r:id="rId16"/>
    <p:sldId id="382" r:id="rId17"/>
    <p:sldId id="380" r:id="rId18"/>
    <p:sldId id="371" r:id="rId19"/>
    <p:sldId id="381" r:id="rId20"/>
    <p:sldId id="363" r:id="rId21"/>
    <p:sldId id="346" r:id="rId22"/>
    <p:sldId id="365" r:id="rId23"/>
    <p:sldId id="367" r:id="rId24"/>
    <p:sldId id="262" r:id="rId25"/>
    <p:sldId id="263" r:id="rId26"/>
    <p:sldId id="264" r:id="rId27"/>
    <p:sldId id="314" r:id="rId28"/>
    <p:sldId id="31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65343B-E9A0-451B-3210-CE81E4287DDD}" name="Chen, Jieer" initials="CJ" userId="S::jchen178@ur.rochester.edu::3dec1fe0-f072-49f5-a192-90f6312a720c" providerId="AD"/>
  <p188:author id="{59D71DD9-B579-3503-CB2C-A44A458B923F}" name="Siddiqui, Sarah" initials="SS" userId="S::ssiddiq8@ur.rochester.edu::b104a88f-984e-415f-9ff4-7a579a1a66b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FF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46" autoAdjust="0"/>
    <p:restoredTop sz="95535" autoAdjust="0"/>
  </p:normalViewPr>
  <p:slideViewPr>
    <p:cSldViewPr snapToGrid="0">
      <p:cViewPr varScale="1">
        <p:scale>
          <a:sx n="114" d="100"/>
          <a:sy n="114" d="100"/>
        </p:scale>
        <p:origin x="87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a:t>Country of Funders: Publications vs Citations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Sheet2!$B$24</c:f>
              <c:strCache>
                <c:ptCount val="1"/>
                <c:pt idx="0">
                  <c:v>% of total Publications</c:v>
                </c:pt>
              </c:strCache>
            </c:strRef>
          </c:tx>
          <c:spPr>
            <a:solidFill>
              <a:schemeClr val="accent1"/>
            </a:solidFill>
            <a:ln w="25400">
              <a:noFill/>
            </a:ln>
            <a:effectLst/>
          </c:spPr>
          <c:invertIfNegative val="0"/>
          <c:cat>
            <c:strRef>
              <c:f>Sheet2!$A$25:$A$39</c:f>
              <c:strCache>
                <c:ptCount val="15"/>
                <c:pt idx="0">
                  <c:v>United States</c:v>
                </c:pt>
                <c:pt idx="1">
                  <c:v>China</c:v>
                </c:pt>
                <c:pt idx="2">
                  <c:v>United Kingdom</c:v>
                </c:pt>
                <c:pt idx="3">
                  <c:v>Belgium</c:v>
                </c:pt>
                <c:pt idx="4">
                  <c:v>Australia</c:v>
                </c:pt>
                <c:pt idx="5">
                  <c:v>New Zealand</c:v>
                </c:pt>
                <c:pt idx="6">
                  <c:v>Germany</c:v>
                </c:pt>
                <c:pt idx="7">
                  <c:v>Japan</c:v>
                </c:pt>
                <c:pt idx="8">
                  <c:v>Switzerland</c:v>
                </c:pt>
                <c:pt idx="9">
                  <c:v>France</c:v>
                </c:pt>
                <c:pt idx="10">
                  <c:v>Chile</c:v>
                </c:pt>
                <c:pt idx="11">
                  <c:v>Denmark</c:v>
                </c:pt>
                <c:pt idx="12">
                  <c:v>Netherlands</c:v>
                </c:pt>
                <c:pt idx="13">
                  <c:v>Iceland</c:v>
                </c:pt>
                <c:pt idx="14">
                  <c:v>Canada</c:v>
                </c:pt>
              </c:strCache>
            </c:strRef>
          </c:cat>
          <c:val>
            <c:numRef>
              <c:f>Sheet2!$B$25:$B$39</c:f>
              <c:numCache>
                <c:formatCode>0.0%</c:formatCode>
                <c:ptCount val="15"/>
                <c:pt idx="0">
                  <c:v>0.64233576642335766</c:v>
                </c:pt>
                <c:pt idx="1">
                  <c:v>8.7591240875912413E-2</c:v>
                </c:pt>
                <c:pt idx="2">
                  <c:v>5.8394160583941604E-2</c:v>
                </c:pt>
                <c:pt idx="3">
                  <c:v>4.3795620437956206E-2</c:v>
                </c:pt>
                <c:pt idx="4">
                  <c:v>4.0145985401459854E-2</c:v>
                </c:pt>
                <c:pt idx="5">
                  <c:v>3.2846715328467155E-2</c:v>
                </c:pt>
                <c:pt idx="6">
                  <c:v>2.1897810218978103E-2</c:v>
                </c:pt>
                <c:pt idx="7">
                  <c:v>1.4598540145985401E-2</c:v>
                </c:pt>
                <c:pt idx="8">
                  <c:v>1.4598540145985401E-2</c:v>
                </c:pt>
                <c:pt idx="9">
                  <c:v>1.4598540145985401E-2</c:v>
                </c:pt>
                <c:pt idx="10">
                  <c:v>7.2992700729927005E-3</c:v>
                </c:pt>
                <c:pt idx="11">
                  <c:v>7.2992700729927005E-3</c:v>
                </c:pt>
                <c:pt idx="12">
                  <c:v>7.2992700729927005E-3</c:v>
                </c:pt>
                <c:pt idx="13">
                  <c:v>3.6496350364963502E-3</c:v>
                </c:pt>
                <c:pt idx="14">
                  <c:v>3.6496350364963502E-3</c:v>
                </c:pt>
              </c:numCache>
            </c:numRef>
          </c:val>
          <c:extLst>
            <c:ext xmlns:c16="http://schemas.microsoft.com/office/drawing/2014/chart" uri="{C3380CC4-5D6E-409C-BE32-E72D297353CC}">
              <c16:uniqueId val="{00000000-862B-4F14-9F3D-EA620C7D1E96}"/>
            </c:ext>
          </c:extLst>
        </c:ser>
        <c:ser>
          <c:idx val="1"/>
          <c:order val="1"/>
          <c:tx>
            <c:strRef>
              <c:f>Sheet2!$C$24</c:f>
              <c:strCache>
                <c:ptCount val="1"/>
                <c:pt idx="0">
                  <c:v>% of total Citations</c:v>
                </c:pt>
              </c:strCache>
            </c:strRef>
          </c:tx>
          <c:spPr>
            <a:solidFill>
              <a:schemeClr val="accent1">
                <a:lumMod val="20000"/>
                <a:lumOff val="80000"/>
              </a:schemeClr>
            </a:solidFill>
            <a:ln>
              <a:noFill/>
            </a:ln>
            <a:effectLst/>
          </c:spPr>
          <c:invertIfNegative val="0"/>
          <c:dPt>
            <c:idx val="0"/>
            <c:invertIfNegative val="0"/>
            <c:bubble3D val="0"/>
            <c:extLst>
              <c:ext xmlns:c16="http://schemas.microsoft.com/office/drawing/2014/chart" uri="{C3380CC4-5D6E-409C-BE32-E72D297353CC}">
                <c16:uniqueId val="{00000002-862B-4F14-9F3D-EA620C7D1E96}"/>
              </c:ext>
            </c:extLst>
          </c:dPt>
          <c:dPt>
            <c:idx val="1"/>
            <c:invertIfNegative val="0"/>
            <c:bubble3D val="0"/>
            <c:extLst>
              <c:ext xmlns:c16="http://schemas.microsoft.com/office/drawing/2014/chart" uri="{C3380CC4-5D6E-409C-BE32-E72D297353CC}">
                <c16:uniqueId val="{00000004-862B-4F14-9F3D-EA620C7D1E96}"/>
              </c:ext>
            </c:extLst>
          </c:dPt>
          <c:dPt>
            <c:idx val="3"/>
            <c:invertIfNegative val="0"/>
            <c:bubble3D val="0"/>
            <c:extLst>
              <c:ext xmlns:c16="http://schemas.microsoft.com/office/drawing/2014/chart" uri="{C3380CC4-5D6E-409C-BE32-E72D297353CC}">
                <c16:uniqueId val="{00000006-862B-4F14-9F3D-EA620C7D1E96}"/>
              </c:ext>
            </c:extLst>
          </c:dPt>
          <c:dPt>
            <c:idx val="4"/>
            <c:invertIfNegative val="0"/>
            <c:bubble3D val="0"/>
            <c:extLst>
              <c:ext xmlns:c16="http://schemas.microsoft.com/office/drawing/2014/chart" uri="{C3380CC4-5D6E-409C-BE32-E72D297353CC}">
                <c16:uniqueId val="{00000008-862B-4F14-9F3D-EA620C7D1E96}"/>
              </c:ext>
            </c:extLst>
          </c:dPt>
          <c:dPt>
            <c:idx val="6"/>
            <c:invertIfNegative val="0"/>
            <c:bubble3D val="0"/>
            <c:extLst>
              <c:ext xmlns:c16="http://schemas.microsoft.com/office/drawing/2014/chart" uri="{C3380CC4-5D6E-409C-BE32-E72D297353CC}">
                <c16:uniqueId val="{0000000A-862B-4F14-9F3D-EA620C7D1E96}"/>
              </c:ext>
            </c:extLst>
          </c:dPt>
          <c:dPt>
            <c:idx val="7"/>
            <c:invertIfNegative val="0"/>
            <c:bubble3D val="0"/>
            <c:extLst>
              <c:ext xmlns:c16="http://schemas.microsoft.com/office/drawing/2014/chart" uri="{C3380CC4-5D6E-409C-BE32-E72D297353CC}">
                <c16:uniqueId val="{0000000C-862B-4F14-9F3D-EA620C7D1E96}"/>
              </c:ext>
            </c:extLst>
          </c:dPt>
          <c:dPt>
            <c:idx val="8"/>
            <c:invertIfNegative val="0"/>
            <c:bubble3D val="0"/>
            <c:extLst>
              <c:ext xmlns:c16="http://schemas.microsoft.com/office/drawing/2014/chart" uri="{C3380CC4-5D6E-409C-BE32-E72D297353CC}">
                <c16:uniqueId val="{0000000E-862B-4F14-9F3D-EA620C7D1E96}"/>
              </c:ext>
            </c:extLst>
          </c:dPt>
          <c:dPt>
            <c:idx val="9"/>
            <c:invertIfNegative val="0"/>
            <c:bubble3D val="0"/>
            <c:extLst>
              <c:ext xmlns:c16="http://schemas.microsoft.com/office/drawing/2014/chart" uri="{C3380CC4-5D6E-409C-BE32-E72D297353CC}">
                <c16:uniqueId val="{00000010-862B-4F14-9F3D-EA620C7D1E96}"/>
              </c:ext>
            </c:extLst>
          </c:dPt>
          <c:dPt>
            <c:idx val="10"/>
            <c:invertIfNegative val="0"/>
            <c:bubble3D val="0"/>
            <c:extLst>
              <c:ext xmlns:c16="http://schemas.microsoft.com/office/drawing/2014/chart" uri="{C3380CC4-5D6E-409C-BE32-E72D297353CC}">
                <c16:uniqueId val="{00000012-862B-4F14-9F3D-EA620C7D1E96}"/>
              </c:ext>
            </c:extLst>
          </c:dPt>
          <c:dPt>
            <c:idx val="12"/>
            <c:invertIfNegative val="0"/>
            <c:bubble3D val="0"/>
            <c:extLst>
              <c:ext xmlns:c16="http://schemas.microsoft.com/office/drawing/2014/chart" uri="{C3380CC4-5D6E-409C-BE32-E72D297353CC}">
                <c16:uniqueId val="{00000014-862B-4F14-9F3D-EA620C7D1E96}"/>
              </c:ext>
            </c:extLst>
          </c:dPt>
          <c:cat>
            <c:strRef>
              <c:f>Sheet2!$A$25:$A$39</c:f>
              <c:strCache>
                <c:ptCount val="15"/>
                <c:pt idx="0">
                  <c:v>United States</c:v>
                </c:pt>
                <c:pt idx="1">
                  <c:v>China</c:v>
                </c:pt>
                <c:pt idx="2">
                  <c:v>United Kingdom</c:v>
                </c:pt>
                <c:pt idx="3">
                  <c:v>Belgium</c:v>
                </c:pt>
                <c:pt idx="4">
                  <c:v>Australia</c:v>
                </c:pt>
                <c:pt idx="5">
                  <c:v>New Zealand</c:v>
                </c:pt>
                <c:pt idx="6">
                  <c:v>Germany</c:v>
                </c:pt>
                <c:pt idx="7">
                  <c:v>Japan</c:v>
                </c:pt>
                <c:pt idx="8">
                  <c:v>Switzerland</c:v>
                </c:pt>
                <c:pt idx="9">
                  <c:v>France</c:v>
                </c:pt>
                <c:pt idx="10">
                  <c:v>Chile</c:v>
                </c:pt>
                <c:pt idx="11">
                  <c:v>Denmark</c:v>
                </c:pt>
                <c:pt idx="12">
                  <c:v>Netherlands</c:v>
                </c:pt>
                <c:pt idx="13">
                  <c:v>Iceland</c:v>
                </c:pt>
                <c:pt idx="14">
                  <c:v>Canada</c:v>
                </c:pt>
              </c:strCache>
            </c:strRef>
          </c:cat>
          <c:val>
            <c:numRef>
              <c:f>Sheet2!$C$25:$C$39</c:f>
              <c:numCache>
                <c:formatCode>0.0%</c:formatCode>
                <c:ptCount val="15"/>
                <c:pt idx="0">
                  <c:v>0.60528016246653749</c:v>
                </c:pt>
                <c:pt idx="1">
                  <c:v>0.1060648019939075</c:v>
                </c:pt>
                <c:pt idx="2">
                  <c:v>9.4064432751776977E-2</c:v>
                </c:pt>
                <c:pt idx="3">
                  <c:v>3.0370165235853411E-2</c:v>
                </c:pt>
                <c:pt idx="4">
                  <c:v>4.2739776608511033E-2</c:v>
                </c:pt>
                <c:pt idx="5">
                  <c:v>4.0339702760084924E-2</c:v>
                </c:pt>
                <c:pt idx="6">
                  <c:v>2.1323733037939628E-2</c:v>
                </c:pt>
                <c:pt idx="7">
                  <c:v>4.8001476968522108E-3</c:v>
                </c:pt>
                <c:pt idx="8">
                  <c:v>7.7540847410689558E-3</c:v>
                </c:pt>
                <c:pt idx="9">
                  <c:v>3.9693529031662516E-3</c:v>
                </c:pt>
                <c:pt idx="10">
                  <c:v>5.1693898273793039E-3</c:v>
                </c:pt>
                <c:pt idx="11">
                  <c:v>1.2554232437921167E-2</c:v>
                </c:pt>
                <c:pt idx="12">
                  <c:v>1.7539001200036924E-3</c:v>
                </c:pt>
                <c:pt idx="13">
                  <c:v>1.6985138004246284E-2</c:v>
                </c:pt>
                <c:pt idx="14">
                  <c:v>6.830979414751223E-3</c:v>
                </c:pt>
              </c:numCache>
            </c:numRef>
          </c:val>
          <c:extLst>
            <c:ext xmlns:c16="http://schemas.microsoft.com/office/drawing/2014/chart" uri="{C3380CC4-5D6E-409C-BE32-E72D297353CC}">
              <c16:uniqueId val="{00000015-862B-4F14-9F3D-EA620C7D1E96}"/>
            </c:ext>
          </c:extLst>
        </c:ser>
        <c:dLbls>
          <c:showLegendKey val="0"/>
          <c:showVal val="0"/>
          <c:showCatName val="0"/>
          <c:showSerName val="0"/>
          <c:showPercent val="0"/>
          <c:showBubbleSize val="0"/>
        </c:dLbls>
        <c:gapWidth val="150"/>
        <c:overlap val="50"/>
        <c:axId val="1391816255"/>
        <c:axId val="1391851567"/>
      </c:barChart>
      <c:catAx>
        <c:axId val="1391816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391851567"/>
        <c:crosses val="autoZero"/>
        <c:auto val="1"/>
        <c:lblAlgn val="ctr"/>
        <c:lblOffset val="100"/>
        <c:noMultiLvlLbl val="0"/>
      </c:catAx>
      <c:valAx>
        <c:axId val="13918515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a:t>Percentage of Grand Total</a:t>
                </a:r>
              </a:p>
            </c:rich>
          </c:tx>
          <c:layout>
            <c:manualLayout>
              <c:xMode val="edge"/>
              <c:yMode val="edge"/>
              <c:x val="6.7799939988153243E-2"/>
              <c:y val="0.18231606512036747"/>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39181625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5F_88A7698.xml><?xml version="1.0" encoding="utf-8"?>
<p188:cmLst xmlns:a="http://schemas.openxmlformats.org/drawingml/2006/main" xmlns:r="http://schemas.openxmlformats.org/officeDocument/2006/relationships" xmlns:p188="http://schemas.microsoft.com/office/powerpoint/2018/8/main">
  <p188:cm id="{65BAF779-5F9C-49B0-A7A2-46E068DA6FDB}" authorId="{9E65343B-E9A0-451B-3210-CE81E4287DDD}" status="resolved" created="2022-06-02T01:26:01.543" complete="100000">
    <pc:sldMkLst xmlns:pc="http://schemas.microsoft.com/office/powerpoint/2013/main/command">
      <pc:docMk/>
      <pc:sldMk cId="143292056" sldId="351"/>
    </pc:sldMkLst>
    <p188:replyLst>
      <p188:reply id="{82EFD6DA-E213-4168-8CFC-9EDACF5BB5B2}" authorId="{59D71DD9-B579-3503-CB2C-A44A458B923F}" created="2022-06-02T12:56:45.446">
        <p188:txBody>
          <a:bodyPr/>
          <a:lstStyle/>
          <a:p>
            <a:r>
              <a:rPr lang="en-US"/>
              <a:t>That works</a:t>
            </a:r>
          </a:p>
        </p188:txBody>
      </p188:reply>
    </p188:replyLst>
    <p188:txBody>
      <a:bodyPr/>
      <a:lstStyle/>
      <a:p>
        <a:r>
          <a:rPr lang="en-US"/>
          <a:t>[@Siddiqui, Sarah] Hi Sarah, I think it might be better for me to take slide 6&amp;7 (project scope) and you take the whole project phrase part (I, 2, 3). What do you think?
It might be more clear for our audiences if we switch when changing topics. 
Opening &amp; Agenda (Sarah)
Section 1
- Nature Index (Jieer)
Section 2 
- Project scope (Jieer)
- Project phase (Sarah)
- Dashboard &amp; insights (Jieer)
Section 3
- Feedbacks (Sarah)
- Future Plans (Jieer)
 </a:t>
        </a:r>
      </a:p>
    </p188:txBody>
  </p188:cm>
</p188:cmLst>
</file>

<file path=ppt/comments/modernComment_162_19A0F1F9.xml><?xml version="1.0" encoding="utf-8"?>
<p188:cmLst xmlns:a="http://schemas.openxmlformats.org/drawingml/2006/main" xmlns:r="http://schemas.openxmlformats.org/officeDocument/2006/relationships" xmlns:p188="http://schemas.microsoft.com/office/powerpoint/2018/8/main">
  <p188:cm id="{E2F7832A-AC2B-4560-BF74-1CF3D4C5B618}" authorId="{59D71DD9-B579-3503-CB2C-A44A458B923F}" status="resolved" created="2022-05-27T19:42:29.306" complete="100000">
    <pc:sldMkLst xmlns:pc="http://schemas.microsoft.com/office/powerpoint/2013/main/command">
      <pc:docMk/>
      <pc:sldMk cId="429978105" sldId="354"/>
    </pc:sldMkLst>
    <p188:txBody>
      <a:bodyPr/>
      <a:lstStyle/>
      <a:p>
        <a:r>
          <a:rPr lang="en-US"/>
          <a:t>update</a:t>
        </a:r>
      </a:p>
    </p188:txBody>
  </p188:cm>
  <p188:cm id="{4A2D6F56-740D-4D3A-9F7B-72683E55ABA5}" authorId="{59D71DD9-B579-3503-CB2C-A44A458B923F}" status="resolved" created="2022-06-07T15:44:27.615" complete="100000">
    <pc:sldMkLst xmlns:pc="http://schemas.microsoft.com/office/powerpoint/2013/main/command">
      <pc:docMk/>
      <pc:sldMk cId="429978105" sldId="354"/>
    </pc:sldMkLst>
    <p188:replyLst>
      <p188:reply id="{EEF4C867-8B4E-4AB2-8DE1-E3D56618C02F}" authorId="{9E65343B-E9A0-451B-3210-CE81E4287DDD}" created="2022-06-07T15:57:08.829">
        <p188:txBody>
          <a:bodyPr/>
          <a:lstStyle/>
          <a:p>
            <a:r>
              <a:rPr lang="en-US"/>
              <a:t>Maybe a littler slower? 6 or 7 seconds? </a:t>
            </a:r>
          </a:p>
        </p188:txBody>
      </p188:reply>
      <p188:reply id="{0FFD6BF1-EAF4-44A4-A417-EE384FA6DA3B}" authorId="{9E65343B-E9A0-451B-3210-CE81E4287DDD}" created="2022-06-07T15:57:37.285">
        <p188:txBody>
          <a:bodyPr/>
          <a:lstStyle/>
          <a:p>
            <a:r>
              <a:rPr lang="en-US"/>
              <a:t>Since you spend a good amount of time in each of these slide that has GIF</a:t>
            </a:r>
          </a:p>
        </p188:txBody>
      </p188:reply>
      <p188:reply id="{58F47620-602A-454B-8E18-E31831C4A453}" authorId="{59D71DD9-B579-3503-CB2C-A44A458B923F}" created="2022-06-07T16:01:44.119">
        <p188:txBody>
          <a:bodyPr/>
          <a:lstStyle/>
          <a:p>
            <a:r>
              <a:rPr lang="en-US"/>
              <a:t>sure</a:t>
            </a:r>
          </a:p>
        </p188:txBody>
      </p188:reply>
    </p188:replyLst>
    <p188:txBody>
      <a:bodyPr/>
      <a:lstStyle/>
      <a:p>
        <a:r>
          <a:rPr lang="en-US"/>
          <a:t>Should it be slower? I changed it to 5 seconds</a:t>
        </a:r>
      </a:p>
    </p188:txBody>
  </p188:cm>
</p188:cmLst>
</file>

<file path=ppt/comments/modernComment_16B_3078EAD0.xml><?xml version="1.0" encoding="utf-8"?>
<p188:cmLst xmlns:a="http://schemas.openxmlformats.org/drawingml/2006/main" xmlns:r="http://schemas.openxmlformats.org/officeDocument/2006/relationships" xmlns:p188="http://schemas.microsoft.com/office/powerpoint/2018/8/main">
  <p188:cm id="{0710E8DA-B487-405D-B531-82151AD9BEE5}" authorId="{9E65343B-E9A0-451B-3210-CE81E4287DDD}" status="resolved" created="2022-06-04T04:29:36.420" complete="100000">
    <pc:sldMkLst xmlns:pc="http://schemas.microsoft.com/office/powerpoint/2013/main/command">
      <pc:docMk/>
      <pc:sldMk cId="813230800" sldId="363"/>
    </pc:sldMkLst>
    <p188:txBody>
      <a:bodyPr/>
      <a:lstStyle/>
      <a:p>
        <a:r>
          <a:rPr lang="en-US"/>
          <a:t>Shall probably work on our closing slide.
Ideas on how to close our presentation. https://visme.co/blog/how-to-end-a-presentation/
Probably change the main content to a nice summary or something memorable? 
-----
Thought of some questions like
1. Do you evaluate the research output of your academic department and how? 
2. What do you think of the Nature Index? Do you plan to use it after learning about it? 
3. When you connect with your academic departments, what work out really well and what do? Do you talk about research impact at all?</a:t>
        </a:r>
      </a:p>
    </p188:txBody>
  </p188:cm>
</p188:cmLst>
</file>

<file path=ppt/comments/modernComment_17D_32B7CB07.xml><?xml version="1.0" encoding="utf-8"?>
<p188:cmLst xmlns:a="http://schemas.openxmlformats.org/drawingml/2006/main" xmlns:r="http://schemas.openxmlformats.org/officeDocument/2006/relationships" xmlns:p188="http://schemas.microsoft.com/office/powerpoint/2018/8/main">
  <p188:cm id="{A4828C23-5F05-4375-BD63-DD1D1F605D2B}" authorId="{59D71DD9-B579-3503-CB2C-A44A458B923F}" status="resolved" created="2022-06-03T14:47:47.639" complete="100000">
    <ac:deMkLst xmlns:ac="http://schemas.microsoft.com/office/drawing/2013/main/command">
      <pc:docMk xmlns:pc="http://schemas.microsoft.com/office/powerpoint/2013/main/command"/>
      <pc:sldMk xmlns:pc="http://schemas.microsoft.com/office/powerpoint/2013/main/command" cId="850905863" sldId="381"/>
      <ac:graphicFrameMk id="10" creationId="{5EA5926E-257F-935E-03C7-B9140CE6E63D}"/>
    </ac:deMkLst>
    <p188:txBody>
      <a:bodyPr/>
      <a:lstStyle/>
      <a:p>
        <a:r>
          <a:rPr lang="en-US"/>
          <a:t>Just FYI, it's abbreviated as UofR :)</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019B30-43CF-4A9C-AC18-7EE72B5407C9}"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CB3F9E29-AAC7-4CD4-913F-C4FD78EDB7F5}">
      <dgm:prSet phldrT="[Text]" phldr="0"/>
      <dgm:spPr/>
      <dgm:t>
        <a:bodyPr/>
        <a:lstStyle/>
        <a:p>
          <a:pPr>
            <a:lnSpc>
              <a:spcPct val="100000"/>
            </a:lnSpc>
          </a:pPr>
          <a:r>
            <a:rPr lang="en-US">
              <a:latin typeface="Calibri Light"/>
              <a:cs typeface="Calibri"/>
            </a:rPr>
            <a:t>Journals</a:t>
          </a:r>
        </a:p>
      </dgm:t>
    </dgm:pt>
    <dgm:pt modelId="{BFC8B89F-77EF-444B-B95B-FC2909F8B0A1}" type="parTrans" cxnId="{3D0A202E-85BB-42CF-8822-3F8405AA650E}">
      <dgm:prSet/>
      <dgm:spPr/>
      <dgm:t>
        <a:bodyPr/>
        <a:lstStyle/>
        <a:p>
          <a:endParaRPr lang="en-US"/>
        </a:p>
      </dgm:t>
    </dgm:pt>
    <dgm:pt modelId="{AA90886E-143F-4D9F-B1FE-F786B86DFE7C}" type="sibTrans" cxnId="{3D0A202E-85BB-42CF-8822-3F8405AA650E}">
      <dgm:prSet/>
      <dgm:spPr/>
      <dgm:t>
        <a:bodyPr/>
        <a:lstStyle/>
        <a:p>
          <a:endParaRPr lang="en-US"/>
        </a:p>
      </dgm:t>
    </dgm:pt>
    <dgm:pt modelId="{95C2C1E7-4235-4109-8901-BAAA4097B7AF}">
      <dgm:prSet phldrT="[Text]" phldr="0"/>
      <dgm:spPr/>
      <dgm:t>
        <a:bodyPr/>
        <a:lstStyle/>
        <a:p>
          <a:pPr>
            <a:lnSpc>
              <a:spcPct val="100000"/>
            </a:lnSpc>
          </a:pPr>
          <a:r>
            <a:rPr lang="en-US">
              <a:latin typeface="Calibri Light"/>
              <a:cs typeface="Calibri"/>
            </a:rPr>
            <a:t>Publications</a:t>
          </a:r>
        </a:p>
      </dgm:t>
    </dgm:pt>
    <dgm:pt modelId="{1417ABBC-938E-4B2E-A34F-19FDE2192BD8}" type="parTrans" cxnId="{0F90D0F9-188A-4EB1-B6E4-5AE5AE984ADE}">
      <dgm:prSet/>
      <dgm:spPr/>
      <dgm:t>
        <a:bodyPr/>
        <a:lstStyle/>
        <a:p>
          <a:endParaRPr lang="en-US"/>
        </a:p>
      </dgm:t>
    </dgm:pt>
    <dgm:pt modelId="{15E569D2-95F9-4037-AF73-817CEA6DF9F9}" type="sibTrans" cxnId="{0F90D0F9-188A-4EB1-B6E4-5AE5AE984ADE}">
      <dgm:prSet/>
      <dgm:spPr/>
      <dgm:t>
        <a:bodyPr/>
        <a:lstStyle/>
        <a:p>
          <a:endParaRPr lang="en-US"/>
        </a:p>
      </dgm:t>
    </dgm:pt>
    <dgm:pt modelId="{2692F265-93A5-4BA9-BD8D-09C307749E0D}">
      <dgm:prSet phldrT="[Text]" phldr="0"/>
      <dgm:spPr/>
      <dgm:t>
        <a:bodyPr/>
        <a:lstStyle/>
        <a:p>
          <a:pPr>
            <a:lnSpc>
              <a:spcPct val="100000"/>
            </a:lnSpc>
          </a:pPr>
          <a:r>
            <a:rPr lang="en-US">
              <a:latin typeface="Calibri Light"/>
              <a:cs typeface="Calibri"/>
            </a:rPr>
            <a:t>How does the number of papers change over time?</a:t>
          </a:r>
          <a:endParaRPr lang="en-US"/>
        </a:p>
      </dgm:t>
    </dgm:pt>
    <dgm:pt modelId="{FF821F17-0349-48B3-9581-CA6467613BD6}" type="parTrans" cxnId="{1B30AB92-9414-4DE7-8FBD-CD1635E788CF}">
      <dgm:prSet/>
      <dgm:spPr/>
      <dgm:t>
        <a:bodyPr/>
        <a:lstStyle/>
        <a:p>
          <a:endParaRPr lang="en-US"/>
        </a:p>
      </dgm:t>
    </dgm:pt>
    <dgm:pt modelId="{CA405B3F-4418-4657-BB0F-76F7254D4ACB}" type="sibTrans" cxnId="{1B30AB92-9414-4DE7-8FBD-CD1635E788CF}">
      <dgm:prSet/>
      <dgm:spPr/>
      <dgm:t>
        <a:bodyPr/>
        <a:lstStyle/>
        <a:p>
          <a:endParaRPr lang="en-US"/>
        </a:p>
      </dgm:t>
    </dgm:pt>
    <dgm:pt modelId="{B7FA8692-ED5D-4262-A5EE-E8F05E12F82D}">
      <dgm:prSet phldrT="[Text]" phldr="0"/>
      <dgm:spPr/>
      <dgm:t>
        <a:bodyPr/>
        <a:lstStyle/>
        <a:p>
          <a:pPr>
            <a:lnSpc>
              <a:spcPct val="100000"/>
            </a:lnSpc>
          </a:pPr>
          <a:r>
            <a:rPr lang="en-US">
              <a:latin typeface="Calibri Light"/>
              <a:cs typeface="Calibri"/>
            </a:rPr>
            <a:t>Researchers </a:t>
          </a:r>
        </a:p>
      </dgm:t>
    </dgm:pt>
    <dgm:pt modelId="{FED4CF3D-9E2F-43D7-AD88-8B74FDE95DC6}" type="parTrans" cxnId="{DC0CC1DF-8383-4800-8ED4-065C2875FB37}">
      <dgm:prSet/>
      <dgm:spPr/>
      <dgm:t>
        <a:bodyPr/>
        <a:lstStyle/>
        <a:p>
          <a:endParaRPr lang="en-US"/>
        </a:p>
      </dgm:t>
    </dgm:pt>
    <dgm:pt modelId="{ADFFA80F-BD6C-4122-950D-E21B4BAE2307}" type="sibTrans" cxnId="{DC0CC1DF-8383-4800-8ED4-065C2875FB37}">
      <dgm:prSet/>
      <dgm:spPr/>
      <dgm:t>
        <a:bodyPr/>
        <a:lstStyle/>
        <a:p>
          <a:endParaRPr lang="en-US"/>
        </a:p>
      </dgm:t>
    </dgm:pt>
    <dgm:pt modelId="{9C42839C-2D2C-4EA2-8474-1C2B294E5CF0}">
      <dgm:prSet phldr="0"/>
      <dgm:spPr/>
      <dgm:t>
        <a:bodyPr/>
        <a:lstStyle/>
        <a:p>
          <a:pPr>
            <a:lnSpc>
              <a:spcPct val="100000"/>
            </a:lnSpc>
          </a:pPr>
          <a:r>
            <a:rPr lang="en-US">
              <a:latin typeface="Calibri Light"/>
              <a:cs typeface="Calibri"/>
            </a:rPr>
            <a:t>Open Access</a:t>
          </a:r>
        </a:p>
      </dgm:t>
    </dgm:pt>
    <dgm:pt modelId="{D6B4B9DC-14FE-47E4-AC17-1CC916A97DAC}" type="parTrans" cxnId="{E53A76A9-8FED-4E84-B2F9-3685FDFBE930}">
      <dgm:prSet/>
      <dgm:spPr/>
    </dgm:pt>
    <dgm:pt modelId="{AFE365F5-5913-48CE-924D-5C73C007BA38}" type="sibTrans" cxnId="{E53A76A9-8FED-4E84-B2F9-3685FDFBE930}">
      <dgm:prSet/>
      <dgm:spPr/>
    </dgm:pt>
    <dgm:pt modelId="{1BE382B1-5C9C-4482-A672-0D37187F7337}">
      <dgm:prSet phldr="0"/>
      <dgm:spPr/>
      <dgm:t>
        <a:bodyPr/>
        <a:lstStyle/>
        <a:p>
          <a:pPr>
            <a:lnSpc>
              <a:spcPct val="100000"/>
            </a:lnSpc>
          </a:pPr>
          <a:r>
            <a:rPr lang="en-US" b="0">
              <a:latin typeface="Calibri Light"/>
              <a:cs typeface="Calibri"/>
            </a:rPr>
            <a:t>Funders</a:t>
          </a:r>
          <a:r>
            <a:rPr lang="en-US">
              <a:latin typeface="Calibri Light"/>
              <a:cs typeface="Calibri"/>
            </a:rPr>
            <a:t> and Research Organizations</a:t>
          </a:r>
          <a:endParaRPr lang="en-US"/>
        </a:p>
      </dgm:t>
    </dgm:pt>
    <dgm:pt modelId="{C6FB4607-34D6-48E7-8505-F39FA0DCF6EF}" type="parTrans" cxnId="{A2A54C53-F4D1-45F8-ACE4-94417A3414AA}">
      <dgm:prSet/>
      <dgm:spPr/>
    </dgm:pt>
    <dgm:pt modelId="{67C76E53-70EC-49F3-8FD8-FD0F1C62E8F9}" type="sibTrans" cxnId="{A2A54C53-F4D1-45F8-ACE4-94417A3414AA}">
      <dgm:prSet/>
      <dgm:spPr/>
    </dgm:pt>
    <dgm:pt modelId="{ACE8591D-49CA-4B14-9F4F-09233ED13954}">
      <dgm:prSet phldr="0"/>
      <dgm:spPr/>
      <dgm:t>
        <a:bodyPr/>
        <a:lstStyle/>
        <a:p>
          <a:pPr>
            <a:lnSpc>
              <a:spcPct val="100000"/>
            </a:lnSpc>
          </a:pPr>
          <a:r>
            <a:rPr lang="en-US">
              <a:latin typeface="Calibri Light"/>
              <a:cs typeface="Calibri"/>
            </a:rPr>
            <a:t>What are the journals selected by Nature Index? </a:t>
          </a:r>
        </a:p>
      </dgm:t>
    </dgm:pt>
    <dgm:pt modelId="{E4422DDA-39EA-4C2F-8761-EB2097838626}" type="parTrans" cxnId="{BF1C994B-525E-4945-AD79-9482F42026E4}">
      <dgm:prSet/>
      <dgm:spPr/>
    </dgm:pt>
    <dgm:pt modelId="{74B8A16C-5AC6-499B-80F2-5495A9A91E37}" type="sibTrans" cxnId="{BF1C994B-525E-4945-AD79-9482F42026E4}">
      <dgm:prSet/>
      <dgm:spPr/>
    </dgm:pt>
    <dgm:pt modelId="{B1DD3E7E-299D-42F7-8DC6-D0AFB7304E1B}">
      <dgm:prSet phldr="0"/>
      <dgm:spPr/>
      <dgm:t>
        <a:bodyPr/>
        <a:lstStyle/>
        <a:p>
          <a:pPr rtl="0">
            <a:lnSpc>
              <a:spcPct val="100000"/>
            </a:lnSpc>
          </a:pPr>
          <a:r>
            <a:rPr lang="en-US">
              <a:latin typeface="Calibri Light"/>
              <a:cs typeface="Calibri"/>
            </a:rPr>
            <a:t>Which journals are our researchers publishing in?</a:t>
          </a:r>
          <a:r>
            <a:rPr lang="en-US" b="1">
              <a:latin typeface="Calibri Light"/>
              <a:cs typeface="Calibri"/>
            </a:rPr>
            <a:t> </a:t>
          </a:r>
          <a:endParaRPr lang="en-US">
            <a:latin typeface="Calibri Light"/>
            <a:cs typeface="Calibri"/>
          </a:endParaRPr>
        </a:p>
      </dgm:t>
    </dgm:pt>
    <dgm:pt modelId="{10B93F37-BA0A-4FBC-B878-713F0FF40103}" type="parTrans" cxnId="{86EEFF04-70DA-4CC7-A3AB-CFFB10D57E94}">
      <dgm:prSet/>
      <dgm:spPr/>
    </dgm:pt>
    <dgm:pt modelId="{B3859DC0-8548-467E-B3C7-220DB225C09F}" type="sibTrans" cxnId="{86EEFF04-70DA-4CC7-A3AB-CFFB10D57E94}">
      <dgm:prSet/>
      <dgm:spPr/>
    </dgm:pt>
    <dgm:pt modelId="{815C683B-8F21-4B7A-ACA9-2A4B0C1A9096}">
      <dgm:prSet phldr="0"/>
      <dgm:spPr/>
      <dgm:t>
        <a:bodyPr/>
        <a:lstStyle/>
        <a:p>
          <a:pPr>
            <a:lnSpc>
              <a:spcPct val="100000"/>
            </a:lnSpc>
          </a:pPr>
          <a:r>
            <a:rPr lang="en-US">
              <a:latin typeface="Calibri Light"/>
              <a:cs typeface="Calibri"/>
            </a:rPr>
            <a:t>How many publications does UofR have in the selected journals? </a:t>
          </a:r>
        </a:p>
      </dgm:t>
    </dgm:pt>
    <dgm:pt modelId="{1B9F269F-DC32-4592-8520-6B66B5227ED8}" type="parTrans" cxnId="{040A0A8A-4031-4D30-9D40-D8CA5198EBCD}">
      <dgm:prSet/>
      <dgm:spPr/>
    </dgm:pt>
    <dgm:pt modelId="{167F4E5D-6781-4EF9-B345-6A7FE53676E3}" type="sibTrans" cxnId="{040A0A8A-4031-4D30-9D40-D8CA5198EBCD}">
      <dgm:prSet/>
      <dgm:spPr/>
    </dgm:pt>
    <dgm:pt modelId="{EC914572-48B7-4412-9CB5-1E97E5E447A0}">
      <dgm:prSet phldr="0"/>
      <dgm:spPr/>
      <dgm:t>
        <a:bodyPr/>
        <a:lstStyle/>
        <a:p>
          <a:pPr rtl="0">
            <a:lnSpc>
              <a:spcPct val="100000"/>
            </a:lnSpc>
          </a:pPr>
          <a:r>
            <a:rPr lang="en-US">
              <a:latin typeface="Calibri Light"/>
              <a:cs typeface="Calibri"/>
            </a:rPr>
            <a:t>Who are the authors of those articles? </a:t>
          </a:r>
        </a:p>
      </dgm:t>
    </dgm:pt>
    <dgm:pt modelId="{8197DCBA-F9EE-499C-A6BE-7ACA2797D7A6}" type="parTrans" cxnId="{4CA56B75-F8B6-45AB-B5BA-475409CF5345}">
      <dgm:prSet/>
      <dgm:spPr/>
    </dgm:pt>
    <dgm:pt modelId="{C2AAADF9-79B1-44CB-9F69-F5E61B72147A}" type="sibTrans" cxnId="{4CA56B75-F8B6-45AB-B5BA-475409CF5345}">
      <dgm:prSet/>
      <dgm:spPr/>
    </dgm:pt>
    <dgm:pt modelId="{AE9FA902-72AF-48E0-A1DA-F02D495C4FDD}">
      <dgm:prSet phldr="0"/>
      <dgm:spPr/>
      <dgm:t>
        <a:bodyPr/>
        <a:lstStyle/>
        <a:p>
          <a:pPr>
            <a:lnSpc>
              <a:spcPct val="100000"/>
            </a:lnSpc>
          </a:pPr>
          <a:r>
            <a:rPr lang="en-US">
              <a:latin typeface="Calibri Light"/>
              <a:cs typeface="Calibri"/>
            </a:rPr>
            <a:t>Are they primary authors? </a:t>
          </a:r>
        </a:p>
      </dgm:t>
    </dgm:pt>
    <dgm:pt modelId="{9F689363-0C6C-4CD2-892B-83BF8F995CF4}" type="parTrans" cxnId="{55F5ADF5-FBC3-4655-A616-D0DA6C4F70F3}">
      <dgm:prSet/>
      <dgm:spPr/>
    </dgm:pt>
    <dgm:pt modelId="{F5488326-8DE6-40A9-98D1-CC4D606AAC06}" type="sibTrans" cxnId="{55F5ADF5-FBC3-4655-A616-D0DA6C4F70F3}">
      <dgm:prSet/>
      <dgm:spPr/>
    </dgm:pt>
    <dgm:pt modelId="{7F225908-137A-44D9-9B82-160A5FB5C2A9}">
      <dgm:prSet phldr="0"/>
      <dgm:spPr/>
      <dgm:t>
        <a:bodyPr/>
        <a:lstStyle/>
        <a:p>
          <a:pPr rtl="0">
            <a:lnSpc>
              <a:spcPct val="100000"/>
            </a:lnSpc>
          </a:pPr>
          <a:r>
            <a:rPr lang="en-US" b="0">
              <a:latin typeface="Calibri Light"/>
              <a:cs typeface="Calibri"/>
            </a:rPr>
            <a:t>Do the selected journals provide open access options? </a:t>
          </a:r>
        </a:p>
      </dgm:t>
    </dgm:pt>
    <dgm:pt modelId="{665B89F4-9D64-47A9-BD55-97DE0BA828FD}" type="parTrans" cxnId="{ADC15259-9E00-4785-AF27-68B37D8A596A}">
      <dgm:prSet/>
      <dgm:spPr/>
    </dgm:pt>
    <dgm:pt modelId="{D24DEC21-54E5-4043-A2EF-37A96D1BDB9C}" type="sibTrans" cxnId="{ADC15259-9E00-4785-AF27-68B37D8A596A}">
      <dgm:prSet/>
      <dgm:spPr/>
    </dgm:pt>
    <dgm:pt modelId="{F97F55F7-AF39-44EF-8EBA-A2B618A8D206}">
      <dgm:prSet phldr="0"/>
      <dgm:spPr/>
      <dgm:t>
        <a:bodyPr/>
        <a:lstStyle/>
        <a:p>
          <a:pPr>
            <a:lnSpc>
              <a:spcPct val="100000"/>
            </a:lnSpc>
          </a:pPr>
          <a:r>
            <a:rPr lang="en-US">
              <a:latin typeface="Calibri Light"/>
              <a:cs typeface="Calibri"/>
            </a:rPr>
            <a:t>Who and where are the funders?</a:t>
          </a:r>
        </a:p>
      </dgm:t>
    </dgm:pt>
    <dgm:pt modelId="{B2C3DD0D-44C7-4DF5-B42E-8DCB44E18C68}" type="parTrans" cxnId="{44E90B99-F239-4F2A-9B95-EF8E4174B77D}">
      <dgm:prSet/>
      <dgm:spPr/>
    </dgm:pt>
    <dgm:pt modelId="{3C1FA017-D106-4FD7-9699-FE3FD7485153}" type="sibTrans" cxnId="{44E90B99-F239-4F2A-9B95-EF8E4174B77D}">
      <dgm:prSet/>
      <dgm:spPr/>
    </dgm:pt>
    <dgm:pt modelId="{21805F7E-96A9-435E-B91D-1F0BFBB8C350}">
      <dgm:prSet phldr="0"/>
      <dgm:spPr/>
      <dgm:t>
        <a:bodyPr/>
        <a:lstStyle/>
        <a:p>
          <a:pPr>
            <a:lnSpc>
              <a:spcPct val="100000"/>
            </a:lnSpc>
          </a:pPr>
          <a:r>
            <a:rPr lang="en-US">
              <a:latin typeface="Calibri Light"/>
              <a:cs typeface="Calibri"/>
            </a:rPr>
            <a:t>Who and where are the collaborating research orgs, in terms of authorship?</a:t>
          </a:r>
        </a:p>
      </dgm:t>
    </dgm:pt>
    <dgm:pt modelId="{65A8DBD3-4D19-4188-BFD9-04DAC9B7DD61}" type="parTrans" cxnId="{1CED4E80-461E-4830-9258-089E78B44820}">
      <dgm:prSet/>
      <dgm:spPr/>
    </dgm:pt>
    <dgm:pt modelId="{3F56F840-7176-4126-8453-5DD6084262E3}" type="sibTrans" cxnId="{1CED4E80-461E-4830-9258-089E78B44820}">
      <dgm:prSet/>
      <dgm:spPr/>
    </dgm:pt>
    <dgm:pt modelId="{5AC155E1-DF88-4FBC-87B3-011E3B3F9382}">
      <dgm:prSet phldr="0"/>
      <dgm:spPr/>
      <dgm:t>
        <a:bodyPr/>
        <a:lstStyle/>
        <a:p>
          <a:pPr>
            <a:lnSpc>
              <a:spcPct val="100000"/>
            </a:lnSpc>
          </a:pPr>
          <a:r>
            <a:rPr lang="en-US" b="0">
              <a:latin typeface="Calibri Light"/>
              <a:cs typeface="Calibri"/>
            </a:rPr>
            <a:t>What types of open access articles do we have?</a:t>
          </a:r>
        </a:p>
      </dgm:t>
    </dgm:pt>
    <dgm:pt modelId="{F180E954-C8AE-4113-8D5E-6C07F00DBD97}" type="parTrans" cxnId="{EE7756F0-59F2-4245-9617-AA3FE9BE723B}">
      <dgm:prSet/>
      <dgm:spPr/>
    </dgm:pt>
    <dgm:pt modelId="{99EE93F3-6269-4B87-A7D6-A5C3C387553C}" type="sibTrans" cxnId="{EE7756F0-59F2-4245-9617-AA3FE9BE723B}">
      <dgm:prSet/>
      <dgm:spPr/>
    </dgm:pt>
    <dgm:pt modelId="{EBCB1B90-1C50-4E07-9786-0284899459EF}" type="pres">
      <dgm:prSet presAssocID="{34019B30-43CF-4A9C-AC18-7EE72B5407C9}" presName="root" presStyleCnt="0">
        <dgm:presLayoutVars>
          <dgm:dir/>
          <dgm:resizeHandles val="exact"/>
        </dgm:presLayoutVars>
      </dgm:prSet>
      <dgm:spPr/>
    </dgm:pt>
    <dgm:pt modelId="{FCC584D7-60B7-4D57-AE2B-5D56652FF585}" type="pres">
      <dgm:prSet presAssocID="{CB3F9E29-AAC7-4CD4-913F-C4FD78EDB7F5}" presName="compNode" presStyleCnt="0"/>
      <dgm:spPr/>
    </dgm:pt>
    <dgm:pt modelId="{2437B5AE-2D88-491D-9822-2A4852FE06E7}" type="pres">
      <dgm:prSet presAssocID="{CB3F9E29-AAC7-4CD4-913F-C4FD78EDB7F5}" presName="bgRect" presStyleLbl="bgShp" presStyleIdx="0" presStyleCnt="5"/>
      <dgm:spPr/>
    </dgm:pt>
    <dgm:pt modelId="{02BF7B11-CD12-435D-844C-BDDADA1A91A0}" type="pres">
      <dgm:prSet presAssocID="{CB3F9E29-AAC7-4CD4-913F-C4FD78EDB7F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on Shelf"/>
        </a:ext>
      </dgm:extLst>
    </dgm:pt>
    <dgm:pt modelId="{35449FF0-CCF1-4C71-A4CE-93FB13BF69F6}" type="pres">
      <dgm:prSet presAssocID="{CB3F9E29-AAC7-4CD4-913F-C4FD78EDB7F5}" presName="spaceRect" presStyleCnt="0"/>
      <dgm:spPr/>
    </dgm:pt>
    <dgm:pt modelId="{86831EC4-9223-45A4-84E8-91BBB28509DE}" type="pres">
      <dgm:prSet presAssocID="{CB3F9E29-AAC7-4CD4-913F-C4FD78EDB7F5}" presName="parTx" presStyleLbl="revTx" presStyleIdx="0" presStyleCnt="10">
        <dgm:presLayoutVars>
          <dgm:chMax val="0"/>
          <dgm:chPref val="0"/>
        </dgm:presLayoutVars>
      </dgm:prSet>
      <dgm:spPr/>
    </dgm:pt>
    <dgm:pt modelId="{E9F418FC-2CCA-4DED-B96F-04429E0E56B9}" type="pres">
      <dgm:prSet presAssocID="{CB3F9E29-AAC7-4CD4-913F-C4FD78EDB7F5}" presName="desTx" presStyleLbl="revTx" presStyleIdx="1" presStyleCnt="10">
        <dgm:presLayoutVars/>
      </dgm:prSet>
      <dgm:spPr/>
    </dgm:pt>
    <dgm:pt modelId="{9DC5CDFE-518C-4E72-A1CB-FA58E9226806}" type="pres">
      <dgm:prSet presAssocID="{AA90886E-143F-4D9F-B1FE-F786B86DFE7C}" presName="sibTrans" presStyleCnt="0"/>
      <dgm:spPr/>
    </dgm:pt>
    <dgm:pt modelId="{9EA985BB-15E6-49D3-BE49-99AA30030B50}" type="pres">
      <dgm:prSet presAssocID="{95C2C1E7-4235-4109-8901-BAAA4097B7AF}" presName="compNode" presStyleCnt="0"/>
      <dgm:spPr/>
    </dgm:pt>
    <dgm:pt modelId="{020F432C-E7D0-4D9D-B86C-DF9FDAF05F4D}" type="pres">
      <dgm:prSet presAssocID="{95C2C1E7-4235-4109-8901-BAAA4097B7AF}" presName="bgRect" presStyleLbl="bgShp" presStyleIdx="1" presStyleCnt="5"/>
      <dgm:spPr/>
    </dgm:pt>
    <dgm:pt modelId="{40E7F8EA-A388-4CF8-8BA2-A0FEE0897E98}" type="pres">
      <dgm:prSet presAssocID="{95C2C1E7-4235-4109-8901-BAAA4097B7A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wspaper"/>
        </a:ext>
      </dgm:extLst>
    </dgm:pt>
    <dgm:pt modelId="{0504922A-7351-40B8-803D-8F02453C0148}" type="pres">
      <dgm:prSet presAssocID="{95C2C1E7-4235-4109-8901-BAAA4097B7AF}" presName="spaceRect" presStyleCnt="0"/>
      <dgm:spPr/>
    </dgm:pt>
    <dgm:pt modelId="{46A8A51B-FEF7-4EFF-A365-C764DC249D8F}" type="pres">
      <dgm:prSet presAssocID="{95C2C1E7-4235-4109-8901-BAAA4097B7AF}" presName="parTx" presStyleLbl="revTx" presStyleIdx="2" presStyleCnt="10">
        <dgm:presLayoutVars>
          <dgm:chMax val="0"/>
          <dgm:chPref val="0"/>
        </dgm:presLayoutVars>
      </dgm:prSet>
      <dgm:spPr/>
    </dgm:pt>
    <dgm:pt modelId="{FAE0343F-771C-42B5-ABD2-4AA56BB9B0C3}" type="pres">
      <dgm:prSet presAssocID="{95C2C1E7-4235-4109-8901-BAAA4097B7AF}" presName="desTx" presStyleLbl="revTx" presStyleIdx="3" presStyleCnt="10">
        <dgm:presLayoutVars/>
      </dgm:prSet>
      <dgm:spPr/>
    </dgm:pt>
    <dgm:pt modelId="{B06C1151-6E88-4CE2-B612-6422D319152C}" type="pres">
      <dgm:prSet presAssocID="{15E569D2-95F9-4037-AF73-817CEA6DF9F9}" presName="sibTrans" presStyleCnt="0"/>
      <dgm:spPr/>
    </dgm:pt>
    <dgm:pt modelId="{48898D2A-8CD9-4055-B6A6-B5CCB1646FE7}" type="pres">
      <dgm:prSet presAssocID="{B7FA8692-ED5D-4262-A5EE-E8F05E12F82D}" presName="compNode" presStyleCnt="0"/>
      <dgm:spPr/>
    </dgm:pt>
    <dgm:pt modelId="{06C89C0C-74B1-4B42-976A-F9134FE0F785}" type="pres">
      <dgm:prSet presAssocID="{B7FA8692-ED5D-4262-A5EE-E8F05E12F82D}" presName="bgRect" presStyleLbl="bgShp" presStyleIdx="2" presStyleCnt="5"/>
      <dgm:spPr/>
    </dgm:pt>
    <dgm:pt modelId="{188EDF19-139C-4713-983B-A275EF7F649B}" type="pres">
      <dgm:prSet presAssocID="{B7FA8692-ED5D-4262-A5EE-E8F05E12F82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search"/>
        </a:ext>
      </dgm:extLst>
    </dgm:pt>
    <dgm:pt modelId="{F3B84567-4D86-4A79-AC65-85B2D4EAD6A2}" type="pres">
      <dgm:prSet presAssocID="{B7FA8692-ED5D-4262-A5EE-E8F05E12F82D}" presName="spaceRect" presStyleCnt="0"/>
      <dgm:spPr/>
    </dgm:pt>
    <dgm:pt modelId="{74C6E29A-B6C1-40E8-A0A3-87C54AAA7336}" type="pres">
      <dgm:prSet presAssocID="{B7FA8692-ED5D-4262-A5EE-E8F05E12F82D}" presName="parTx" presStyleLbl="revTx" presStyleIdx="4" presStyleCnt="10">
        <dgm:presLayoutVars>
          <dgm:chMax val="0"/>
          <dgm:chPref val="0"/>
        </dgm:presLayoutVars>
      </dgm:prSet>
      <dgm:spPr/>
    </dgm:pt>
    <dgm:pt modelId="{75FEC996-06FA-4990-BA52-A6AD8836B52B}" type="pres">
      <dgm:prSet presAssocID="{B7FA8692-ED5D-4262-A5EE-E8F05E12F82D}" presName="desTx" presStyleLbl="revTx" presStyleIdx="5" presStyleCnt="10">
        <dgm:presLayoutVars/>
      </dgm:prSet>
      <dgm:spPr/>
    </dgm:pt>
    <dgm:pt modelId="{CA4AC946-2C22-43CA-95E8-53BB69E2691F}" type="pres">
      <dgm:prSet presAssocID="{ADFFA80F-BD6C-4122-950D-E21B4BAE2307}" presName="sibTrans" presStyleCnt="0"/>
      <dgm:spPr/>
    </dgm:pt>
    <dgm:pt modelId="{5F714619-775D-4913-9C25-F97F2510D4AA}" type="pres">
      <dgm:prSet presAssocID="{9C42839C-2D2C-4EA2-8474-1C2B294E5CF0}" presName="compNode" presStyleCnt="0"/>
      <dgm:spPr/>
    </dgm:pt>
    <dgm:pt modelId="{D8622EE7-B283-4D1E-A96C-B6AC09370597}" type="pres">
      <dgm:prSet presAssocID="{9C42839C-2D2C-4EA2-8474-1C2B294E5CF0}" presName="bgRect" presStyleLbl="bgShp" presStyleIdx="3" presStyleCnt="5"/>
      <dgm:spPr/>
    </dgm:pt>
    <dgm:pt modelId="{1565B18F-F1A8-4995-AF79-EE6037E112FC}" type="pres">
      <dgm:prSet presAssocID="{9C42839C-2D2C-4EA2-8474-1C2B294E5CF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0B1D7A4E-710A-443D-85BF-EAFC3A488572}" type="pres">
      <dgm:prSet presAssocID="{9C42839C-2D2C-4EA2-8474-1C2B294E5CF0}" presName="spaceRect" presStyleCnt="0"/>
      <dgm:spPr/>
    </dgm:pt>
    <dgm:pt modelId="{B29DD61E-0C8E-4F9E-9E30-8CBEB2732752}" type="pres">
      <dgm:prSet presAssocID="{9C42839C-2D2C-4EA2-8474-1C2B294E5CF0}" presName="parTx" presStyleLbl="revTx" presStyleIdx="6" presStyleCnt="10">
        <dgm:presLayoutVars>
          <dgm:chMax val="0"/>
          <dgm:chPref val="0"/>
        </dgm:presLayoutVars>
      </dgm:prSet>
      <dgm:spPr/>
    </dgm:pt>
    <dgm:pt modelId="{B5E74C4C-3CB8-45A3-A91E-AA5B1DDA79AA}" type="pres">
      <dgm:prSet presAssocID="{9C42839C-2D2C-4EA2-8474-1C2B294E5CF0}" presName="desTx" presStyleLbl="revTx" presStyleIdx="7" presStyleCnt="10">
        <dgm:presLayoutVars/>
      </dgm:prSet>
      <dgm:spPr/>
    </dgm:pt>
    <dgm:pt modelId="{8CC29879-D835-44DD-94FB-B1E52A9F734D}" type="pres">
      <dgm:prSet presAssocID="{AFE365F5-5913-48CE-924D-5C73C007BA38}" presName="sibTrans" presStyleCnt="0"/>
      <dgm:spPr/>
    </dgm:pt>
    <dgm:pt modelId="{45290ACC-37B8-4450-910F-17F5DDB037EC}" type="pres">
      <dgm:prSet presAssocID="{1BE382B1-5C9C-4482-A672-0D37187F7337}" presName="compNode" presStyleCnt="0"/>
      <dgm:spPr/>
    </dgm:pt>
    <dgm:pt modelId="{7D89F26D-AB40-46C8-BA45-4E1E395B3D52}" type="pres">
      <dgm:prSet presAssocID="{1BE382B1-5C9C-4482-A672-0D37187F7337}" presName="bgRect" presStyleLbl="bgShp" presStyleIdx="4" presStyleCnt="5"/>
      <dgm:spPr/>
    </dgm:pt>
    <dgm:pt modelId="{CB36157A-FCA1-4CC5-B9A4-01246169354F}" type="pres">
      <dgm:prSet presAssocID="{1BE382B1-5C9C-4482-A672-0D37187F733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Ruble"/>
        </a:ext>
      </dgm:extLst>
    </dgm:pt>
    <dgm:pt modelId="{1BC54971-3E72-485E-8258-C27BD299F149}" type="pres">
      <dgm:prSet presAssocID="{1BE382B1-5C9C-4482-A672-0D37187F7337}" presName="spaceRect" presStyleCnt="0"/>
      <dgm:spPr/>
    </dgm:pt>
    <dgm:pt modelId="{D6461A5B-6721-4A02-B534-6B681E6D328F}" type="pres">
      <dgm:prSet presAssocID="{1BE382B1-5C9C-4482-A672-0D37187F7337}" presName="parTx" presStyleLbl="revTx" presStyleIdx="8" presStyleCnt="10">
        <dgm:presLayoutVars>
          <dgm:chMax val="0"/>
          <dgm:chPref val="0"/>
        </dgm:presLayoutVars>
      </dgm:prSet>
      <dgm:spPr/>
    </dgm:pt>
    <dgm:pt modelId="{4E1454B6-6871-4C0E-89F5-69ECCCFAE5D1}" type="pres">
      <dgm:prSet presAssocID="{1BE382B1-5C9C-4482-A672-0D37187F7337}" presName="desTx" presStyleLbl="revTx" presStyleIdx="9" presStyleCnt="10">
        <dgm:presLayoutVars/>
      </dgm:prSet>
      <dgm:spPr/>
    </dgm:pt>
  </dgm:ptLst>
  <dgm:cxnLst>
    <dgm:cxn modelId="{86EEFF04-70DA-4CC7-A3AB-CFFB10D57E94}" srcId="{CB3F9E29-AAC7-4CD4-913F-C4FD78EDB7F5}" destId="{B1DD3E7E-299D-42F7-8DC6-D0AFB7304E1B}" srcOrd="1" destOrd="0" parTransId="{10B93F37-BA0A-4FBC-B878-713F0FF40103}" sibTransId="{B3859DC0-8548-467E-B3C7-220DB225C09F}"/>
    <dgm:cxn modelId="{BF48CF22-BFE9-4332-BDA0-9AD165C75486}" type="presOf" srcId="{AE9FA902-72AF-48E0-A1DA-F02D495C4FDD}" destId="{75FEC996-06FA-4990-BA52-A6AD8836B52B}" srcOrd="0" destOrd="1" presId="urn:microsoft.com/office/officeart/2018/2/layout/IconVerticalSolidList"/>
    <dgm:cxn modelId="{F1249724-E3BE-46E4-8218-18B63221DC05}" type="presOf" srcId="{7F225908-137A-44D9-9B82-160A5FB5C2A9}" destId="{B5E74C4C-3CB8-45A3-A91E-AA5B1DDA79AA}" srcOrd="0" destOrd="0" presId="urn:microsoft.com/office/officeart/2018/2/layout/IconVerticalSolidList"/>
    <dgm:cxn modelId="{3D0A202E-85BB-42CF-8822-3F8405AA650E}" srcId="{34019B30-43CF-4A9C-AC18-7EE72B5407C9}" destId="{CB3F9E29-AAC7-4CD4-913F-C4FD78EDB7F5}" srcOrd="0" destOrd="0" parTransId="{BFC8B89F-77EF-444B-B95B-FC2909F8B0A1}" sibTransId="{AA90886E-143F-4D9F-B1FE-F786B86DFE7C}"/>
    <dgm:cxn modelId="{BA92712F-F724-40A7-B3F3-14B4E88BEA6F}" type="presOf" srcId="{B1DD3E7E-299D-42F7-8DC6-D0AFB7304E1B}" destId="{E9F418FC-2CCA-4DED-B96F-04429E0E56B9}" srcOrd="0" destOrd="1" presId="urn:microsoft.com/office/officeart/2018/2/layout/IconVerticalSolidList"/>
    <dgm:cxn modelId="{D6ED7B3B-0FEC-4E50-8519-6C814676819B}" type="presOf" srcId="{2692F265-93A5-4BA9-BD8D-09C307749E0D}" destId="{FAE0343F-771C-42B5-ABD2-4AA56BB9B0C3}" srcOrd="0" destOrd="1" presId="urn:microsoft.com/office/officeart/2018/2/layout/IconVerticalSolidList"/>
    <dgm:cxn modelId="{C2E0FA49-2A72-4EC8-9A54-0C8CC49471B3}" type="presOf" srcId="{34019B30-43CF-4A9C-AC18-7EE72B5407C9}" destId="{EBCB1B90-1C50-4E07-9786-0284899459EF}" srcOrd="0" destOrd="0" presId="urn:microsoft.com/office/officeart/2018/2/layout/IconVerticalSolidList"/>
    <dgm:cxn modelId="{BF1C994B-525E-4945-AD79-9482F42026E4}" srcId="{CB3F9E29-AAC7-4CD4-913F-C4FD78EDB7F5}" destId="{ACE8591D-49CA-4B14-9F4F-09233ED13954}" srcOrd="0" destOrd="0" parTransId="{E4422DDA-39EA-4C2F-8761-EB2097838626}" sibTransId="{74B8A16C-5AC6-499B-80F2-5495A9A91E37}"/>
    <dgm:cxn modelId="{9B50F26F-B0A1-4C92-903B-AD8B5ACDEF27}" type="presOf" srcId="{ACE8591D-49CA-4B14-9F4F-09233ED13954}" destId="{E9F418FC-2CCA-4DED-B96F-04429E0E56B9}" srcOrd="0" destOrd="0" presId="urn:microsoft.com/office/officeart/2018/2/layout/IconVerticalSolidList"/>
    <dgm:cxn modelId="{AB90C152-CE7E-4D5B-A6F9-EB1C087047E2}" type="presOf" srcId="{9C42839C-2D2C-4EA2-8474-1C2B294E5CF0}" destId="{B29DD61E-0C8E-4F9E-9E30-8CBEB2732752}" srcOrd="0" destOrd="0" presId="urn:microsoft.com/office/officeart/2018/2/layout/IconVerticalSolidList"/>
    <dgm:cxn modelId="{A2A54C53-F4D1-45F8-ACE4-94417A3414AA}" srcId="{34019B30-43CF-4A9C-AC18-7EE72B5407C9}" destId="{1BE382B1-5C9C-4482-A672-0D37187F7337}" srcOrd="4" destOrd="0" parTransId="{C6FB4607-34D6-48E7-8505-F39FA0DCF6EF}" sibTransId="{67C76E53-70EC-49F3-8FD8-FD0F1C62E8F9}"/>
    <dgm:cxn modelId="{4CA56B75-F8B6-45AB-B5BA-475409CF5345}" srcId="{B7FA8692-ED5D-4262-A5EE-E8F05E12F82D}" destId="{EC914572-48B7-4412-9CB5-1E97E5E447A0}" srcOrd="0" destOrd="0" parTransId="{8197DCBA-F9EE-499C-A6BE-7ACA2797D7A6}" sibTransId="{C2AAADF9-79B1-44CB-9F69-F5E61B72147A}"/>
    <dgm:cxn modelId="{ADC15259-9E00-4785-AF27-68B37D8A596A}" srcId="{9C42839C-2D2C-4EA2-8474-1C2B294E5CF0}" destId="{7F225908-137A-44D9-9B82-160A5FB5C2A9}" srcOrd="0" destOrd="0" parTransId="{665B89F4-9D64-47A9-BD55-97DE0BA828FD}" sibTransId="{D24DEC21-54E5-4043-A2EF-37A96D1BDB9C}"/>
    <dgm:cxn modelId="{1CED4E80-461E-4830-9258-089E78B44820}" srcId="{1BE382B1-5C9C-4482-A672-0D37187F7337}" destId="{21805F7E-96A9-435E-B91D-1F0BFBB8C350}" srcOrd="1" destOrd="0" parTransId="{65A8DBD3-4D19-4188-BFD9-04DAC9B7DD61}" sibTransId="{3F56F840-7176-4126-8453-5DD6084262E3}"/>
    <dgm:cxn modelId="{DF804583-B45A-4C21-AEED-8ED23760B9BE}" type="presOf" srcId="{5AC155E1-DF88-4FBC-87B3-011E3B3F9382}" destId="{B5E74C4C-3CB8-45A3-A91E-AA5B1DDA79AA}" srcOrd="0" destOrd="1" presId="urn:microsoft.com/office/officeart/2018/2/layout/IconVerticalSolidList"/>
    <dgm:cxn modelId="{040A0A8A-4031-4D30-9D40-D8CA5198EBCD}" srcId="{95C2C1E7-4235-4109-8901-BAAA4097B7AF}" destId="{815C683B-8F21-4B7A-ACA9-2A4B0C1A9096}" srcOrd="0" destOrd="0" parTransId="{1B9F269F-DC32-4592-8520-6B66B5227ED8}" sibTransId="{167F4E5D-6781-4EF9-B345-6A7FE53676E3}"/>
    <dgm:cxn modelId="{1B30AB92-9414-4DE7-8FBD-CD1635E788CF}" srcId="{95C2C1E7-4235-4109-8901-BAAA4097B7AF}" destId="{2692F265-93A5-4BA9-BD8D-09C307749E0D}" srcOrd="1" destOrd="0" parTransId="{FF821F17-0349-48B3-9581-CA6467613BD6}" sibTransId="{CA405B3F-4418-4657-BB0F-76F7254D4ACB}"/>
    <dgm:cxn modelId="{44E90B99-F239-4F2A-9B95-EF8E4174B77D}" srcId="{1BE382B1-5C9C-4482-A672-0D37187F7337}" destId="{F97F55F7-AF39-44EF-8EBA-A2B618A8D206}" srcOrd="0" destOrd="0" parTransId="{B2C3DD0D-44C7-4DF5-B42E-8DCB44E18C68}" sibTransId="{3C1FA017-D106-4FD7-9699-FE3FD7485153}"/>
    <dgm:cxn modelId="{C976AC9C-1DC4-4D23-9EE9-C5712CBB50E2}" type="presOf" srcId="{21805F7E-96A9-435E-B91D-1F0BFBB8C350}" destId="{4E1454B6-6871-4C0E-89F5-69ECCCFAE5D1}" srcOrd="0" destOrd="1" presId="urn:microsoft.com/office/officeart/2018/2/layout/IconVerticalSolidList"/>
    <dgm:cxn modelId="{E53A76A9-8FED-4E84-B2F9-3685FDFBE930}" srcId="{34019B30-43CF-4A9C-AC18-7EE72B5407C9}" destId="{9C42839C-2D2C-4EA2-8474-1C2B294E5CF0}" srcOrd="3" destOrd="0" parTransId="{D6B4B9DC-14FE-47E4-AC17-1CC916A97DAC}" sibTransId="{AFE365F5-5913-48CE-924D-5C73C007BA38}"/>
    <dgm:cxn modelId="{66AA18B2-4B3C-4674-ACD6-01D5114658E3}" type="presOf" srcId="{CB3F9E29-AAC7-4CD4-913F-C4FD78EDB7F5}" destId="{86831EC4-9223-45A4-84E8-91BBB28509DE}" srcOrd="0" destOrd="0" presId="urn:microsoft.com/office/officeart/2018/2/layout/IconVerticalSolidList"/>
    <dgm:cxn modelId="{E8A8B1B2-B9DA-47C9-B854-EB59E0E150BF}" type="presOf" srcId="{B7FA8692-ED5D-4262-A5EE-E8F05E12F82D}" destId="{74C6E29A-B6C1-40E8-A0A3-87C54AAA7336}" srcOrd="0" destOrd="0" presId="urn:microsoft.com/office/officeart/2018/2/layout/IconVerticalSolidList"/>
    <dgm:cxn modelId="{5711DDB5-AE60-4E96-9229-70311E2A3CDF}" type="presOf" srcId="{F97F55F7-AF39-44EF-8EBA-A2B618A8D206}" destId="{4E1454B6-6871-4C0E-89F5-69ECCCFAE5D1}" srcOrd="0" destOrd="0" presId="urn:microsoft.com/office/officeart/2018/2/layout/IconVerticalSolidList"/>
    <dgm:cxn modelId="{29224CC3-25B3-4FCA-825C-C94AB35193CE}" type="presOf" srcId="{1BE382B1-5C9C-4482-A672-0D37187F7337}" destId="{D6461A5B-6721-4A02-B534-6B681E6D328F}" srcOrd="0" destOrd="0" presId="urn:microsoft.com/office/officeart/2018/2/layout/IconVerticalSolidList"/>
    <dgm:cxn modelId="{DC0CC1DF-8383-4800-8ED4-065C2875FB37}" srcId="{34019B30-43CF-4A9C-AC18-7EE72B5407C9}" destId="{B7FA8692-ED5D-4262-A5EE-E8F05E12F82D}" srcOrd="2" destOrd="0" parTransId="{FED4CF3D-9E2F-43D7-AD88-8B74FDE95DC6}" sibTransId="{ADFFA80F-BD6C-4122-950D-E21B4BAE2307}"/>
    <dgm:cxn modelId="{AAA0ABE8-3D5E-48A3-A55A-2974BD86FD4F}" type="presOf" srcId="{95C2C1E7-4235-4109-8901-BAAA4097B7AF}" destId="{46A8A51B-FEF7-4EFF-A365-C764DC249D8F}" srcOrd="0" destOrd="0" presId="urn:microsoft.com/office/officeart/2018/2/layout/IconVerticalSolidList"/>
    <dgm:cxn modelId="{EE7756F0-59F2-4245-9617-AA3FE9BE723B}" srcId="{9C42839C-2D2C-4EA2-8474-1C2B294E5CF0}" destId="{5AC155E1-DF88-4FBC-87B3-011E3B3F9382}" srcOrd="1" destOrd="0" parTransId="{F180E954-C8AE-4113-8D5E-6C07F00DBD97}" sibTransId="{99EE93F3-6269-4B87-A7D6-A5C3C387553C}"/>
    <dgm:cxn modelId="{D7A220F4-28FF-4C6D-8C8B-C09A5596E339}" type="presOf" srcId="{815C683B-8F21-4B7A-ACA9-2A4B0C1A9096}" destId="{FAE0343F-771C-42B5-ABD2-4AA56BB9B0C3}" srcOrd="0" destOrd="0" presId="urn:microsoft.com/office/officeart/2018/2/layout/IconVerticalSolidList"/>
    <dgm:cxn modelId="{55F5ADF5-FBC3-4655-A616-D0DA6C4F70F3}" srcId="{B7FA8692-ED5D-4262-A5EE-E8F05E12F82D}" destId="{AE9FA902-72AF-48E0-A1DA-F02D495C4FDD}" srcOrd="1" destOrd="0" parTransId="{9F689363-0C6C-4CD2-892B-83BF8F995CF4}" sibTransId="{F5488326-8DE6-40A9-98D1-CC4D606AAC06}"/>
    <dgm:cxn modelId="{ACA260F8-130D-4915-BC56-1C8483502BF3}" type="presOf" srcId="{EC914572-48B7-4412-9CB5-1E97E5E447A0}" destId="{75FEC996-06FA-4990-BA52-A6AD8836B52B}" srcOrd="0" destOrd="0" presId="urn:microsoft.com/office/officeart/2018/2/layout/IconVerticalSolidList"/>
    <dgm:cxn modelId="{0F90D0F9-188A-4EB1-B6E4-5AE5AE984ADE}" srcId="{34019B30-43CF-4A9C-AC18-7EE72B5407C9}" destId="{95C2C1E7-4235-4109-8901-BAAA4097B7AF}" srcOrd="1" destOrd="0" parTransId="{1417ABBC-938E-4B2E-A34F-19FDE2192BD8}" sibTransId="{15E569D2-95F9-4037-AF73-817CEA6DF9F9}"/>
    <dgm:cxn modelId="{82D580D1-7757-4881-B748-4C80B0CEA0D3}" type="presParOf" srcId="{EBCB1B90-1C50-4E07-9786-0284899459EF}" destId="{FCC584D7-60B7-4D57-AE2B-5D56652FF585}" srcOrd="0" destOrd="0" presId="urn:microsoft.com/office/officeart/2018/2/layout/IconVerticalSolidList"/>
    <dgm:cxn modelId="{FE696C5E-9217-4923-B656-168A38AD90B2}" type="presParOf" srcId="{FCC584D7-60B7-4D57-AE2B-5D56652FF585}" destId="{2437B5AE-2D88-491D-9822-2A4852FE06E7}" srcOrd="0" destOrd="0" presId="urn:microsoft.com/office/officeart/2018/2/layout/IconVerticalSolidList"/>
    <dgm:cxn modelId="{00DBFB52-3677-445D-9E03-D565B3278512}" type="presParOf" srcId="{FCC584D7-60B7-4D57-AE2B-5D56652FF585}" destId="{02BF7B11-CD12-435D-844C-BDDADA1A91A0}" srcOrd="1" destOrd="0" presId="urn:microsoft.com/office/officeart/2018/2/layout/IconVerticalSolidList"/>
    <dgm:cxn modelId="{7D004670-B71C-4043-82AE-00D987F8F78A}" type="presParOf" srcId="{FCC584D7-60B7-4D57-AE2B-5D56652FF585}" destId="{35449FF0-CCF1-4C71-A4CE-93FB13BF69F6}" srcOrd="2" destOrd="0" presId="urn:microsoft.com/office/officeart/2018/2/layout/IconVerticalSolidList"/>
    <dgm:cxn modelId="{AD44CBCB-1449-433B-B95A-FAA04F92B956}" type="presParOf" srcId="{FCC584D7-60B7-4D57-AE2B-5D56652FF585}" destId="{86831EC4-9223-45A4-84E8-91BBB28509DE}" srcOrd="3" destOrd="0" presId="urn:microsoft.com/office/officeart/2018/2/layout/IconVerticalSolidList"/>
    <dgm:cxn modelId="{284F8F60-18BF-4D8C-B7F4-74EF93DBAD5E}" type="presParOf" srcId="{FCC584D7-60B7-4D57-AE2B-5D56652FF585}" destId="{E9F418FC-2CCA-4DED-B96F-04429E0E56B9}" srcOrd="4" destOrd="0" presId="urn:microsoft.com/office/officeart/2018/2/layout/IconVerticalSolidList"/>
    <dgm:cxn modelId="{3970151E-05A5-4E59-A8F7-76539E2CC516}" type="presParOf" srcId="{EBCB1B90-1C50-4E07-9786-0284899459EF}" destId="{9DC5CDFE-518C-4E72-A1CB-FA58E9226806}" srcOrd="1" destOrd="0" presId="urn:microsoft.com/office/officeart/2018/2/layout/IconVerticalSolidList"/>
    <dgm:cxn modelId="{D86B2BED-D47F-4EBE-9FAD-09B09B6574DB}" type="presParOf" srcId="{EBCB1B90-1C50-4E07-9786-0284899459EF}" destId="{9EA985BB-15E6-49D3-BE49-99AA30030B50}" srcOrd="2" destOrd="0" presId="urn:microsoft.com/office/officeart/2018/2/layout/IconVerticalSolidList"/>
    <dgm:cxn modelId="{AF4570BF-0CFB-4B35-A8FA-B852A619D799}" type="presParOf" srcId="{9EA985BB-15E6-49D3-BE49-99AA30030B50}" destId="{020F432C-E7D0-4D9D-B86C-DF9FDAF05F4D}" srcOrd="0" destOrd="0" presId="urn:microsoft.com/office/officeart/2018/2/layout/IconVerticalSolidList"/>
    <dgm:cxn modelId="{30549A62-49FA-4CCC-AC72-303371F1EB84}" type="presParOf" srcId="{9EA985BB-15E6-49D3-BE49-99AA30030B50}" destId="{40E7F8EA-A388-4CF8-8BA2-A0FEE0897E98}" srcOrd="1" destOrd="0" presId="urn:microsoft.com/office/officeart/2018/2/layout/IconVerticalSolidList"/>
    <dgm:cxn modelId="{885A91AA-09A2-4813-A3B9-5067C64D4588}" type="presParOf" srcId="{9EA985BB-15E6-49D3-BE49-99AA30030B50}" destId="{0504922A-7351-40B8-803D-8F02453C0148}" srcOrd="2" destOrd="0" presId="urn:microsoft.com/office/officeart/2018/2/layout/IconVerticalSolidList"/>
    <dgm:cxn modelId="{CCE414D8-098A-468D-B2F2-575F4C48D020}" type="presParOf" srcId="{9EA985BB-15E6-49D3-BE49-99AA30030B50}" destId="{46A8A51B-FEF7-4EFF-A365-C764DC249D8F}" srcOrd="3" destOrd="0" presId="urn:microsoft.com/office/officeart/2018/2/layout/IconVerticalSolidList"/>
    <dgm:cxn modelId="{E128B507-0A3A-4674-AC54-80D85345B8E3}" type="presParOf" srcId="{9EA985BB-15E6-49D3-BE49-99AA30030B50}" destId="{FAE0343F-771C-42B5-ABD2-4AA56BB9B0C3}" srcOrd="4" destOrd="0" presId="urn:microsoft.com/office/officeart/2018/2/layout/IconVerticalSolidList"/>
    <dgm:cxn modelId="{81573EB3-65EB-462A-B481-7646001216F5}" type="presParOf" srcId="{EBCB1B90-1C50-4E07-9786-0284899459EF}" destId="{B06C1151-6E88-4CE2-B612-6422D319152C}" srcOrd="3" destOrd="0" presId="urn:microsoft.com/office/officeart/2018/2/layout/IconVerticalSolidList"/>
    <dgm:cxn modelId="{48C99383-3734-427F-8E6F-E4DD52C19554}" type="presParOf" srcId="{EBCB1B90-1C50-4E07-9786-0284899459EF}" destId="{48898D2A-8CD9-4055-B6A6-B5CCB1646FE7}" srcOrd="4" destOrd="0" presId="urn:microsoft.com/office/officeart/2018/2/layout/IconVerticalSolidList"/>
    <dgm:cxn modelId="{69BC2429-BA23-4804-8937-C7B1E3AA693B}" type="presParOf" srcId="{48898D2A-8CD9-4055-B6A6-B5CCB1646FE7}" destId="{06C89C0C-74B1-4B42-976A-F9134FE0F785}" srcOrd="0" destOrd="0" presId="urn:microsoft.com/office/officeart/2018/2/layout/IconVerticalSolidList"/>
    <dgm:cxn modelId="{B0913423-0B1D-445C-8785-EA925F5A9BE9}" type="presParOf" srcId="{48898D2A-8CD9-4055-B6A6-B5CCB1646FE7}" destId="{188EDF19-139C-4713-983B-A275EF7F649B}" srcOrd="1" destOrd="0" presId="urn:microsoft.com/office/officeart/2018/2/layout/IconVerticalSolidList"/>
    <dgm:cxn modelId="{D8570A3F-90DE-4D25-9715-5F485334D3FF}" type="presParOf" srcId="{48898D2A-8CD9-4055-B6A6-B5CCB1646FE7}" destId="{F3B84567-4D86-4A79-AC65-85B2D4EAD6A2}" srcOrd="2" destOrd="0" presId="urn:microsoft.com/office/officeart/2018/2/layout/IconVerticalSolidList"/>
    <dgm:cxn modelId="{0DF6B698-95C4-47A5-9BD5-09C23A326DE1}" type="presParOf" srcId="{48898D2A-8CD9-4055-B6A6-B5CCB1646FE7}" destId="{74C6E29A-B6C1-40E8-A0A3-87C54AAA7336}" srcOrd="3" destOrd="0" presId="urn:microsoft.com/office/officeart/2018/2/layout/IconVerticalSolidList"/>
    <dgm:cxn modelId="{F514A6DA-B1DE-45D8-A891-18FAD46CA88D}" type="presParOf" srcId="{48898D2A-8CD9-4055-B6A6-B5CCB1646FE7}" destId="{75FEC996-06FA-4990-BA52-A6AD8836B52B}" srcOrd="4" destOrd="0" presId="urn:microsoft.com/office/officeart/2018/2/layout/IconVerticalSolidList"/>
    <dgm:cxn modelId="{C115525E-66B2-4631-8010-F1912D164370}" type="presParOf" srcId="{EBCB1B90-1C50-4E07-9786-0284899459EF}" destId="{CA4AC946-2C22-43CA-95E8-53BB69E2691F}" srcOrd="5" destOrd="0" presId="urn:microsoft.com/office/officeart/2018/2/layout/IconVerticalSolidList"/>
    <dgm:cxn modelId="{4F7CDC93-637B-4BA2-8FE6-110DEB1A71CD}" type="presParOf" srcId="{EBCB1B90-1C50-4E07-9786-0284899459EF}" destId="{5F714619-775D-4913-9C25-F97F2510D4AA}" srcOrd="6" destOrd="0" presId="urn:microsoft.com/office/officeart/2018/2/layout/IconVerticalSolidList"/>
    <dgm:cxn modelId="{AE8EA24A-085A-44CB-943B-B254BA18D98C}" type="presParOf" srcId="{5F714619-775D-4913-9C25-F97F2510D4AA}" destId="{D8622EE7-B283-4D1E-A96C-B6AC09370597}" srcOrd="0" destOrd="0" presId="urn:microsoft.com/office/officeart/2018/2/layout/IconVerticalSolidList"/>
    <dgm:cxn modelId="{E6C265A5-EC39-4CBF-A67E-4350B5564116}" type="presParOf" srcId="{5F714619-775D-4913-9C25-F97F2510D4AA}" destId="{1565B18F-F1A8-4995-AF79-EE6037E112FC}" srcOrd="1" destOrd="0" presId="urn:microsoft.com/office/officeart/2018/2/layout/IconVerticalSolidList"/>
    <dgm:cxn modelId="{F6D02626-F4E7-47EF-8BA5-BA1B0B78D26D}" type="presParOf" srcId="{5F714619-775D-4913-9C25-F97F2510D4AA}" destId="{0B1D7A4E-710A-443D-85BF-EAFC3A488572}" srcOrd="2" destOrd="0" presId="urn:microsoft.com/office/officeart/2018/2/layout/IconVerticalSolidList"/>
    <dgm:cxn modelId="{B370EF6F-2870-42E1-9250-6C5A5DB357CD}" type="presParOf" srcId="{5F714619-775D-4913-9C25-F97F2510D4AA}" destId="{B29DD61E-0C8E-4F9E-9E30-8CBEB2732752}" srcOrd="3" destOrd="0" presId="urn:microsoft.com/office/officeart/2018/2/layout/IconVerticalSolidList"/>
    <dgm:cxn modelId="{6406E912-064A-400E-9ADE-4ABCD5682277}" type="presParOf" srcId="{5F714619-775D-4913-9C25-F97F2510D4AA}" destId="{B5E74C4C-3CB8-45A3-A91E-AA5B1DDA79AA}" srcOrd="4" destOrd="0" presId="urn:microsoft.com/office/officeart/2018/2/layout/IconVerticalSolidList"/>
    <dgm:cxn modelId="{A7A9ADF3-98D4-4991-8024-28C5FB26F7AA}" type="presParOf" srcId="{EBCB1B90-1C50-4E07-9786-0284899459EF}" destId="{8CC29879-D835-44DD-94FB-B1E52A9F734D}" srcOrd="7" destOrd="0" presId="urn:microsoft.com/office/officeart/2018/2/layout/IconVerticalSolidList"/>
    <dgm:cxn modelId="{40CC46A2-2493-43C0-B4A7-FD8B78C21242}" type="presParOf" srcId="{EBCB1B90-1C50-4E07-9786-0284899459EF}" destId="{45290ACC-37B8-4450-910F-17F5DDB037EC}" srcOrd="8" destOrd="0" presId="urn:microsoft.com/office/officeart/2018/2/layout/IconVerticalSolidList"/>
    <dgm:cxn modelId="{87706545-67B9-4F7A-904B-A17FBF861559}" type="presParOf" srcId="{45290ACC-37B8-4450-910F-17F5DDB037EC}" destId="{7D89F26D-AB40-46C8-BA45-4E1E395B3D52}" srcOrd="0" destOrd="0" presId="urn:microsoft.com/office/officeart/2018/2/layout/IconVerticalSolidList"/>
    <dgm:cxn modelId="{7CD1AE6D-DCC8-4A5D-8ABD-19C18C2745CD}" type="presParOf" srcId="{45290ACC-37B8-4450-910F-17F5DDB037EC}" destId="{CB36157A-FCA1-4CC5-B9A4-01246169354F}" srcOrd="1" destOrd="0" presId="urn:microsoft.com/office/officeart/2018/2/layout/IconVerticalSolidList"/>
    <dgm:cxn modelId="{C66C2707-B3C3-4114-AEFA-E5BAC3BF5652}" type="presParOf" srcId="{45290ACC-37B8-4450-910F-17F5DDB037EC}" destId="{1BC54971-3E72-485E-8258-C27BD299F149}" srcOrd="2" destOrd="0" presId="urn:microsoft.com/office/officeart/2018/2/layout/IconVerticalSolidList"/>
    <dgm:cxn modelId="{068715CA-E608-47B4-8F15-2E08613227E4}" type="presParOf" srcId="{45290ACC-37B8-4450-910F-17F5DDB037EC}" destId="{D6461A5B-6721-4A02-B534-6B681E6D328F}" srcOrd="3" destOrd="0" presId="urn:microsoft.com/office/officeart/2018/2/layout/IconVerticalSolidList"/>
    <dgm:cxn modelId="{468A9285-A545-4F04-8BDC-87A8EB3AF080}" type="presParOf" srcId="{45290ACC-37B8-4450-910F-17F5DDB037EC}" destId="{4E1454B6-6871-4C0E-89F5-69ECCCFAE5D1}"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B09099-8145-42E7-9729-59A9B8002257}"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89D89B3B-7A37-4089-9CBA-828CAA671780}">
      <dgm:prSet phldr="0" custT="1"/>
      <dgm:spPr/>
      <dgm:t>
        <a:bodyPr/>
        <a:lstStyle/>
        <a:p>
          <a:pPr rtl="0"/>
          <a:r>
            <a:rPr lang="en-US" sz="1600" b="0">
              <a:latin typeface="Calibri"/>
              <a:ea typeface="Lato"/>
              <a:cs typeface="Lato"/>
            </a:rPr>
            <a:t> </a:t>
          </a:r>
          <a:r>
            <a:rPr lang="en-US" sz="1600" b="0">
              <a:latin typeface="+mj-lt"/>
              <a:ea typeface="Lato"/>
              <a:cs typeface="Lato"/>
            </a:rPr>
            <a:t>Helpful to know where our researchers publish</a:t>
          </a:r>
          <a:endParaRPr lang="en-US" sz="1600" b="0">
            <a:latin typeface="+mj-lt"/>
            <a:cs typeface="Calibri"/>
          </a:endParaRPr>
        </a:p>
      </dgm:t>
    </dgm:pt>
    <dgm:pt modelId="{7DF0B0C6-E560-44F6-9560-B5152CF218B8}" type="parTrans" cxnId="{A4E9DE31-0C82-4577-8E5A-167615E74C6B}">
      <dgm:prSet/>
      <dgm:spPr/>
      <dgm:t>
        <a:bodyPr/>
        <a:lstStyle/>
        <a:p>
          <a:endParaRPr lang="en-US" sz="1600">
            <a:latin typeface="+mj-lt"/>
          </a:endParaRPr>
        </a:p>
      </dgm:t>
    </dgm:pt>
    <dgm:pt modelId="{7A6E5F5D-659E-46FF-9427-7A7469E66E88}" type="sibTrans" cxnId="{A4E9DE31-0C82-4577-8E5A-167615E74C6B}">
      <dgm:prSet/>
      <dgm:spPr/>
      <dgm:t>
        <a:bodyPr/>
        <a:lstStyle/>
        <a:p>
          <a:endParaRPr lang="en-US"/>
        </a:p>
      </dgm:t>
    </dgm:pt>
    <dgm:pt modelId="{EF74DB27-2CB0-4BAA-AEFD-9020566C05EA}">
      <dgm:prSet phldr="0" custT="1"/>
      <dgm:spPr/>
      <dgm:t>
        <a:bodyPr/>
        <a:lstStyle/>
        <a:p>
          <a:pPr rtl="0"/>
          <a:r>
            <a:rPr lang="en-US" sz="1600">
              <a:latin typeface="+mj-lt"/>
              <a:ea typeface="Lato"/>
              <a:cs typeface="Lato"/>
            </a:rPr>
            <a:t>Which journal is getting the most citations</a:t>
          </a:r>
        </a:p>
      </dgm:t>
    </dgm:pt>
    <dgm:pt modelId="{32E18E7C-8B80-4103-A133-1A427F994F01}" type="parTrans" cxnId="{EEFF3803-FF67-4D33-BEB8-CE831B3169E1}">
      <dgm:prSet/>
      <dgm:spPr/>
      <dgm:t>
        <a:bodyPr/>
        <a:lstStyle/>
        <a:p>
          <a:endParaRPr lang="en-US"/>
        </a:p>
      </dgm:t>
    </dgm:pt>
    <dgm:pt modelId="{739B64A6-CBC5-46A7-BAFE-5511B37340DE}" type="sibTrans" cxnId="{EEFF3803-FF67-4D33-BEB8-CE831B3169E1}">
      <dgm:prSet/>
      <dgm:spPr/>
      <dgm:t>
        <a:bodyPr/>
        <a:lstStyle/>
        <a:p>
          <a:endParaRPr lang="en-US"/>
        </a:p>
      </dgm:t>
    </dgm:pt>
    <dgm:pt modelId="{3A2023AB-97C5-4DEB-9B98-2C53CF472BEA}">
      <dgm:prSet phldr="0" custT="1"/>
      <dgm:spPr/>
      <dgm:t>
        <a:bodyPr/>
        <a:lstStyle/>
        <a:p>
          <a:pPr rtl="0"/>
          <a:r>
            <a:rPr lang="en-US" sz="1600">
              <a:latin typeface="+mj-lt"/>
              <a:ea typeface="Lato"/>
              <a:cs typeface="Lato"/>
            </a:rPr>
            <a:t>Does this align with our internal usage data</a:t>
          </a:r>
        </a:p>
      </dgm:t>
    </dgm:pt>
    <dgm:pt modelId="{3081177D-9168-4F37-9442-00EA705527A7}" type="parTrans" cxnId="{87A9FFFC-5461-434A-BA92-A5D756A94A2F}">
      <dgm:prSet/>
      <dgm:spPr/>
      <dgm:t>
        <a:bodyPr/>
        <a:lstStyle/>
        <a:p>
          <a:endParaRPr lang="en-US"/>
        </a:p>
      </dgm:t>
    </dgm:pt>
    <dgm:pt modelId="{CE3B43D5-75E1-40F3-9947-2D4B390B181B}" type="sibTrans" cxnId="{87A9FFFC-5461-434A-BA92-A5D756A94A2F}">
      <dgm:prSet/>
      <dgm:spPr/>
      <dgm:t>
        <a:bodyPr/>
        <a:lstStyle/>
        <a:p>
          <a:endParaRPr lang="en-US"/>
        </a:p>
      </dgm:t>
    </dgm:pt>
    <dgm:pt modelId="{62A54437-E1C4-47FA-BD4D-2821C978E1C7}">
      <dgm:prSet phldr="0" custT="1"/>
      <dgm:spPr/>
      <dgm:t>
        <a:bodyPr/>
        <a:lstStyle/>
        <a:p>
          <a:pPr rtl="0"/>
          <a:r>
            <a:rPr lang="en-US" sz="1600">
              <a:latin typeface="+mj-lt"/>
              <a:ea typeface="Lato"/>
              <a:cs typeface="Lato"/>
            </a:rPr>
            <a:t>Is Open Access being embraced by my department</a:t>
          </a:r>
        </a:p>
      </dgm:t>
    </dgm:pt>
    <dgm:pt modelId="{B93A9E41-AD7F-4718-B13C-B8A7FF33228B}" type="parTrans" cxnId="{F6278DDD-D024-4053-AA45-DC400AE54DE4}">
      <dgm:prSet/>
      <dgm:spPr/>
      <dgm:t>
        <a:bodyPr/>
        <a:lstStyle/>
        <a:p>
          <a:endParaRPr lang="en-US"/>
        </a:p>
      </dgm:t>
    </dgm:pt>
    <dgm:pt modelId="{A7ECF432-BB65-4162-8C8E-3A0B5B24AA4A}" type="sibTrans" cxnId="{F6278DDD-D024-4053-AA45-DC400AE54DE4}">
      <dgm:prSet/>
      <dgm:spPr/>
      <dgm:t>
        <a:bodyPr/>
        <a:lstStyle/>
        <a:p>
          <a:endParaRPr lang="en-US"/>
        </a:p>
      </dgm:t>
    </dgm:pt>
    <dgm:pt modelId="{1750773B-87C5-45B7-B665-79E4043D6614}">
      <dgm:prSet phldr="0" custT="1"/>
      <dgm:spPr/>
      <dgm:t>
        <a:bodyPr/>
        <a:lstStyle/>
        <a:p>
          <a:pPr rtl="0"/>
          <a:r>
            <a:rPr lang="en-US" sz="1600">
              <a:latin typeface="+mj-lt"/>
              <a:ea typeface="Lato"/>
              <a:cs typeface="Lato"/>
            </a:rPr>
            <a:t>Trend in different types of Open Access</a:t>
          </a:r>
        </a:p>
      </dgm:t>
    </dgm:pt>
    <dgm:pt modelId="{7B27BBC0-A2FF-43C5-AB50-1C0749378288}" type="parTrans" cxnId="{40B2E659-65AD-4CFF-951D-9168530C1648}">
      <dgm:prSet/>
      <dgm:spPr/>
      <dgm:t>
        <a:bodyPr/>
        <a:lstStyle/>
        <a:p>
          <a:endParaRPr lang="en-US"/>
        </a:p>
      </dgm:t>
    </dgm:pt>
    <dgm:pt modelId="{26D9EF35-16CF-4F37-8E67-56FB4DF0156F}" type="sibTrans" cxnId="{40B2E659-65AD-4CFF-951D-9168530C1648}">
      <dgm:prSet/>
      <dgm:spPr/>
      <dgm:t>
        <a:bodyPr/>
        <a:lstStyle/>
        <a:p>
          <a:endParaRPr lang="en-US"/>
        </a:p>
      </dgm:t>
    </dgm:pt>
    <dgm:pt modelId="{3FAB5387-BE5C-42C9-8D80-B88FDD7AFD90}">
      <dgm:prSet phldr="0" custT="1"/>
      <dgm:spPr/>
      <dgm:t>
        <a:bodyPr/>
        <a:lstStyle/>
        <a:p>
          <a:pPr rtl="0"/>
          <a:r>
            <a:rPr lang="en-US" sz="1600" b="0" kern="1200">
              <a:solidFill>
                <a:prstClr val="white"/>
              </a:solidFill>
              <a:latin typeface="+mj-lt"/>
              <a:ea typeface="Lato"/>
              <a:cs typeface="Lato"/>
            </a:rPr>
            <a:t>Skepticism/nervousness around funding data</a:t>
          </a:r>
        </a:p>
      </dgm:t>
    </dgm:pt>
    <dgm:pt modelId="{C6DE0272-88AE-4F8C-81DE-6927BD0E4782}" type="parTrans" cxnId="{CB03DC1F-6AA4-4D38-83D8-8B621114C354}">
      <dgm:prSet/>
      <dgm:spPr/>
      <dgm:t>
        <a:bodyPr/>
        <a:lstStyle/>
        <a:p>
          <a:endParaRPr lang="en-US"/>
        </a:p>
      </dgm:t>
    </dgm:pt>
    <dgm:pt modelId="{7E87DCAC-989D-4D8A-A5A1-A723CBDDA878}" type="sibTrans" cxnId="{CB03DC1F-6AA4-4D38-83D8-8B621114C354}">
      <dgm:prSet/>
      <dgm:spPr/>
      <dgm:t>
        <a:bodyPr/>
        <a:lstStyle/>
        <a:p>
          <a:endParaRPr lang="en-US"/>
        </a:p>
      </dgm:t>
    </dgm:pt>
    <dgm:pt modelId="{B9E5D893-443B-44BE-8A4F-CB80551B9410}">
      <dgm:prSet phldr="0" custT="1"/>
      <dgm:spPr/>
      <dgm:t>
        <a:bodyPr/>
        <a:lstStyle/>
        <a:p>
          <a:pPr rtl="0"/>
          <a:r>
            <a:rPr lang="en-US" sz="1600">
              <a:latin typeface="+mj-lt"/>
              <a:ea typeface="Lato"/>
              <a:cs typeface="Lato"/>
            </a:rPr>
            <a:t>Possible sensitivity around interpretation of our intent</a:t>
          </a:r>
        </a:p>
      </dgm:t>
    </dgm:pt>
    <dgm:pt modelId="{83FAC113-09A6-4936-B55F-87D91F6BDFD0}" type="parTrans" cxnId="{405056D9-5231-466D-AB5C-8EDCEF6C6A18}">
      <dgm:prSet/>
      <dgm:spPr/>
      <dgm:t>
        <a:bodyPr/>
        <a:lstStyle/>
        <a:p>
          <a:endParaRPr lang="en-US"/>
        </a:p>
      </dgm:t>
    </dgm:pt>
    <dgm:pt modelId="{898674C2-1C2C-4EA9-8D9D-0B1BF8DCCAD1}" type="sibTrans" cxnId="{405056D9-5231-466D-AB5C-8EDCEF6C6A18}">
      <dgm:prSet/>
      <dgm:spPr/>
      <dgm:t>
        <a:bodyPr/>
        <a:lstStyle/>
        <a:p>
          <a:endParaRPr lang="en-US"/>
        </a:p>
      </dgm:t>
    </dgm:pt>
    <dgm:pt modelId="{EC068E8C-D3EE-4F8C-84FE-698BD928BA83}">
      <dgm:prSet phldr="0" custT="1"/>
      <dgm:spPr/>
      <dgm:t>
        <a:bodyPr/>
        <a:lstStyle/>
        <a:p>
          <a:pPr rtl="0"/>
          <a:r>
            <a:rPr lang="en-US" sz="1600">
              <a:latin typeface="+mj-lt"/>
              <a:ea typeface="Lato"/>
              <a:cs typeface="Lato"/>
            </a:rPr>
            <a:t>With multiple researchers, cannot identify who received the grants</a:t>
          </a:r>
        </a:p>
      </dgm:t>
    </dgm:pt>
    <dgm:pt modelId="{D044F2BC-A5EA-4C5C-9B62-E7B7FAAEF8DF}" type="parTrans" cxnId="{2785E93F-17CF-477C-96BC-36908A670E90}">
      <dgm:prSet/>
      <dgm:spPr/>
      <dgm:t>
        <a:bodyPr/>
        <a:lstStyle/>
        <a:p>
          <a:endParaRPr lang="en-US"/>
        </a:p>
      </dgm:t>
    </dgm:pt>
    <dgm:pt modelId="{3A86A0F7-3E29-4E44-8E80-A180563FB5C0}" type="sibTrans" cxnId="{2785E93F-17CF-477C-96BC-36908A670E90}">
      <dgm:prSet/>
      <dgm:spPr/>
      <dgm:t>
        <a:bodyPr/>
        <a:lstStyle/>
        <a:p>
          <a:endParaRPr lang="en-US"/>
        </a:p>
      </dgm:t>
    </dgm:pt>
    <dgm:pt modelId="{6B865701-70CE-4240-87B1-7A49A4AC25DC}">
      <dgm:prSet phldr="0" custT="1"/>
      <dgm:spPr/>
      <dgm:t>
        <a:bodyPr/>
        <a:lstStyle/>
        <a:p>
          <a:pPr rtl="0"/>
          <a:r>
            <a:rPr lang="en-US" sz="1600">
              <a:latin typeface="+mj-lt"/>
              <a:ea typeface="Lato"/>
              <a:cs typeface="Lato"/>
            </a:rPr>
            <a:t>Not very useful if researchers aren't eligible for a grant, e.g., federal grants in other countries</a:t>
          </a:r>
        </a:p>
      </dgm:t>
    </dgm:pt>
    <dgm:pt modelId="{F67E6F4F-7B9D-4BBA-9DB9-BE7753F4DE8B}" type="parTrans" cxnId="{052A8EB6-CDCB-4AE0-AA13-BD98E95F5008}">
      <dgm:prSet/>
      <dgm:spPr/>
      <dgm:t>
        <a:bodyPr/>
        <a:lstStyle/>
        <a:p>
          <a:endParaRPr lang="en-US"/>
        </a:p>
      </dgm:t>
    </dgm:pt>
    <dgm:pt modelId="{A3E15369-615F-426E-902D-64E70B230755}" type="sibTrans" cxnId="{052A8EB6-CDCB-4AE0-AA13-BD98E95F5008}">
      <dgm:prSet/>
      <dgm:spPr/>
      <dgm:t>
        <a:bodyPr/>
        <a:lstStyle/>
        <a:p>
          <a:endParaRPr lang="en-US"/>
        </a:p>
      </dgm:t>
    </dgm:pt>
    <dgm:pt modelId="{60E50672-82CA-4AE3-8E19-63B2ED08323C}">
      <dgm:prSet phldr="0" custT="1"/>
      <dgm:spPr/>
      <dgm:t>
        <a:bodyPr/>
        <a:lstStyle/>
        <a:p>
          <a:pPr rtl="0"/>
          <a:r>
            <a:rPr lang="en-US" sz="2300" kern="1200">
              <a:latin typeface="+mj-lt"/>
              <a:ea typeface="Lato"/>
              <a:cs typeface="Lato"/>
            </a:rPr>
            <a:t> </a:t>
          </a:r>
          <a:r>
            <a:rPr lang="en-US" sz="1600" b="0" kern="1200">
              <a:solidFill>
                <a:prstClr val="white"/>
              </a:solidFill>
              <a:latin typeface="+mj-lt"/>
              <a:ea typeface="Lato"/>
              <a:cs typeface="Lato"/>
            </a:rPr>
            <a:t>Helpful for pursuing transformative agreements</a:t>
          </a:r>
        </a:p>
      </dgm:t>
    </dgm:pt>
    <dgm:pt modelId="{9C976E33-84CA-47CA-AD97-A82D01A64102}" type="parTrans" cxnId="{10C6D51B-B7D2-4829-8669-86B40699209B}">
      <dgm:prSet/>
      <dgm:spPr/>
      <dgm:t>
        <a:bodyPr/>
        <a:lstStyle/>
        <a:p>
          <a:endParaRPr lang="en-US"/>
        </a:p>
      </dgm:t>
    </dgm:pt>
    <dgm:pt modelId="{E0BFAA92-7559-4740-8F5C-3BAD8F3E299D}" type="sibTrans" cxnId="{10C6D51B-B7D2-4829-8669-86B40699209B}">
      <dgm:prSet/>
      <dgm:spPr/>
      <dgm:t>
        <a:bodyPr/>
        <a:lstStyle/>
        <a:p>
          <a:endParaRPr lang="en-US"/>
        </a:p>
      </dgm:t>
    </dgm:pt>
    <dgm:pt modelId="{E5AF94A4-6397-354C-B1D5-680738B55DB6}" type="pres">
      <dgm:prSet presAssocID="{69B09099-8145-42E7-9729-59A9B8002257}" presName="linear" presStyleCnt="0">
        <dgm:presLayoutVars>
          <dgm:animLvl val="lvl"/>
          <dgm:resizeHandles val="exact"/>
        </dgm:presLayoutVars>
      </dgm:prSet>
      <dgm:spPr/>
    </dgm:pt>
    <dgm:pt modelId="{2AC46729-706B-41E2-BCF1-6AE47A51DD66}" type="pres">
      <dgm:prSet presAssocID="{89D89B3B-7A37-4089-9CBA-828CAA671780}" presName="parentText" presStyleLbl="node1" presStyleIdx="0" presStyleCnt="3">
        <dgm:presLayoutVars>
          <dgm:chMax val="0"/>
          <dgm:bulletEnabled val="1"/>
        </dgm:presLayoutVars>
      </dgm:prSet>
      <dgm:spPr/>
    </dgm:pt>
    <dgm:pt modelId="{CDBB315C-A3CC-46D3-BDD1-B85E5EEB3496}" type="pres">
      <dgm:prSet presAssocID="{89D89B3B-7A37-4089-9CBA-828CAA671780}" presName="childText" presStyleLbl="revTx" presStyleIdx="0" presStyleCnt="3">
        <dgm:presLayoutVars>
          <dgm:bulletEnabled val="1"/>
        </dgm:presLayoutVars>
      </dgm:prSet>
      <dgm:spPr/>
    </dgm:pt>
    <dgm:pt modelId="{7E33D742-0131-496B-9CD7-8D75F4234EA4}" type="pres">
      <dgm:prSet presAssocID="{60E50672-82CA-4AE3-8E19-63B2ED08323C}" presName="parentText" presStyleLbl="node1" presStyleIdx="1" presStyleCnt="3">
        <dgm:presLayoutVars>
          <dgm:chMax val="0"/>
          <dgm:bulletEnabled val="1"/>
        </dgm:presLayoutVars>
      </dgm:prSet>
      <dgm:spPr/>
    </dgm:pt>
    <dgm:pt modelId="{6951C7FD-3677-445F-A24E-DE5CA49AD78C}" type="pres">
      <dgm:prSet presAssocID="{60E50672-82CA-4AE3-8E19-63B2ED08323C}" presName="childText" presStyleLbl="revTx" presStyleIdx="1" presStyleCnt="3">
        <dgm:presLayoutVars>
          <dgm:bulletEnabled val="1"/>
        </dgm:presLayoutVars>
      </dgm:prSet>
      <dgm:spPr/>
    </dgm:pt>
    <dgm:pt modelId="{4F1B689A-DB42-4679-933E-A3F2000C73F2}" type="pres">
      <dgm:prSet presAssocID="{3FAB5387-BE5C-42C9-8D80-B88FDD7AFD90}" presName="parentText" presStyleLbl="node1" presStyleIdx="2" presStyleCnt="3">
        <dgm:presLayoutVars>
          <dgm:chMax val="0"/>
          <dgm:bulletEnabled val="1"/>
        </dgm:presLayoutVars>
      </dgm:prSet>
      <dgm:spPr/>
    </dgm:pt>
    <dgm:pt modelId="{F9FB6A7A-A7A5-4722-A8DD-08C650EC59DE}" type="pres">
      <dgm:prSet presAssocID="{3FAB5387-BE5C-42C9-8D80-B88FDD7AFD90}" presName="childText" presStyleLbl="revTx" presStyleIdx="2" presStyleCnt="3">
        <dgm:presLayoutVars>
          <dgm:bulletEnabled val="1"/>
        </dgm:presLayoutVars>
      </dgm:prSet>
      <dgm:spPr/>
    </dgm:pt>
  </dgm:ptLst>
  <dgm:cxnLst>
    <dgm:cxn modelId="{EEFF3803-FF67-4D33-BEB8-CE831B3169E1}" srcId="{89D89B3B-7A37-4089-9CBA-828CAA671780}" destId="{EF74DB27-2CB0-4BAA-AEFD-9020566C05EA}" srcOrd="0" destOrd="0" parTransId="{32E18E7C-8B80-4103-A133-1A427F994F01}" sibTransId="{739B64A6-CBC5-46A7-BAFE-5511B37340DE}"/>
    <dgm:cxn modelId="{004DF903-AA21-4CAA-8707-686D83F70866}" type="presOf" srcId="{3FAB5387-BE5C-42C9-8D80-B88FDD7AFD90}" destId="{4F1B689A-DB42-4679-933E-A3F2000C73F2}" srcOrd="0" destOrd="0" presId="urn:microsoft.com/office/officeart/2005/8/layout/vList2"/>
    <dgm:cxn modelId="{10C6D51B-B7D2-4829-8669-86B40699209B}" srcId="{69B09099-8145-42E7-9729-59A9B8002257}" destId="{60E50672-82CA-4AE3-8E19-63B2ED08323C}" srcOrd="1" destOrd="0" parTransId="{9C976E33-84CA-47CA-AD97-A82D01A64102}" sibTransId="{E0BFAA92-7559-4740-8F5C-3BAD8F3E299D}"/>
    <dgm:cxn modelId="{58226B1C-3625-4881-812D-B96C26B1669E}" type="presOf" srcId="{89D89B3B-7A37-4089-9CBA-828CAA671780}" destId="{2AC46729-706B-41E2-BCF1-6AE47A51DD66}" srcOrd="0" destOrd="0" presId="urn:microsoft.com/office/officeart/2005/8/layout/vList2"/>
    <dgm:cxn modelId="{CB03DC1F-6AA4-4D38-83D8-8B621114C354}" srcId="{69B09099-8145-42E7-9729-59A9B8002257}" destId="{3FAB5387-BE5C-42C9-8D80-B88FDD7AFD90}" srcOrd="2" destOrd="0" parTransId="{C6DE0272-88AE-4F8C-81DE-6927BD0E4782}" sibTransId="{7E87DCAC-989D-4D8A-A5A1-A723CBDDA878}"/>
    <dgm:cxn modelId="{A4E9DE31-0C82-4577-8E5A-167615E74C6B}" srcId="{69B09099-8145-42E7-9729-59A9B8002257}" destId="{89D89B3B-7A37-4089-9CBA-828CAA671780}" srcOrd="0" destOrd="0" parTransId="{7DF0B0C6-E560-44F6-9560-B5152CF218B8}" sibTransId="{7A6E5F5D-659E-46FF-9427-7A7469E66E88}"/>
    <dgm:cxn modelId="{1B9E0934-D13D-4513-A458-9852DFA044BA}" type="presOf" srcId="{60E50672-82CA-4AE3-8E19-63B2ED08323C}" destId="{7E33D742-0131-496B-9CD7-8D75F4234EA4}" srcOrd="0" destOrd="0" presId="urn:microsoft.com/office/officeart/2005/8/layout/vList2"/>
    <dgm:cxn modelId="{7625CF3B-29F6-4EA5-BA4D-0D7CA7FD7090}" type="presOf" srcId="{6B865701-70CE-4240-87B1-7A49A4AC25DC}" destId="{F9FB6A7A-A7A5-4722-A8DD-08C650EC59DE}" srcOrd="0" destOrd="2" presId="urn:microsoft.com/office/officeart/2005/8/layout/vList2"/>
    <dgm:cxn modelId="{2785E93F-17CF-477C-96BC-36908A670E90}" srcId="{3FAB5387-BE5C-42C9-8D80-B88FDD7AFD90}" destId="{EC068E8C-D3EE-4F8C-84FE-698BD928BA83}" srcOrd="1" destOrd="0" parTransId="{D044F2BC-A5EA-4C5C-9B62-E7B7FAAEF8DF}" sibTransId="{3A86A0F7-3E29-4E44-8E80-A180563FB5C0}"/>
    <dgm:cxn modelId="{0F8AEB62-1C1E-4942-8374-5A1EC8E3E7E5}" type="presOf" srcId="{69B09099-8145-42E7-9729-59A9B8002257}" destId="{E5AF94A4-6397-354C-B1D5-680738B55DB6}" srcOrd="0" destOrd="0" presId="urn:microsoft.com/office/officeart/2005/8/layout/vList2"/>
    <dgm:cxn modelId="{C5079D4D-5C4F-453F-B9A6-0F13F6478CF0}" type="presOf" srcId="{EC068E8C-D3EE-4F8C-84FE-698BD928BA83}" destId="{F9FB6A7A-A7A5-4722-A8DD-08C650EC59DE}" srcOrd="0" destOrd="1" presId="urn:microsoft.com/office/officeart/2005/8/layout/vList2"/>
    <dgm:cxn modelId="{D3F5E872-486C-47B9-8287-43C95E869BEA}" type="presOf" srcId="{B9E5D893-443B-44BE-8A4F-CB80551B9410}" destId="{F9FB6A7A-A7A5-4722-A8DD-08C650EC59DE}" srcOrd="0" destOrd="0" presId="urn:microsoft.com/office/officeart/2005/8/layout/vList2"/>
    <dgm:cxn modelId="{CD1B2073-5853-4B3F-8131-07398A863E1A}" type="presOf" srcId="{1750773B-87C5-45B7-B665-79E4043D6614}" destId="{6951C7FD-3677-445F-A24E-DE5CA49AD78C}" srcOrd="0" destOrd="1" presId="urn:microsoft.com/office/officeart/2005/8/layout/vList2"/>
    <dgm:cxn modelId="{40B2E659-65AD-4CFF-951D-9168530C1648}" srcId="{60E50672-82CA-4AE3-8E19-63B2ED08323C}" destId="{1750773B-87C5-45B7-B665-79E4043D6614}" srcOrd="1" destOrd="0" parTransId="{7B27BBC0-A2FF-43C5-AB50-1C0749378288}" sibTransId="{26D9EF35-16CF-4F37-8E67-56FB4DF0156F}"/>
    <dgm:cxn modelId="{2D7AE18F-EB49-4F64-924E-F3E1AE8AD9B1}" type="presOf" srcId="{EF74DB27-2CB0-4BAA-AEFD-9020566C05EA}" destId="{CDBB315C-A3CC-46D3-BDD1-B85E5EEB3496}" srcOrd="0" destOrd="0" presId="urn:microsoft.com/office/officeart/2005/8/layout/vList2"/>
    <dgm:cxn modelId="{052A8EB6-CDCB-4AE0-AA13-BD98E95F5008}" srcId="{3FAB5387-BE5C-42C9-8D80-B88FDD7AFD90}" destId="{6B865701-70CE-4240-87B1-7A49A4AC25DC}" srcOrd="2" destOrd="0" parTransId="{F67E6F4F-7B9D-4BBA-9DB9-BE7753F4DE8B}" sibTransId="{A3E15369-615F-426E-902D-64E70B230755}"/>
    <dgm:cxn modelId="{5F4BEDBC-C3C5-4A5C-B990-B4062157A13B}" type="presOf" srcId="{62A54437-E1C4-47FA-BD4D-2821C978E1C7}" destId="{6951C7FD-3677-445F-A24E-DE5CA49AD78C}" srcOrd="0" destOrd="0" presId="urn:microsoft.com/office/officeart/2005/8/layout/vList2"/>
    <dgm:cxn modelId="{0A39DAC1-981F-4E9B-A3F8-31CD70A68823}" type="presOf" srcId="{3A2023AB-97C5-4DEB-9B98-2C53CF472BEA}" destId="{CDBB315C-A3CC-46D3-BDD1-B85E5EEB3496}" srcOrd="0" destOrd="1" presId="urn:microsoft.com/office/officeart/2005/8/layout/vList2"/>
    <dgm:cxn modelId="{405056D9-5231-466D-AB5C-8EDCEF6C6A18}" srcId="{3FAB5387-BE5C-42C9-8D80-B88FDD7AFD90}" destId="{B9E5D893-443B-44BE-8A4F-CB80551B9410}" srcOrd="0" destOrd="0" parTransId="{83FAC113-09A6-4936-B55F-87D91F6BDFD0}" sibTransId="{898674C2-1C2C-4EA9-8D9D-0B1BF8DCCAD1}"/>
    <dgm:cxn modelId="{F6278DDD-D024-4053-AA45-DC400AE54DE4}" srcId="{60E50672-82CA-4AE3-8E19-63B2ED08323C}" destId="{62A54437-E1C4-47FA-BD4D-2821C978E1C7}" srcOrd="0" destOrd="0" parTransId="{B93A9E41-AD7F-4718-B13C-B8A7FF33228B}" sibTransId="{A7ECF432-BB65-4162-8C8E-3A0B5B24AA4A}"/>
    <dgm:cxn modelId="{87A9FFFC-5461-434A-BA92-A5D756A94A2F}" srcId="{89D89B3B-7A37-4089-9CBA-828CAA671780}" destId="{3A2023AB-97C5-4DEB-9B98-2C53CF472BEA}" srcOrd="1" destOrd="0" parTransId="{3081177D-9168-4F37-9442-00EA705527A7}" sibTransId="{CE3B43D5-75E1-40F3-9947-2D4B390B181B}"/>
    <dgm:cxn modelId="{5FC9A09D-78C9-4F4A-8497-621E5B675630}" type="presParOf" srcId="{E5AF94A4-6397-354C-B1D5-680738B55DB6}" destId="{2AC46729-706B-41E2-BCF1-6AE47A51DD66}" srcOrd="0" destOrd="0" presId="urn:microsoft.com/office/officeart/2005/8/layout/vList2"/>
    <dgm:cxn modelId="{7231478E-0E33-4FCB-8E9E-BE277FA7EF89}" type="presParOf" srcId="{E5AF94A4-6397-354C-B1D5-680738B55DB6}" destId="{CDBB315C-A3CC-46D3-BDD1-B85E5EEB3496}" srcOrd="1" destOrd="0" presId="urn:microsoft.com/office/officeart/2005/8/layout/vList2"/>
    <dgm:cxn modelId="{470F67BF-FCAE-4F26-9C5A-CC4816F41395}" type="presParOf" srcId="{E5AF94A4-6397-354C-B1D5-680738B55DB6}" destId="{7E33D742-0131-496B-9CD7-8D75F4234EA4}" srcOrd="2" destOrd="0" presId="urn:microsoft.com/office/officeart/2005/8/layout/vList2"/>
    <dgm:cxn modelId="{E765FF65-96EB-41A6-AED0-00D3A6567AA7}" type="presParOf" srcId="{E5AF94A4-6397-354C-B1D5-680738B55DB6}" destId="{6951C7FD-3677-445F-A24E-DE5CA49AD78C}" srcOrd="3" destOrd="0" presId="urn:microsoft.com/office/officeart/2005/8/layout/vList2"/>
    <dgm:cxn modelId="{2EDAF33F-CF12-45EB-8931-5575E4FFD1A7}" type="presParOf" srcId="{E5AF94A4-6397-354C-B1D5-680738B55DB6}" destId="{4F1B689A-DB42-4679-933E-A3F2000C73F2}" srcOrd="4" destOrd="0" presId="urn:microsoft.com/office/officeart/2005/8/layout/vList2"/>
    <dgm:cxn modelId="{D1E78A43-FF16-412E-B263-9FE4155FA52A}" type="presParOf" srcId="{E5AF94A4-6397-354C-B1D5-680738B55DB6}" destId="{F9FB6A7A-A7A5-4722-A8DD-08C650EC59D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B09099-8145-42E7-9729-59A9B8002257}"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7E386C4D-B579-4788-90AE-2E66F267EEBD}">
      <dgm:prSet phldrT="[Text]" phldr="0" custT="1"/>
      <dgm:spPr/>
      <dgm:t>
        <a:bodyPr/>
        <a:lstStyle/>
        <a:p>
          <a:pPr rtl="0"/>
          <a:r>
            <a:rPr lang="en-US" sz="1600">
              <a:latin typeface="+mj-lt"/>
              <a:cs typeface="Calibri"/>
            </a:rPr>
            <a:t> Feedback on the dashboards</a:t>
          </a:r>
        </a:p>
      </dgm:t>
    </dgm:pt>
    <dgm:pt modelId="{ACC58CC9-2448-4FBF-8368-61697AB7E5F8}" type="parTrans" cxnId="{A295AAC1-D21A-48E3-B2B8-AD54A42269B8}">
      <dgm:prSet/>
      <dgm:spPr/>
      <dgm:t>
        <a:bodyPr/>
        <a:lstStyle/>
        <a:p>
          <a:endParaRPr lang="en-US" sz="1600">
            <a:latin typeface="+mj-lt"/>
          </a:endParaRPr>
        </a:p>
      </dgm:t>
    </dgm:pt>
    <dgm:pt modelId="{CE607358-7F9C-4A4C-8C4D-6E0E144F94F6}" type="sibTrans" cxnId="{A295AAC1-D21A-48E3-B2B8-AD54A42269B8}">
      <dgm:prSet/>
      <dgm:spPr/>
      <dgm:t>
        <a:bodyPr/>
        <a:lstStyle/>
        <a:p>
          <a:endParaRPr lang="en-US" sz="1600">
            <a:latin typeface="+mj-lt"/>
          </a:endParaRPr>
        </a:p>
      </dgm:t>
    </dgm:pt>
    <dgm:pt modelId="{91486D87-E0EC-4AFE-9FB8-2422C758ED2A}">
      <dgm:prSet phldr="0" custT="1"/>
      <dgm:spPr/>
      <dgm:t>
        <a:bodyPr/>
        <a:lstStyle/>
        <a:p>
          <a:r>
            <a:rPr lang="en-US" sz="1600" b="0" i="0">
              <a:latin typeface="+mj-lt"/>
              <a:cs typeface="Calibri"/>
            </a:rPr>
            <a:t>Future developments </a:t>
          </a:r>
          <a:endParaRPr lang="en-US" sz="1600">
            <a:latin typeface="+mj-lt"/>
            <a:cs typeface="Calibri"/>
          </a:endParaRPr>
        </a:p>
      </dgm:t>
    </dgm:pt>
    <dgm:pt modelId="{B697BE0A-2DF4-42AB-B84F-E7DAB4E8F453}" type="parTrans" cxnId="{333D47D0-1AC3-49A8-843F-F6BB19F88300}">
      <dgm:prSet/>
      <dgm:spPr/>
      <dgm:t>
        <a:bodyPr/>
        <a:lstStyle/>
        <a:p>
          <a:endParaRPr lang="en-US" sz="1600">
            <a:latin typeface="+mj-lt"/>
          </a:endParaRPr>
        </a:p>
      </dgm:t>
    </dgm:pt>
    <dgm:pt modelId="{B04E3D25-0E52-4DAE-B2D4-05835E261DF5}" type="sibTrans" cxnId="{333D47D0-1AC3-49A8-843F-F6BB19F88300}">
      <dgm:prSet/>
      <dgm:spPr/>
      <dgm:t>
        <a:bodyPr/>
        <a:lstStyle/>
        <a:p>
          <a:endParaRPr lang="en-US"/>
        </a:p>
      </dgm:t>
    </dgm:pt>
    <dgm:pt modelId="{83364D12-28F4-4995-8E1A-DCFADE530418}">
      <dgm:prSet phldr="0" custT="1"/>
      <dgm:spPr/>
      <dgm:t>
        <a:bodyPr/>
        <a:lstStyle/>
        <a:p>
          <a:r>
            <a:rPr lang="en-US" sz="1600">
              <a:latin typeface="+mj-lt"/>
              <a:ea typeface="Lato"/>
              <a:cs typeface="Lato"/>
            </a:rPr>
            <a:t>Comparing the department's performance in Nature Index with other metrics. E.g., we rank much higher in Academic Analytics</a:t>
          </a:r>
          <a:endParaRPr lang="en-US" sz="1600">
            <a:latin typeface="+mj-lt"/>
            <a:cs typeface="Calibri"/>
          </a:endParaRPr>
        </a:p>
      </dgm:t>
    </dgm:pt>
    <dgm:pt modelId="{7A17B381-D000-4D7A-BE26-38FAD5F8ADA2}" type="parTrans" cxnId="{1B8219B3-AEDD-4E35-9A67-B5C5453EFBBF}">
      <dgm:prSet/>
      <dgm:spPr/>
      <dgm:t>
        <a:bodyPr/>
        <a:lstStyle/>
        <a:p>
          <a:endParaRPr lang="en-US" sz="1600">
            <a:latin typeface="+mj-lt"/>
          </a:endParaRPr>
        </a:p>
      </dgm:t>
    </dgm:pt>
    <dgm:pt modelId="{D652CA84-3E1F-460A-99EE-A269E1840BCB}" type="sibTrans" cxnId="{1B8219B3-AEDD-4E35-9A67-B5C5453EFBBF}">
      <dgm:prSet/>
      <dgm:spPr/>
      <dgm:t>
        <a:bodyPr/>
        <a:lstStyle/>
        <a:p>
          <a:endParaRPr lang="en-US"/>
        </a:p>
      </dgm:t>
    </dgm:pt>
    <dgm:pt modelId="{89D89B3B-7A37-4089-9CBA-828CAA671780}">
      <dgm:prSet phldr="0" custT="1"/>
      <dgm:spPr/>
      <dgm:t>
        <a:bodyPr/>
        <a:lstStyle/>
        <a:p>
          <a:r>
            <a:rPr lang="en-US" sz="1600">
              <a:latin typeface="+mj-lt"/>
              <a:ea typeface="Lato"/>
              <a:cs typeface="Lato"/>
            </a:rPr>
            <a:t>A normalized comparison with other UR departments, also comparing with other universities</a:t>
          </a:r>
          <a:endParaRPr lang="en-US" sz="1600">
            <a:latin typeface="+mj-lt"/>
            <a:cs typeface="Calibri"/>
          </a:endParaRPr>
        </a:p>
      </dgm:t>
    </dgm:pt>
    <dgm:pt modelId="{7DF0B0C6-E560-44F6-9560-B5152CF218B8}" type="parTrans" cxnId="{A4E9DE31-0C82-4577-8E5A-167615E74C6B}">
      <dgm:prSet/>
      <dgm:spPr/>
      <dgm:t>
        <a:bodyPr/>
        <a:lstStyle/>
        <a:p>
          <a:endParaRPr lang="en-US" sz="1600">
            <a:latin typeface="+mj-lt"/>
          </a:endParaRPr>
        </a:p>
      </dgm:t>
    </dgm:pt>
    <dgm:pt modelId="{7A6E5F5D-659E-46FF-9427-7A7469E66E88}" type="sibTrans" cxnId="{A4E9DE31-0C82-4577-8E5A-167615E74C6B}">
      <dgm:prSet/>
      <dgm:spPr/>
      <dgm:t>
        <a:bodyPr/>
        <a:lstStyle/>
        <a:p>
          <a:endParaRPr lang="en-US"/>
        </a:p>
      </dgm:t>
    </dgm:pt>
    <dgm:pt modelId="{B0AEF7BA-6E68-4EED-8B37-2A2AC0D2FE34}">
      <dgm:prSet phldr="0" custT="1"/>
      <dgm:spPr/>
      <dgm:t>
        <a:bodyPr/>
        <a:lstStyle/>
        <a:p>
          <a:pPr rtl="0"/>
          <a:r>
            <a:rPr lang="en-US" sz="1600">
              <a:latin typeface="+mj-lt"/>
            </a:rPr>
            <a:t>Asked to walk through the dashboard </a:t>
          </a:r>
          <a:endParaRPr lang="en-US" sz="1600">
            <a:latin typeface="+mj-lt"/>
            <a:cs typeface="Calibri"/>
          </a:endParaRPr>
        </a:p>
      </dgm:t>
    </dgm:pt>
    <dgm:pt modelId="{34D117D4-86CD-439A-93AB-B7C9E811E088}" type="sibTrans" cxnId="{0B9E7081-81EA-4172-9EB0-2D8E2E9C9B31}">
      <dgm:prSet/>
      <dgm:spPr/>
      <dgm:t>
        <a:bodyPr/>
        <a:lstStyle/>
        <a:p>
          <a:endParaRPr lang="en-US"/>
        </a:p>
      </dgm:t>
    </dgm:pt>
    <dgm:pt modelId="{0F8DC68D-3A83-49E8-B94C-720F8B627112}" type="parTrans" cxnId="{0B9E7081-81EA-4172-9EB0-2D8E2E9C9B31}">
      <dgm:prSet/>
      <dgm:spPr/>
      <dgm:t>
        <a:bodyPr/>
        <a:lstStyle/>
        <a:p>
          <a:endParaRPr lang="en-US" sz="1600">
            <a:latin typeface="+mj-lt"/>
          </a:endParaRPr>
        </a:p>
      </dgm:t>
    </dgm:pt>
    <dgm:pt modelId="{E36A5101-F59A-4B3D-8998-4BA3DF9545B8}">
      <dgm:prSet phldr="0" custT="1"/>
      <dgm:spPr/>
      <dgm:t>
        <a:bodyPr/>
        <a:lstStyle/>
        <a:p>
          <a:pPr rtl="0"/>
          <a:r>
            <a:rPr lang="en-US" sz="1600">
              <a:latin typeface="+mj-lt"/>
              <a:ea typeface="Lato"/>
              <a:cs typeface="Lato"/>
            </a:rPr>
            <a:t>List of journals in Nature Index is good but doesn't cover 100% of the "top" journals (also subjective)</a:t>
          </a:r>
          <a:endParaRPr lang="en-US" sz="1600">
            <a:latin typeface="+mj-lt"/>
          </a:endParaRPr>
        </a:p>
      </dgm:t>
    </dgm:pt>
    <dgm:pt modelId="{FB0ED5FC-A992-420E-8953-2394F6B543B5}" type="sibTrans" cxnId="{88722510-DF63-4B36-B02C-10FAC0CE44C2}">
      <dgm:prSet/>
      <dgm:spPr/>
      <dgm:t>
        <a:bodyPr/>
        <a:lstStyle/>
        <a:p>
          <a:endParaRPr lang="en-US"/>
        </a:p>
      </dgm:t>
    </dgm:pt>
    <dgm:pt modelId="{D21C1897-5E3A-4387-B320-30427BE53171}" type="parTrans" cxnId="{88722510-DF63-4B36-B02C-10FAC0CE44C2}">
      <dgm:prSet/>
      <dgm:spPr/>
      <dgm:t>
        <a:bodyPr/>
        <a:lstStyle/>
        <a:p>
          <a:endParaRPr lang="en-US" sz="1600">
            <a:latin typeface="+mj-lt"/>
          </a:endParaRPr>
        </a:p>
      </dgm:t>
    </dgm:pt>
    <dgm:pt modelId="{0888E7A0-91A4-1441-BA25-D3372382E2EA}">
      <dgm:prSet phldr="0" custT="1"/>
      <dgm:spPr/>
      <dgm:t>
        <a:bodyPr/>
        <a:lstStyle/>
        <a:p>
          <a:pPr rtl="0"/>
          <a:r>
            <a:rPr lang="en-US" sz="1600">
              <a:latin typeface="+mj-lt"/>
            </a:rPr>
            <a:t>Useful to show publication growth to senior leadership, with new faculty joining over the past few </a:t>
          </a:r>
          <a:r>
            <a:rPr lang="en-US" sz="1600">
              <a:latin typeface="+mj-lt"/>
              <a:ea typeface="Lato"/>
              <a:cs typeface="Lato"/>
            </a:rPr>
            <a:t>years</a:t>
          </a:r>
          <a:endParaRPr lang="en-US" sz="1600">
            <a:latin typeface="+mj-lt"/>
          </a:endParaRPr>
        </a:p>
      </dgm:t>
    </dgm:pt>
    <dgm:pt modelId="{9F72C421-6EA0-4143-93B1-DFECC4562D75}" type="sibTrans" cxnId="{D1652A1C-C644-2342-9254-F071E75DF383}">
      <dgm:prSet/>
      <dgm:spPr/>
      <dgm:t>
        <a:bodyPr/>
        <a:lstStyle/>
        <a:p>
          <a:endParaRPr lang="en-US"/>
        </a:p>
      </dgm:t>
    </dgm:pt>
    <dgm:pt modelId="{D74756A4-28BC-CF4D-97E5-D4F5990A70F9}" type="parTrans" cxnId="{D1652A1C-C644-2342-9254-F071E75DF383}">
      <dgm:prSet/>
      <dgm:spPr/>
      <dgm:t>
        <a:bodyPr/>
        <a:lstStyle/>
        <a:p>
          <a:endParaRPr lang="en-US"/>
        </a:p>
      </dgm:t>
    </dgm:pt>
    <dgm:pt modelId="{8C299BBE-246A-EF4F-89BD-FC6EA3F94031}">
      <dgm:prSet phldr="0" custT="1"/>
      <dgm:spPr/>
      <dgm:t>
        <a:bodyPr/>
        <a:lstStyle/>
        <a:p>
          <a:pPr rtl="0"/>
          <a:r>
            <a:rPr lang="en-US" sz="1600">
              <a:latin typeface="+mj-lt"/>
              <a:ea typeface="Lato"/>
              <a:cs typeface="Lato"/>
            </a:rPr>
            <a:t>Interested in the growth in Open Access publishing </a:t>
          </a:r>
          <a:endParaRPr lang="en-US" sz="1600">
            <a:latin typeface="+mj-lt"/>
          </a:endParaRPr>
        </a:p>
      </dgm:t>
    </dgm:pt>
    <dgm:pt modelId="{53A3BCA0-C43A-0748-8390-F52FE309D4DB}" type="parTrans" cxnId="{F37E8C2A-DF68-7043-8BEB-915148C84924}">
      <dgm:prSet/>
      <dgm:spPr/>
      <dgm:t>
        <a:bodyPr/>
        <a:lstStyle/>
        <a:p>
          <a:endParaRPr lang="en-US"/>
        </a:p>
      </dgm:t>
    </dgm:pt>
    <dgm:pt modelId="{2B054DD2-2AAC-7F4C-9BCF-DB2BDABFED7A}" type="sibTrans" cxnId="{F37E8C2A-DF68-7043-8BEB-915148C84924}">
      <dgm:prSet/>
      <dgm:spPr/>
      <dgm:t>
        <a:bodyPr/>
        <a:lstStyle/>
        <a:p>
          <a:endParaRPr lang="en-US"/>
        </a:p>
      </dgm:t>
    </dgm:pt>
    <dgm:pt modelId="{E5AF94A4-6397-354C-B1D5-680738B55DB6}" type="pres">
      <dgm:prSet presAssocID="{69B09099-8145-42E7-9729-59A9B8002257}" presName="linear" presStyleCnt="0">
        <dgm:presLayoutVars>
          <dgm:animLvl val="lvl"/>
          <dgm:resizeHandles val="exact"/>
        </dgm:presLayoutVars>
      </dgm:prSet>
      <dgm:spPr/>
    </dgm:pt>
    <dgm:pt modelId="{8630ABF3-C49A-D045-A2BB-EBC81544FEF3}" type="pres">
      <dgm:prSet presAssocID="{7E386C4D-B579-4788-90AE-2E66F267EEBD}" presName="parentText" presStyleLbl="node1" presStyleIdx="0" presStyleCnt="2" custLinFactNeighborX="-509" custLinFactNeighborY="-11264">
        <dgm:presLayoutVars>
          <dgm:chMax val="0"/>
          <dgm:bulletEnabled val="1"/>
        </dgm:presLayoutVars>
      </dgm:prSet>
      <dgm:spPr/>
    </dgm:pt>
    <dgm:pt modelId="{22D1EBBD-2332-544E-9C7A-1B5CD682B4DB}" type="pres">
      <dgm:prSet presAssocID="{7E386C4D-B579-4788-90AE-2E66F267EEBD}" presName="childText" presStyleLbl="revTx" presStyleIdx="0" presStyleCnt="2">
        <dgm:presLayoutVars>
          <dgm:bulletEnabled val="1"/>
        </dgm:presLayoutVars>
      </dgm:prSet>
      <dgm:spPr/>
    </dgm:pt>
    <dgm:pt modelId="{CCB74590-052E-7D42-A1D9-F48B58209CD5}" type="pres">
      <dgm:prSet presAssocID="{91486D87-E0EC-4AFE-9FB8-2422C758ED2A}" presName="parentText" presStyleLbl="node1" presStyleIdx="1" presStyleCnt="2">
        <dgm:presLayoutVars>
          <dgm:chMax val="0"/>
          <dgm:bulletEnabled val="1"/>
        </dgm:presLayoutVars>
      </dgm:prSet>
      <dgm:spPr/>
    </dgm:pt>
    <dgm:pt modelId="{577D7339-1040-A14C-8123-648D458BAD44}" type="pres">
      <dgm:prSet presAssocID="{91486D87-E0EC-4AFE-9FB8-2422C758ED2A}" presName="childText" presStyleLbl="revTx" presStyleIdx="1" presStyleCnt="2">
        <dgm:presLayoutVars>
          <dgm:bulletEnabled val="1"/>
        </dgm:presLayoutVars>
      </dgm:prSet>
      <dgm:spPr/>
    </dgm:pt>
  </dgm:ptLst>
  <dgm:cxnLst>
    <dgm:cxn modelId="{88722510-DF63-4B36-B02C-10FAC0CE44C2}" srcId="{7E386C4D-B579-4788-90AE-2E66F267EEBD}" destId="{E36A5101-F59A-4B3D-8998-4BA3DF9545B8}" srcOrd="1" destOrd="0" parTransId="{D21C1897-5E3A-4387-B320-30427BE53171}" sibTransId="{FB0ED5FC-A992-420E-8953-2394F6B543B5}"/>
    <dgm:cxn modelId="{D1652A1C-C644-2342-9254-F071E75DF383}" srcId="{7E386C4D-B579-4788-90AE-2E66F267EEBD}" destId="{0888E7A0-91A4-1441-BA25-D3372382E2EA}" srcOrd="2" destOrd="0" parTransId="{D74756A4-28BC-CF4D-97E5-D4F5990A70F9}" sibTransId="{9F72C421-6EA0-4143-93B1-DFECC4562D75}"/>
    <dgm:cxn modelId="{F37E8C2A-DF68-7043-8BEB-915148C84924}" srcId="{7E386C4D-B579-4788-90AE-2E66F267EEBD}" destId="{8C299BBE-246A-EF4F-89BD-FC6EA3F94031}" srcOrd="3" destOrd="0" parTransId="{53A3BCA0-C43A-0748-8390-F52FE309D4DB}" sibTransId="{2B054DD2-2AAC-7F4C-9BCF-DB2BDABFED7A}"/>
    <dgm:cxn modelId="{4EC2A12C-B04D-2841-9913-6D31E37F63F3}" type="presOf" srcId="{91486D87-E0EC-4AFE-9FB8-2422C758ED2A}" destId="{CCB74590-052E-7D42-A1D9-F48B58209CD5}" srcOrd="0" destOrd="0" presId="urn:microsoft.com/office/officeart/2005/8/layout/vList2"/>
    <dgm:cxn modelId="{A4E9DE31-0C82-4577-8E5A-167615E74C6B}" srcId="{91486D87-E0EC-4AFE-9FB8-2422C758ED2A}" destId="{89D89B3B-7A37-4089-9CBA-828CAA671780}" srcOrd="1" destOrd="0" parTransId="{7DF0B0C6-E560-44F6-9560-B5152CF218B8}" sibTransId="{7A6E5F5D-659E-46FF-9427-7A7469E66E88}"/>
    <dgm:cxn modelId="{6553933A-BDC1-3B4F-9977-EE06547CF18A}" type="presOf" srcId="{89D89B3B-7A37-4089-9CBA-828CAA671780}" destId="{577D7339-1040-A14C-8123-648D458BAD44}" srcOrd="0" destOrd="1" presId="urn:microsoft.com/office/officeart/2005/8/layout/vList2"/>
    <dgm:cxn modelId="{0F8AEB62-1C1E-4942-8374-5A1EC8E3E7E5}" type="presOf" srcId="{69B09099-8145-42E7-9729-59A9B8002257}" destId="{E5AF94A4-6397-354C-B1D5-680738B55DB6}" srcOrd="0" destOrd="0" presId="urn:microsoft.com/office/officeart/2005/8/layout/vList2"/>
    <dgm:cxn modelId="{FB571A7D-81C6-E942-8A09-07794103774B}" type="presOf" srcId="{E36A5101-F59A-4B3D-8998-4BA3DF9545B8}" destId="{22D1EBBD-2332-544E-9C7A-1B5CD682B4DB}" srcOrd="0" destOrd="1" presId="urn:microsoft.com/office/officeart/2005/8/layout/vList2"/>
    <dgm:cxn modelId="{0B9E7081-81EA-4172-9EB0-2D8E2E9C9B31}" srcId="{7E386C4D-B579-4788-90AE-2E66F267EEBD}" destId="{B0AEF7BA-6E68-4EED-8B37-2A2AC0D2FE34}" srcOrd="0" destOrd="0" parTransId="{0F8DC68D-3A83-49E8-B94C-720F8B627112}" sibTransId="{34D117D4-86CD-439A-93AB-B7C9E811E088}"/>
    <dgm:cxn modelId="{AC127AAA-70E2-FA49-A2A8-928AA0BC956E}" type="presOf" srcId="{7E386C4D-B579-4788-90AE-2E66F267EEBD}" destId="{8630ABF3-C49A-D045-A2BB-EBC81544FEF3}" srcOrd="0" destOrd="0" presId="urn:microsoft.com/office/officeart/2005/8/layout/vList2"/>
    <dgm:cxn modelId="{1B8219B3-AEDD-4E35-9A67-B5C5453EFBBF}" srcId="{91486D87-E0EC-4AFE-9FB8-2422C758ED2A}" destId="{83364D12-28F4-4995-8E1A-DCFADE530418}" srcOrd="0" destOrd="0" parTransId="{7A17B381-D000-4D7A-BE26-38FAD5F8ADA2}" sibTransId="{D652CA84-3E1F-460A-99EE-A269E1840BCB}"/>
    <dgm:cxn modelId="{DB84FFBD-8121-7E4F-BB4C-89EAD6158373}" type="presOf" srcId="{B0AEF7BA-6E68-4EED-8B37-2A2AC0D2FE34}" destId="{22D1EBBD-2332-544E-9C7A-1B5CD682B4DB}" srcOrd="0" destOrd="0" presId="urn:microsoft.com/office/officeart/2005/8/layout/vList2"/>
    <dgm:cxn modelId="{A295AAC1-D21A-48E3-B2B8-AD54A42269B8}" srcId="{69B09099-8145-42E7-9729-59A9B8002257}" destId="{7E386C4D-B579-4788-90AE-2E66F267EEBD}" srcOrd="0" destOrd="0" parTransId="{ACC58CC9-2448-4FBF-8368-61697AB7E5F8}" sibTransId="{CE607358-7F9C-4A4C-8C4D-6E0E144F94F6}"/>
    <dgm:cxn modelId="{5B98D9C8-2014-2E46-B509-F9CC8064732B}" type="presOf" srcId="{0888E7A0-91A4-1441-BA25-D3372382E2EA}" destId="{22D1EBBD-2332-544E-9C7A-1B5CD682B4DB}" srcOrd="0" destOrd="2" presId="urn:microsoft.com/office/officeart/2005/8/layout/vList2"/>
    <dgm:cxn modelId="{333D47D0-1AC3-49A8-843F-F6BB19F88300}" srcId="{69B09099-8145-42E7-9729-59A9B8002257}" destId="{91486D87-E0EC-4AFE-9FB8-2422C758ED2A}" srcOrd="1" destOrd="0" parTransId="{B697BE0A-2DF4-42AB-B84F-E7DAB4E8F453}" sibTransId="{B04E3D25-0E52-4DAE-B2D4-05835E261DF5}"/>
    <dgm:cxn modelId="{00C1C1E9-4458-AF48-ACB2-7EFCCF8B8729}" type="presOf" srcId="{8C299BBE-246A-EF4F-89BD-FC6EA3F94031}" destId="{22D1EBBD-2332-544E-9C7A-1B5CD682B4DB}" srcOrd="0" destOrd="3" presId="urn:microsoft.com/office/officeart/2005/8/layout/vList2"/>
    <dgm:cxn modelId="{36DC3EEE-98DF-9C4B-8268-17779E9A9349}" type="presOf" srcId="{83364D12-28F4-4995-8E1A-DCFADE530418}" destId="{577D7339-1040-A14C-8123-648D458BAD44}" srcOrd="0" destOrd="0" presId="urn:microsoft.com/office/officeart/2005/8/layout/vList2"/>
    <dgm:cxn modelId="{527EE5EE-CA1F-2043-9782-7DA76C0CB5A7}" type="presParOf" srcId="{E5AF94A4-6397-354C-B1D5-680738B55DB6}" destId="{8630ABF3-C49A-D045-A2BB-EBC81544FEF3}" srcOrd="0" destOrd="0" presId="urn:microsoft.com/office/officeart/2005/8/layout/vList2"/>
    <dgm:cxn modelId="{7A26E3B5-461F-C74F-8BCD-80B0E8D8B063}" type="presParOf" srcId="{E5AF94A4-6397-354C-B1D5-680738B55DB6}" destId="{22D1EBBD-2332-544E-9C7A-1B5CD682B4DB}" srcOrd="1" destOrd="0" presId="urn:microsoft.com/office/officeart/2005/8/layout/vList2"/>
    <dgm:cxn modelId="{6187A805-1071-5E4C-A55E-923013B85CB2}" type="presParOf" srcId="{E5AF94A4-6397-354C-B1D5-680738B55DB6}" destId="{CCB74590-052E-7D42-A1D9-F48B58209CD5}" srcOrd="2" destOrd="0" presId="urn:microsoft.com/office/officeart/2005/8/layout/vList2"/>
    <dgm:cxn modelId="{85E1D03D-2F29-944E-8620-FBFFDAD68E0F}" type="presParOf" srcId="{E5AF94A4-6397-354C-B1D5-680738B55DB6}" destId="{577D7339-1040-A14C-8123-648D458BAD4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B09099-8145-42E7-9729-59A9B8002257}"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7E386C4D-B579-4788-90AE-2E66F267EEBD}">
      <dgm:prSet phldrT="[Text]" phldr="0" custT="1"/>
      <dgm:spPr/>
      <dgm:t>
        <a:bodyPr/>
        <a:lstStyle/>
        <a:p>
          <a:pPr rtl="0"/>
          <a:r>
            <a:rPr lang="en-US" sz="1600">
              <a:latin typeface="+mj-lt"/>
              <a:cs typeface="Calibri"/>
            </a:rPr>
            <a:t> Feedback on the dashboards</a:t>
          </a:r>
        </a:p>
      </dgm:t>
    </dgm:pt>
    <dgm:pt modelId="{ACC58CC9-2448-4FBF-8368-61697AB7E5F8}" type="parTrans" cxnId="{A295AAC1-D21A-48E3-B2B8-AD54A42269B8}">
      <dgm:prSet/>
      <dgm:spPr/>
      <dgm:t>
        <a:bodyPr/>
        <a:lstStyle/>
        <a:p>
          <a:endParaRPr lang="en-US" sz="1600">
            <a:latin typeface="+mj-lt"/>
          </a:endParaRPr>
        </a:p>
      </dgm:t>
    </dgm:pt>
    <dgm:pt modelId="{CE607358-7F9C-4A4C-8C4D-6E0E144F94F6}" type="sibTrans" cxnId="{A295AAC1-D21A-48E3-B2B8-AD54A42269B8}">
      <dgm:prSet/>
      <dgm:spPr/>
      <dgm:t>
        <a:bodyPr/>
        <a:lstStyle/>
        <a:p>
          <a:endParaRPr lang="en-US" sz="1600">
            <a:latin typeface="+mj-lt"/>
          </a:endParaRPr>
        </a:p>
      </dgm:t>
    </dgm:pt>
    <dgm:pt modelId="{91486D87-E0EC-4AFE-9FB8-2422C758ED2A}">
      <dgm:prSet phldr="0" custT="1"/>
      <dgm:spPr/>
      <dgm:t>
        <a:bodyPr/>
        <a:lstStyle/>
        <a:p>
          <a:r>
            <a:rPr lang="en-US" sz="1600" b="0" i="0">
              <a:latin typeface="+mj-lt"/>
              <a:cs typeface="Calibri"/>
            </a:rPr>
            <a:t>Future developments </a:t>
          </a:r>
          <a:endParaRPr lang="en-US" sz="1600">
            <a:latin typeface="+mj-lt"/>
            <a:cs typeface="Calibri"/>
          </a:endParaRPr>
        </a:p>
      </dgm:t>
    </dgm:pt>
    <dgm:pt modelId="{B697BE0A-2DF4-42AB-B84F-E7DAB4E8F453}" type="parTrans" cxnId="{333D47D0-1AC3-49A8-843F-F6BB19F88300}">
      <dgm:prSet/>
      <dgm:spPr/>
      <dgm:t>
        <a:bodyPr/>
        <a:lstStyle/>
        <a:p>
          <a:endParaRPr lang="en-US" sz="1600">
            <a:latin typeface="+mj-lt"/>
          </a:endParaRPr>
        </a:p>
      </dgm:t>
    </dgm:pt>
    <dgm:pt modelId="{B04E3D25-0E52-4DAE-B2D4-05835E261DF5}" type="sibTrans" cxnId="{333D47D0-1AC3-49A8-843F-F6BB19F88300}">
      <dgm:prSet/>
      <dgm:spPr/>
      <dgm:t>
        <a:bodyPr/>
        <a:lstStyle/>
        <a:p>
          <a:endParaRPr lang="en-US"/>
        </a:p>
      </dgm:t>
    </dgm:pt>
    <dgm:pt modelId="{83364D12-28F4-4995-8E1A-DCFADE530418}">
      <dgm:prSet phldr="0" custT="1"/>
      <dgm:spPr/>
      <dgm:t>
        <a:bodyPr/>
        <a:lstStyle/>
        <a:p>
          <a:pPr rtl="0"/>
          <a:r>
            <a:rPr lang="en-US" sz="1600" b="0" i="0">
              <a:latin typeface="+mj-lt"/>
              <a:cs typeface="Calibri"/>
            </a:rPr>
            <a:t>Comprehensive dashboards that can answer a good set of questions for different audience groups</a:t>
          </a:r>
          <a:endParaRPr lang="en-US" sz="1600">
            <a:latin typeface="+mj-lt"/>
            <a:cs typeface="Calibri"/>
          </a:endParaRPr>
        </a:p>
      </dgm:t>
    </dgm:pt>
    <dgm:pt modelId="{7A17B381-D000-4D7A-BE26-38FAD5F8ADA2}" type="parTrans" cxnId="{1B8219B3-AEDD-4E35-9A67-B5C5453EFBBF}">
      <dgm:prSet/>
      <dgm:spPr/>
      <dgm:t>
        <a:bodyPr/>
        <a:lstStyle/>
        <a:p>
          <a:endParaRPr lang="en-US" sz="1600">
            <a:latin typeface="+mj-lt"/>
          </a:endParaRPr>
        </a:p>
      </dgm:t>
    </dgm:pt>
    <dgm:pt modelId="{D652CA84-3E1F-460A-99EE-A269E1840BCB}" type="sibTrans" cxnId="{1B8219B3-AEDD-4E35-9A67-B5C5453EFBBF}">
      <dgm:prSet/>
      <dgm:spPr/>
      <dgm:t>
        <a:bodyPr/>
        <a:lstStyle/>
        <a:p>
          <a:endParaRPr lang="en-US"/>
        </a:p>
      </dgm:t>
    </dgm:pt>
    <dgm:pt modelId="{89D89B3B-7A37-4089-9CBA-828CAA671780}">
      <dgm:prSet phldr="0" custT="1"/>
      <dgm:spPr/>
      <dgm:t>
        <a:bodyPr/>
        <a:lstStyle/>
        <a:p>
          <a:r>
            <a:rPr lang="en-US" sz="1600" b="0" i="0">
              <a:latin typeface="+mj-lt"/>
              <a:cs typeface="Calibri"/>
            </a:rPr>
            <a:t>Proactively choosing the data we want to show, also consider department chairs' feedback </a:t>
          </a:r>
          <a:endParaRPr lang="en-US" sz="1600">
            <a:latin typeface="+mj-lt"/>
            <a:cs typeface="Calibri"/>
          </a:endParaRPr>
        </a:p>
      </dgm:t>
    </dgm:pt>
    <dgm:pt modelId="{7DF0B0C6-E560-44F6-9560-B5152CF218B8}" type="parTrans" cxnId="{A4E9DE31-0C82-4577-8E5A-167615E74C6B}">
      <dgm:prSet/>
      <dgm:spPr/>
      <dgm:t>
        <a:bodyPr/>
        <a:lstStyle/>
        <a:p>
          <a:endParaRPr lang="en-US" sz="1600">
            <a:latin typeface="+mj-lt"/>
          </a:endParaRPr>
        </a:p>
      </dgm:t>
    </dgm:pt>
    <dgm:pt modelId="{7A6E5F5D-659E-46FF-9427-7A7469E66E88}" type="sibTrans" cxnId="{A4E9DE31-0C82-4577-8E5A-167615E74C6B}">
      <dgm:prSet/>
      <dgm:spPr/>
      <dgm:t>
        <a:bodyPr/>
        <a:lstStyle/>
        <a:p>
          <a:endParaRPr lang="en-US"/>
        </a:p>
      </dgm:t>
    </dgm:pt>
    <dgm:pt modelId="{E36A5101-F59A-4B3D-8998-4BA3DF9545B8}">
      <dgm:prSet phldr="0" custT="1"/>
      <dgm:spPr/>
      <dgm:t>
        <a:bodyPr/>
        <a:lstStyle/>
        <a:p>
          <a:pPr rtl="0"/>
          <a:r>
            <a:rPr lang="en-US" sz="1600" b="0" i="0">
              <a:latin typeface="+mj-lt"/>
              <a:cs typeface="Calibri"/>
            </a:rPr>
            <a:t>Might create some noise due to discrepancies between data in dashboards and other tools/sources </a:t>
          </a:r>
          <a:endParaRPr lang="en-US" sz="1600">
            <a:latin typeface="+mj-lt"/>
          </a:endParaRPr>
        </a:p>
      </dgm:t>
    </dgm:pt>
    <dgm:pt modelId="{D21C1897-5E3A-4387-B320-30427BE53171}" type="parTrans" cxnId="{88722510-DF63-4B36-B02C-10FAC0CE44C2}">
      <dgm:prSet/>
      <dgm:spPr/>
      <dgm:t>
        <a:bodyPr/>
        <a:lstStyle/>
        <a:p>
          <a:endParaRPr lang="en-US" sz="1600">
            <a:latin typeface="+mj-lt"/>
          </a:endParaRPr>
        </a:p>
      </dgm:t>
    </dgm:pt>
    <dgm:pt modelId="{FB0ED5FC-A992-420E-8953-2394F6B543B5}" type="sibTrans" cxnId="{88722510-DF63-4B36-B02C-10FAC0CE44C2}">
      <dgm:prSet/>
      <dgm:spPr/>
      <dgm:t>
        <a:bodyPr/>
        <a:lstStyle/>
        <a:p>
          <a:endParaRPr lang="en-US"/>
        </a:p>
      </dgm:t>
    </dgm:pt>
    <dgm:pt modelId="{B0AEF7BA-6E68-4EED-8B37-2A2AC0D2FE34}">
      <dgm:prSet phldr="0" custT="1"/>
      <dgm:spPr/>
      <dgm:t>
        <a:bodyPr/>
        <a:lstStyle/>
        <a:p>
          <a:pPr rtl="0"/>
          <a:r>
            <a:rPr lang="en-US" sz="1600">
              <a:latin typeface="+mj-lt"/>
              <a:cs typeface="Calibri"/>
            </a:rPr>
            <a:t>Good to show department chair multiple data sources</a:t>
          </a:r>
        </a:p>
      </dgm:t>
    </dgm:pt>
    <dgm:pt modelId="{34D117D4-86CD-439A-93AB-B7C9E811E088}" type="sibTrans" cxnId="{0B9E7081-81EA-4172-9EB0-2D8E2E9C9B31}">
      <dgm:prSet/>
      <dgm:spPr/>
      <dgm:t>
        <a:bodyPr/>
        <a:lstStyle/>
        <a:p>
          <a:endParaRPr lang="en-US"/>
        </a:p>
      </dgm:t>
    </dgm:pt>
    <dgm:pt modelId="{0F8DC68D-3A83-49E8-B94C-720F8B627112}" type="parTrans" cxnId="{0B9E7081-81EA-4172-9EB0-2D8E2E9C9B31}">
      <dgm:prSet/>
      <dgm:spPr/>
      <dgm:t>
        <a:bodyPr/>
        <a:lstStyle/>
        <a:p>
          <a:endParaRPr lang="en-US" sz="1600">
            <a:latin typeface="+mj-lt"/>
          </a:endParaRPr>
        </a:p>
      </dgm:t>
    </dgm:pt>
    <dgm:pt modelId="{01E47E4D-7071-EB4D-8ADB-7C466C5C699C}">
      <dgm:prSet phldr="0" custT="1"/>
      <dgm:spPr/>
      <dgm:t>
        <a:bodyPr/>
        <a:lstStyle/>
        <a:p>
          <a:r>
            <a:rPr lang="en-US" sz="1600">
              <a:latin typeface="+mj-lt"/>
              <a:cs typeface="Calibri"/>
            </a:rPr>
            <a:t>Suggestions on the subjects to work on, the academic department chairs to work with, and the units to collaborate with</a:t>
          </a:r>
        </a:p>
      </dgm:t>
    </dgm:pt>
    <dgm:pt modelId="{B57F458E-0CED-FE4D-B99D-4A65D965CDDA}" type="parTrans" cxnId="{9C34B5AC-1C23-D343-AB37-98F2484EEEBC}">
      <dgm:prSet/>
      <dgm:spPr/>
      <dgm:t>
        <a:bodyPr/>
        <a:lstStyle/>
        <a:p>
          <a:endParaRPr lang="en-US"/>
        </a:p>
      </dgm:t>
    </dgm:pt>
    <dgm:pt modelId="{99B4ADA1-5F50-9844-961F-5FE8C29AE3B4}" type="sibTrans" cxnId="{9C34B5AC-1C23-D343-AB37-98F2484EEEBC}">
      <dgm:prSet/>
      <dgm:spPr/>
      <dgm:t>
        <a:bodyPr/>
        <a:lstStyle/>
        <a:p>
          <a:endParaRPr lang="en-US"/>
        </a:p>
      </dgm:t>
    </dgm:pt>
    <dgm:pt modelId="{0888E7A0-91A4-1441-BA25-D3372382E2EA}">
      <dgm:prSet phldr="0" custT="1"/>
      <dgm:spPr/>
      <dgm:t>
        <a:bodyPr/>
        <a:lstStyle/>
        <a:p>
          <a:pPr rtl="0"/>
          <a:r>
            <a:rPr lang="en-US" sz="1600">
              <a:latin typeface="+mj-lt"/>
            </a:rPr>
            <a:t>Ideas on revealing trends of "Share" metric and repeating co-authorship and collaborating research organization</a:t>
          </a:r>
        </a:p>
      </dgm:t>
    </dgm:pt>
    <dgm:pt modelId="{D74756A4-28BC-CF4D-97E5-D4F5990A70F9}" type="parTrans" cxnId="{D1652A1C-C644-2342-9254-F071E75DF383}">
      <dgm:prSet/>
      <dgm:spPr/>
      <dgm:t>
        <a:bodyPr/>
        <a:lstStyle/>
        <a:p>
          <a:endParaRPr lang="en-US"/>
        </a:p>
      </dgm:t>
    </dgm:pt>
    <dgm:pt modelId="{9F72C421-6EA0-4143-93B1-DFECC4562D75}" type="sibTrans" cxnId="{D1652A1C-C644-2342-9254-F071E75DF383}">
      <dgm:prSet/>
      <dgm:spPr/>
      <dgm:t>
        <a:bodyPr/>
        <a:lstStyle/>
        <a:p>
          <a:endParaRPr lang="en-US"/>
        </a:p>
      </dgm:t>
    </dgm:pt>
    <dgm:pt modelId="{E5AF94A4-6397-354C-B1D5-680738B55DB6}" type="pres">
      <dgm:prSet presAssocID="{69B09099-8145-42E7-9729-59A9B8002257}" presName="linear" presStyleCnt="0">
        <dgm:presLayoutVars>
          <dgm:animLvl val="lvl"/>
          <dgm:resizeHandles val="exact"/>
        </dgm:presLayoutVars>
      </dgm:prSet>
      <dgm:spPr/>
    </dgm:pt>
    <dgm:pt modelId="{8630ABF3-C49A-D045-A2BB-EBC81544FEF3}" type="pres">
      <dgm:prSet presAssocID="{7E386C4D-B579-4788-90AE-2E66F267EEBD}" presName="parentText" presStyleLbl="node1" presStyleIdx="0" presStyleCnt="2" custLinFactNeighborX="-509" custLinFactNeighborY="-11264">
        <dgm:presLayoutVars>
          <dgm:chMax val="0"/>
          <dgm:bulletEnabled val="1"/>
        </dgm:presLayoutVars>
      </dgm:prSet>
      <dgm:spPr/>
    </dgm:pt>
    <dgm:pt modelId="{22D1EBBD-2332-544E-9C7A-1B5CD682B4DB}" type="pres">
      <dgm:prSet presAssocID="{7E386C4D-B579-4788-90AE-2E66F267EEBD}" presName="childText" presStyleLbl="revTx" presStyleIdx="0" presStyleCnt="2">
        <dgm:presLayoutVars>
          <dgm:bulletEnabled val="1"/>
        </dgm:presLayoutVars>
      </dgm:prSet>
      <dgm:spPr/>
    </dgm:pt>
    <dgm:pt modelId="{CCB74590-052E-7D42-A1D9-F48B58209CD5}" type="pres">
      <dgm:prSet presAssocID="{91486D87-E0EC-4AFE-9FB8-2422C758ED2A}" presName="parentText" presStyleLbl="node1" presStyleIdx="1" presStyleCnt="2">
        <dgm:presLayoutVars>
          <dgm:chMax val="0"/>
          <dgm:bulletEnabled val="1"/>
        </dgm:presLayoutVars>
      </dgm:prSet>
      <dgm:spPr/>
    </dgm:pt>
    <dgm:pt modelId="{577D7339-1040-A14C-8123-648D458BAD44}" type="pres">
      <dgm:prSet presAssocID="{91486D87-E0EC-4AFE-9FB8-2422C758ED2A}" presName="childText" presStyleLbl="revTx" presStyleIdx="1" presStyleCnt="2">
        <dgm:presLayoutVars>
          <dgm:bulletEnabled val="1"/>
        </dgm:presLayoutVars>
      </dgm:prSet>
      <dgm:spPr/>
    </dgm:pt>
  </dgm:ptLst>
  <dgm:cxnLst>
    <dgm:cxn modelId="{88722510-DF63-4B36-B02C-10FAC0CE44C2}" srcId="{7E386C4D-B579-4788-90AE-2E66F267EEBD}" destId="{E36A5101-F59A-4B3D-8998-4BA3DF9545B8}" srcOrd="1" destOrd="0" parTransId="{D21C1897-5E3A-4387-B320-30427BE53171}" sibTransId="{FB0ED5FC-A992-420E-8953-2394F6B543B5}"/>
    <dgm:cxn modelId="{D1652A1C-C644-2342-9254-F071E75DF383}" srcId="{7E386C4D-B579-4788-90AE-2E66F267EEBD}" destId="{0888E7A0-91A4-1441-BA25-D3372382E2EA}" srcOrd="2" destOrd="0" parTransId="{D74756A4-28BC-CF4D-97E5-D4F5990A70F9}" sibTransId="{9F72C421-6EA0-4143-93B1-DFECC4562D75}"/>
    <dgm:cxn modelId="{4EC2A12C-B04D-2841-9913-6D31E37F63F3}" type="presOf" srcId="{91486D87-E0EC-4AFE-9FB8-2422C758ED2A}" destId="{CCB74590-052E-7D42-A1D9-F48B58209CD5}" srcOrd="0" destOrd="0" presId="urn:microsoft.com/office/officeart/2005/8/layout/vList2"/>
    <dgm:cxn modelId="{A4E9DE31-0C82-4577-8E5A-167615E74C6B}" srcId="{91486D87-E0EC-4AFE-9FB8-2422C758ED2A}" destId="{89D89B3B-7A37-4089-9CBA-828CAA671780}" srcOrd="1" destOrd="0" parTransId="{7DF0B0C6-E560-44F6-9560-B5152CF218B8}" sibTransId="{7A6E5F5D-659E-46FF-9427-7A7469E66E88}"/>
    <dgm:cxn modelId="{6553933A-BDC1-3B4F-9977-EE06547CF18A}" type="presOf" srcId="{89D89B3B-7A37-4089-9CBA-828CAA671780}" destId="{577D7339-1040-A14C-8123-648D458BAD44}" srcOrd="0" destOrd="1" presId="urn:microsoft.com/office/officeart/2005/8/layout/vList2"/>
    <dgm:cxn modelId="{0F8AEB62-1C1E-4942-8374-5A1EC8E3E7E5}" type="presOf" srcId="{69B09099-8145-42E7-9729-59A9B8002257}" destId="{E5AF94A4-6397-354C-B1D5-680738B55DB6}" srcOrd="0" destOrd="0" presId="urn:microsoft.com/office/officeart/2005/8/layout/vList2"/>
    <dgm:cxn modelId="{FB571A7D-81C6-E942-8A09-07794103774B}" type="presOf" srcId="{E36A5101-F59A-4B3D-8998-4BA3DF9545B8}" destId="{22D1EBBD-2332-544E-9C7A-1B5CD682B4DB}" srcOrd="0" destOrd="1" presId="urn:microsoft.com/office/officeart/2005/8/layout/vList2"/>
    <dgm:cxn modelId="{0B9E7081-81EA-4172-9EB0-2D8E2E9C9B31}" srcId="{7E386C4D-B579-4788-90AE-2E66F267EEBD}" destId="{B0AEF7BA-6E68-4EED-8B37-2A2AC0D2FE34}" srcOrd="0" destOrd="0" parTransId="{0F8DC68D-3A83-49E8-B94C-720F8B627112}" sibTransId="{34D117D4-86CD-439A-93AB-B7C9E811E088}"/>
    <dgm:cxn modelId="{AC127AAA-70E2-FA49-A2A8-928AA0BC956E}" type="presOf" srcId="{7E386C4D-B579-4788-90AE-2E66F267EEBD}" destId="{8630ABF3-C49A-D045-A2BB-EBC81544FEF3}" srcOrd="0" destOrd="0" presId="urn:microsoft.com/office/officeart/2005/8/layout/vList2"/>
    <dgm:cxn modelId="{9C34B5AC-1C23-D343-AB37-98F2484EEEBC}" srcId="{91486D87-E0EC-4AFE-9FB8-2422C758ED2A}" destId="{01E47E4D-7071-EB4D-8ADB-7C466C5C699C}" srcOrd="2" destOrd="0" parTransId="{B57F458E-0CED-FE4D-B99D-4A65D965CDDA}" sibTransId="{99B4ADA1-5F50-9844-961F-5FE8C29AE3B4}"/>
    <dgm:cxn modelId="{1B8219B3-AEDD-4E35-9A67-B5C5453EFBBF}" srcId="{91486D87-E0EC-4AFE-9FB8-2422C758ED2A}" destId="{83364D12-28F4-4995-8E1A-DCFADE530418}" srcOrd="0" destOrd="0" parTransId="{7A17B381-D000-4D7A-BE26-38FAD5F8ADA2}" sibTransId="{D652CA84-3E1F-460A-99EE-A269E1840BCB}"/>
    <dgm:cxn modelId="{DB84FFBD-8121-7E4F-BB4C-89EAD6158373}" type="presOf" srcId="{B0AEF7BA-6E68-4EED-8B37-2A2AC0D2FE34}" destId="{22D1EBBD-2332-544E-9C7A-1B5CD682B4DB}" srcOrd="0" destOrd="0" presId="urn:microsoft.com/office/officeart/2005/8/layout/vList2"/>
    <dgm:cxn modelId="{A295AAC1-D21A-48E3-B2B8-AD54A42269B8}" srcId="{69B09099-8145-42E7-9729-59A9B8002257}" destId="{7E386C4D-B579-4788-90AE-2E66F267EEBD}" srcOrd="0" destOrd="0" parTransId="{ACC58CC9-2448-4FBF-8368-61697AB7E5F8}" sibTransId="{CE607358-7F9C-4A4C-8C4D-6E0E144F94F6}"/>
    <dgm:cxn modelId="{5B98D9C8-2014-2E46-B509-F9CC8064732B}" type="presOf" srcId="{0888E7A0-91A4-1441-BA25-D3372382E2EA}" destId="{22D1EBBD-2332-544E-9C7A-1B5CD682B4DB}" srcOrd="0" destOrd="2" presId="urn:microsoft.com/office/officeart/2005/8/layout/vList2"/>
    <dgm:cxn modelId="{175660CB-C317-F14E-BAD6-EE69651BE38A}" type="presOf" srcId="{01E47E4D-7071-EB4D-8ADB-7C466C5C699C}" destId="{577D7339-1040-A14C-8123-648D458BAD44}" srcOrd="0" destOrd="2" presId="urn:microsoft.com/office/officeart/2005/8/layout/vList2"/>
    <dgm:cxn modelId="{333D47D0-1AC3-49A8-843F-F6BB19F88300}" srcId="{69B09099-8145-42E7-9729-59A9B8002257}" destId="{91486D87-E0EC-4AFE-9FB8-2422C758ED2A}" srcOrd="1" destOrd="0" parTransId="{B697BE0A-2DF4-42AB-B84F-E7DAB4E8F453}" sibTransId="{B04E3D25-0E52-4DAE-B2D4-05835E261DF5}"/>
    <dgm:cxn modelId="{36DC3EEE-98DF-9C4B-8268-17779E9A9349}" type="presOf" srcId="{83364D12-28F4-4995-8E1A-DCFADE530418}" destId="{577D7339-1040-A14C-8123-648D458BAD44}" srcOrd="0" destOrd="0" presId="urn:microsoft.com/office/officeart/2005/8/layout/vList2"/>
    <dgm:cxn modelId="{527EE5EE-CA1F-2043-9782-7DA76C0CB5A7}" type="presParOf" srcId="{E5AF94A4-6397-354C-B1D5-680738B55DB6}" destId="{8630ABF3-C49A-D045-A2BB-EBC81544FEF3}" srcOrd="0" destOrd="0" presId="urn:microsoft.com/office/officeart/2005/8/layout/vList2"/>
    <dgm:cxn modelId="{7A26E3B5-461F-C74F-8BCD-80B0E8D8B063}" type="presParOf" srcId="{E5AF94A4-6397-354C-B1D5-680738B55DB6}" destId="{22D1EBBD-2332-544E-9C7A-1B5CD682B4DB}" srcOrd="1" destOrd="0" presId="urn:microsoft.com/office/officeart/2005/8/layout/vList2"/>
    <dgm:cxn modelId="{6187A805-1071-5E4C-A55E-923013B85CB2}" type="presParOf" srcId="{E5AF94A4-6397-354C-B1D5-680738B55DB6}" destId="{CCB74590-052E-7D42-A1D9-F48B58209CD5}" srcOrd="2" destOrd="0" presId="urn:microsoft.com/office/officeart/2005/8/layout/vList2"/>
    <dgm:cxn modelId="{85E1D03D-2F29-944E-8620-FBFFDAD68E0F}" type="presParOf" srcId="{E5AF94A4-6397-354C-B1D5-680738B55DB6}" destId="{577D7339-1040-A14C-8123-648D458BAD44}"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B09099-8145-42E7-9729-59A9B8002257}"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7E386C4D-B579-4788-90AE-2E66F267EEBD}">
      <dgm:prSet phldrT="[Text]" phldr="0" custT="1"/>
      <dgm:spPr/>
      <dgm:t>
        <a:bodyPr/>
        <a:lstStyle/>
        <a:p>
          <a:pPr rtl="0"/>
          <a:r>
            <a:rPr lang="en-US" sz="1600">
              <a:latin typeface="+mj-lt"/>
              <a:cs typeface="Calibri"/>
            </a:rPr>
            <a:t> Short-term Goals</a:t>
          </a:r>
        </a:p>
      </dgm:t>
    </dgm:pt>
    <dgm:pt modelId="{ACC58CC9-2448-4FBF-8368-61697AB7E5F8}" type="parTrans" cxnId="{A295AAC1-D21A-48E3-B2B8-AD54A42269B8}">
      <dgm:prSet/>
      <dgm:spPr/>
      <dgm:t>
        <a:bodyPr/>
        <a:lstStyle/>
        <a:p>
          <a:endParaRPr lang="en-US" sz="1600">
            <a:latin typeface="+mj-lt"/>
          </a:endParaRPr>
        </a:p>
      </dgm:t>
    </dgm:pt>
    <dgm:pt modelId="{CE607358-7F9C-4A4C-8C4D-6E0E144F94F6}" type="sibTrans" cxnId="{A295AAC1-D21A-48E3-B2B8-AD54A42269B8}">
      <dgm:prSet/>
      <dgm:spPr/>
      <dgm:t>
        <a:bodyPr/>
        <a:lstStyle/>
        <a:p>
          <a:endParaRPr lang="en-US" sz="1600">
            <a:latin typeface="+mj-lt"/>
          </a:endParaRPr>
        </a:p>
      </dgm:t>
    </dgm:pt>
    <dgm:pt modelId="{83364D12-28F4-4995-8E1A-DCFADE530418}">
      <dgm:prSet phldr="0" custT="1"/>
      <dgm:spPr/>
      <dgm:t>
        <a:bodyPr/>
        <a:lstStyle/>
        <a:p>
          <a:pPr rtl="0"/>
          <a:r>
            <a:rPr lang="en-US" sz="1600">
              <a:latin typeface="+mj-lt"/>
              <a:ea typeface="Lato"/>
              <a:cs typeface="Lato"/>
            </a:rPr>
            <a:t>Content: identify repeating co-authors and their affiliation</a:t>
          </a:r>
        </a:p>
      </dgm:t>
    </dgm:pt>
    <dgm:pt modelId="{7A17B381-D000-4D7A-BE26-38FAD5F8ADA2}" type="parTrans" cxnId="{1B8219B3-AEDD-4E35-9A67-B5C5453EFBBF}">
      <dgm:prSet/>
      <dgm:spPr/>
      <dgm:t>
        <a:bodyPr/>
        <a:lstStyle/>
        <a:p>
          <a:endParaRPr lang="en-US" sz="1600">
            <a:latin typeface="+mj-lt"/>
          </a:endParaRPr>
        </a:p>
      </dgm:t>
    </dgm:pt>
    <dgm:pt modelId="{D652CA84-3E1F-460A-99EE-A269E1840BCB}" type="sibTrans" cxnId="{1B8219B3-AEDD-4E35-9A67-B5C5453EFBBF}">
      <dgm:prSet/>
      <dgm:spPr/>
      <dgm:t>
        <a:bodyPr/>
        <a:lstStyle/>
        <a:p>
          <a:endParaRPr lang="en-US"/>
        </a:p>
      </dgm:t>
    </dgm:pt>
    <dgm:pt modelId="{01E47E4D-7071-EB4D-8ADB-7C466C5C699C}">
      <dgm:prSet phldr="0" custT="1"/>
      <dgm:spPr/>
      <dgm:t>
        <a:bodyPr/>
        <a:lstStyle/>
        <a:p>
          <a:endParaRPr lang="en-US" sz="1600">
            <a:latin typeface="+mj-lt"/>
            <a:ea typeface="Lato"/>
            <a:cs typeface="Lato"/>
          </a:endParaRPr>
        </a:p>
      </dgm:t>
    </dgm:pt>
    <dgm:pt modelId="{B57F458E-0CED-FE4D-B99D-4A65D965CDDA}" type="parTrans" cxnId="{9C34B5AC-1C23-D343-AB37-98F2484EEEBC}">
      <dgm:prSet/>
      <dgm:spPr/>
      <dgm:t>
        <a:bodyPr/>
        <a:lstStyle/>
        <a:p>
          <a:endParaRPr lang="en-US"/>
        </a:p>
      </dgm:t>
    </dgm:pt>
    <dgm:pt modelId="{99B4ADA1-5F50-9844-961F-5FE8C29AE3B4}" type="sibTrans" cxnId="{9C34B5AC-1C23-D343-AB37-98F2484EEEBC}">
      <dgm:prSet/>
      <dgm:spPr/>
      <dgm:t>
        <a:bodyPr/>
        <a:lstStyle/>
        <a:p>
          <a:endParaRPr lang="en-US"/>
        </a:p>
      </dgm:t>
    </dgm:pt>
    <dgm:pt modelId="{B0AEF7BA-6E68-4EED-8B37-2A2AC0D2FE34}">
      <dgm:prSet phldr="0" custT="1"/>
      <dgm:spPr/>
      <dgm:t>
        <a:bodyPr/>
        <a:lstStyle/>
        <a:p>
          <a:pPr rtl="0"/>
          <a:r>
            <a:rPr lang="en-US" sz="1600">
              <a:latin typeface="+mj-lt"/>
            </a:rPr>
            <a:t>Content: add </a:t>
          </a:r>
          <a:r>
            <a:rPr lang="en-US" sz="1600">
              <a:latin typeface="+mj-lt"/>
              <a:cs typeface="+mj-lt"/>
            </a:rPr>
            <a:t>the trend of the Nature Index metric "Share" to the dashboard</a:t>
          </a:r>
        </a:p>
      </dgm:t>
    </dgm:pt>
    <dgm:pt modelId="{34D117D4-86CD-439A-93AB-B7C9E811E088}" type="sibTrans" cxnId="{0B9E7081-81EA-4172-9EB0-2D8E2E9C9B31}">
      <dgm:prSet/>
      <dgm:spPr/>
      <dgm:t>
        <a:bodyPr/>
        <a:lstStyle/>
        <a:p>
          <a:endParaRPr lang="en-US"/>
        </a:p>
      </dgm:t>
    </dgm:pt>
    <dgm:pt modelId="{0F8DC68D-3A83-49E8-B94C-720F8B627112}" type="parTrans" cxnId="{0B9E7081-81EA-4172-9EB0-2D8E2E9C9B31}">
      <dgm:prSet/>
      <dgm:spPr/>
      <dgm:t>
        <a:bodyPr/>
        <a:lstStyle/>
        <a:p>
          <a:endParaRPr lang="en-US" sz="1600">
            <a:latin typeface="+mj-lt"/>
          </a:endParaRPr>
        </a:p>
      </dgm:t>
    </dgm:pt>
    <dgm:pt modelId="{8C299BBE-246A-EF4F-89BD-FC6EA3F94031}">
      <dgm:prSet phldr="0" custT="1"/>
      <dgm:spPr/>
      <dgm:t>
        <a:bodyPr/>
        <a:lstStyle/>
        <a:p>
          <a:pPr rtl="0"/>
          <a:r>
            <a:rPr lang="en-US" sz="1600">
              <a:latin typeface="+mj-lt"/>
              <a:ea typeface="+mj-lt"/>
              <a:cs typeface="+mj-lt"/>
            </a:rPr>
            <a:t>Journal List: expand the journal list to include other high quality EES journals suggested by the EES department head </a:t>
          </a:r>
        </a:p>
      </dgm:t>
    </dgm:pt>
    <dgm:pt modelId="{53A3BCA0-C43A-0748-8390-F52FE309D4DB}" type="parTrans" cxnId="{F37E8C2A-DF68-7043-8BEB-915148C84924}">
      <dgm:prSet/>
      <dgm:spPr/>
      <dgm:t>
        <a:bodyPr/>
        <a:lstStyle/>
        <a:p>
          <a:endParaRPr lang="en-US"/>
        </a:p>
      </dgm:t>
    </dgm:pt>
    <dgm:pt modelId="{2B054DD2-2AAC-7F4C-9BCF-DB2BDABFED7A}" type="sibTrans" cxnId="{F37E8C2A-DF68-7043-8BEB-915148C84924}">
      <dgm:prSet/>
      <dgm:spPr/>
      <dgm:t>
        <a:bodyPr/>
        <a:lstStyle/>
        <a:p>
          <a:endParaRPr lang="en-US"/>
        </a:p>
      </dgm:t>
    </dgm:pt>
    <dgm:pt modelId="{8C965C40-2CD1-4149-A8BB-87EC1870A36C}">
      <dgm:prSet phldr="0"/>
      <dgm:spPr/>
      <dgm:t>
        <a:bodyPr/>
        <a:lstStyle/>
        <a:p>
          <a:pPr rtl="0"/>
          <a:r>
            <a:rPr lang="en-US" sz="1600">
              <a:latin typeface="+mj-lt"/>
              <a:ea typeface="+mj-lt"/>
              <a:cs typeface="+mj-lt"/>
            </a:rPr>
            <a:t>Identify the next subject area to work on and the department: Chemical Engineering, Life sciences</a:t>
          </a:r>
          <a:r>
            <a:rPr lang="en-US">
              <a:latin typeface="+mj-lt"/>
              <a:ea typeface="+mj-lt"/>
              <a:cs typeface="+mj-lt"/>
            </a:rPr>
            <a:t> </a:t>
          </a:r>
          <a:endParaRPr lang="en-US">
            <a:latin typeface="+mj-lt"/>
            <a:cs typeface="+mj-lt"/>
          </a:endParaRPr>
        </a:p>
      </dgm:t>
    </dgm:pt>
    <dgm:pt modelId="{70D92954-44B6-4B88-9D78-B5FA3C087E63}" type="parTrans" cxnId="{411A7CC3-F7F8-4E23-971A-5D962EAE29C1}">
      <dgm:prSet/>
      <dgm:spPr/>
      <dgm:t>
        <a:bodyPr/>
        <a:lstStyle/>
        <a:p>
          <a:endParaRPr lang="en-US"/>
        </a:p>
      </dgm:t>
    </dgm:pt>
    <dgm:pt modelId="{EABD1D98-89BE-4031-A549-49C4642EE100}" type="sibTrans" cxnId="{411A7CC3-F7F8-4E23-971A-5D962EAE29C1}">
      <dgm:prSet/>
      <dgm:spPr/>
      <dgm:t>
        <a:bodyPr/>
        <a:lstStyle/>
        <a:p>
          <a:endParaRPr lang="en-US"/>
        </a:p>
      </dgm:t>
    </dgm:pt>
    <dgm:pt modelId="{68F75762-189F-4354-9F96-F26D7873560A}">
      <dgm:prSet phldr="0" custT="1"/>
      <dgm:spPr/>
      <dgm:t>
        <a:bodyPr/>
        <a:lstStyle/>
        <a:p>
          <a:pPr rtl="0"/>
          <a:r>
            <a:rPr lang="en-US" sz="1600">
              <a:latin typeface="+mj-lt"/>
              <a:cs typeface="Calibri"/>
            </a:rPr>
            <a:t> Long-term Goals </a:t>
          </a:r>
          <a:endParaRPr lang="en-US" sz="1600"/>
        </a:p>
      </dgm:t>
    </dgm:pt>
    <dgm:pt modelId="{1F5093AE-4C82-4E68-BF6D-377C505FF950}" type="parTrans" cxnId="{77B83E6D-8028-459E-87AA-876833966E63}">
      <dgm:prSet/>
      <dgm:spPr/>
      <dgm:t>
        <a:bodyPr/>
        <a:lstStyle/>
        <a:p>
          <a:endParaRPr lang="en-US"/>
        </a:p>
      </dgm:t>
    </dgm:pt>
    <dgm:pt modelId="{C3A92F33-9E1E-4E50-975B-9BD226A6B0BA}" type="sibTrans" cxnId="{77B83E6D-8028-459E-87AA-876833966E63}">
      <dgm:prSet/>
      <dgm:spPr/>
      <dgm:t>
        <a:bodyPr/>
        <a:lstStyle/>
        <a:p>
          <a:endParaRPr lang="en-US"/>
        </a:p>
      </dgm:t>
    </dgm:pt>
    <dgm:pt modelId="{87E3DE90-C83B-9D4F-B514-A792E49DDA48}">
      <dgm:prSet phldr="0" custT="1"/>
      <dgm:spPr/>
      <dgm:t>
        <a:bodyPr/>
        <a:lstStyle/>
        <a:p>
          <a:pPr rtl="0"/>
          <a:r>
            <a:rPr lang="en-US" sz="1600">
              <a:latin typeface="+mj-lt"/>
              <a:ea typeface="Lato"/>
              <a:cs typeface="Lato"/>
            </a:rPr>
            <a:t>Collaboration: identify potential collaborators to work on the dashboards </a:t>
          </a:r>
        </a:p>
      </dgm:t>
    </dgm:pt>
    <dgm:pt modelId="{0FFB25F3-4E6A-8748-8733-2C9601794B7A}" type="parTrans" cxnId="{B679E4C0-8287-3B43-8F01-D644AB27D892}">
      <dgm:prSet/>
      <dgm:spPr/>
      <dgm:t>
        <a:bodyPr/>
        <a:lstStyle/>
        <a:p>
          <a:endParaRPr lang="en-US"/>
        </a:p>
      </dgm:t>
    </dgm:pt>
    <dgm:pt modelId="{1E8687D2-C173-4D48-9ACA-05D3991CA148}" type="sibTrans" cxnId="{B679E4C0-8287-3B43-8F01-D644AB27D892}">
      <dgm:prSet/>
      <dgm:spPr/>
      <dgm:t>
        <a:bodyPr/>
        <a:lstStyle/>
        <a:p>
          <a:endParaRPr lang="en-US"/>
        </a:p>
      </dgm:t>
    </dgm:pt>
    <dgm:pt modelId="{22C261A8-C487-2445-8891-8B406FACBF59}">
      <dgm:prSet phldr="0" custT="1"/>
      <dgm:spPr/>
      <dgm:t>
        <a:bodyPr/>
        <a:lstStyle/>
        <a:p>
          <a:pPr rtl="0"/>
          <a:r>
            <a:rPr lang="en-US" sz="1600">
              <a:latin typeface="+mj-lt"/>
              <a:ea typeface="Lato"/>
              <a:cs typeface="Lato"/>
            </a:rPr>
            <a:t>Journal List: Nature Index, UofR researchers commonly publishing and citing, Journals where others citing us in</a:t>
          </a:r>
        </a:p>
      </dgm:t>
    </dgm:pt>
    <dgm:pt modelId="{0A96E2FA-1383-D941-96B4-537832EC2C06}" type="parTrans" cxnId="{664474C4-0C9A-F049-83AA-E8BD5888B681}">
      <dgm:prSet/>
      <dgm:spPr/>
      <dgm:t>
        <a:bodyPr/>
        <a:lstStyle/>
        <a:p>
          <a:endParaRPr lang="en-US"/>
        </a:p>
      </dgm:t>
    </dgm:pt>
    <dgm:pt modelId="{F60A7D10-5CD4-814C-BB6D-B4CB192085C1}" type="sibTrans" cxnId="{664474C4-0C9A-F049-83AA-E8BD5888B681}">
      <dgm:prSet/>
      <dgm:spPr/>
      <dgm:t>
        <a:bodyPr/>
        <a:lstStyle/>
        <a:p>
          <a:endParaRPr lang="en-US"/>
        </a:p>
      </dgm:t>
    </dgm:pt>
    <dgm:pt modelId="{E5AF94A4-6397-354C-B1D5-680738B55DB6}" type="pres">
      <dgm:prSet presAssocID="{69B09099-8145-42E7-9729-59A9B8002257}" presName="linear" presStyleCnt="0">
        <dgm:presLayoutVars>
          <dgm:animLvl val="lvl"/>
          <dgm:resizeHandles val="exact"/>
        </dgm:presLayoutVars>
      </dgm:prSet>
      <dgm:spPr/>
    </dgm:pt>
    <dgm:pt modelId="{8630ABF3-C49A-D045-A2BB-EBC81544FEF3}" type="pres">
      <dgm:prSet presAssocID="{7E386C4D-B579-4788-90AE-2E66F267EEBD}" presName="parentText" presStyleLbl="node1" presStyleIdx="0" presStyleCnt="2" custLinFactNeighborX="-509" custLinFactNeighborY="-11264">
        <dgm:presLayoutVars>
          <dgm:chMax val="0"/>
          <dgm:bulletEnabled val="1"/>
        </dgm:presLayoutVars>
      </dgm:prSet>
      <dgm:spPr/>
    </dgm:pt>
    <dgm:pt modelId="{22D1EBBD-2332-544E-9C7A-1B5CD682B4DB}" type="pres">
      <dgm:prSet presAssocID="{7E386C4D-B579-4788-90AE-2E66F267EEBD}" presName="childText" presStyleLbl="revTx" presStyleIdx="0" presStyleCnt="2">
        <dgm:presLayoutVars>
          <dgm:bulletEnabled val="1"/>
        </dgm:presLayoutVars>
      </dgm:prSet>
      <dgm:spPr/>
    </dgm:pt>
    <dgm:pt modelId="{29CC7C1E-437B-1A40-9670-3559426A517E}" type="pres">
      <dgm:prSet presAssocID="{68F75762-189F-4354-9F96-F26D7873560A}" presName="parentText" presStyleLbl="node1" presStyleIdx="1" presStyleCnt="2">
        <dgm:presLayoutVars>
          <dgm:chMax val="0"/>
          <dgm:bulletEnabled val="1"/>
        </dgm:presLayoutVars>
      </dgm:prSet>
      <dgm:spPr/>
    </dgm:pt>
    <dgm:pt modelId="{1FECC656-AD7E-1948-90D9-E1B9FA9387DE}" type="pres">
      <dgm:prSet presAssocID="{68F75762-189F-4354-9F96-F26D7873560A}" presName="childText" presStyleLbl="revTx" presStyleIdx="1" presStyleCnt="2">
        <dgm:presLayoutVars>
          <dgm:bulletEnabled val="1"/>
        </dgm:presLayoutVars>
      </dgm:prSet>
      <dgm:spPr/>
    </dgm:pt>
  </dgm:ptLst>
  <dgm:cxnLst>
    <dgm:cxn modelId="{9B0C0E0F-D551-3148-9CFB-020FA3F84B29}" type="presOf" srcId="{22C261A8-C487-2445-8891-8B406FACBF59}" destId="{1FECC656-AD7E-1948-90D9-E1B9FA9387DE}" srcOrd="0" destOrd="1" presId="urn:microsoft.com/office/officeart/2005/8/layout/vList2"/>
    <dgm:cxn modelId="{B95ECF11-3771-1949-B20C-9E4DB4D75C74}" type="presOf" srcId="{01E47E4D-7071-EB4D-8ADB-7C466C5C699C}" destId="{1FECC656-AD7E-1948-90D9-E1B9FA9387DE}" srcOrd="0" destOrd="3" presId="urn:microsoft.com/office/officeart/2005/8/layout/vList2"/>
    <dgm:cxn modelId="{F37E8C2A-DF68-7043-8BEB-915148C84924}" srcId="{7E386C4D-B579-4788-90AE-2E66F267EEBD}" destId="{8C299BBE-246A-EF4F-89BD-FC6EA3F94031}" srcOrd="1" destOrd="0" parTransId="{53A3BCA0-C43A-0748-8390-F52FE309D4DB}" sibTransId="{2B054DD2-2AAC-7F4C-9BCF-DB2BDABFED7A}"/>
    <dgm:cxn modelId="{9E126D33-61AD-0F4C-B6B5-95A383C624E5}" type="presOf" srcId="{83364D12-28F4-4995-8E1A-DCFADE530418}" destId="{1FECC656-AD7E-1948-90D9-E1B9FA9387DE}" srcOrd="0" destOrd="0" presId="urn:microsoft.com/office/officeart/2005/8/layout/vList2"/>
    <dgm:cxn modelId="{7320DB35-4C3A-4C5A-8569-9357944BA4C7}" type="presOf" srcId="{8C965C40-2CD1-4149-A8BB-87EC1870A36C}" destId="{22D1EBBD-2332-544E-9C7A-1B5CD682B4DB}" srcOrd="0" destOrd="2" presId="urn:microsoft.com/office/officeart/2005/8/layout/vList2"/>
    <dgm:cxn modelId="{3C40825B-73A1-449D-A3BF-DBCCD4AD8BC8}" type="presOf" srcId="{B0AEF7BA-6E68-4EED-8B37-2A2AC0D2FE34}" destId="{22D1EBBD-2332-544E-9C7A-1B5CD682B4DB}" srcOrd="0" destOrd="0" presId="urn:microsoft.com/office/officeart/2005/8/layout/vList2"/>
    <dgm:cxn modelId="{0F8AEB62-1C1E-4942-8374-5A1EC8E3E7E5}" type="presOf" srcId="{69B09099-8145-42E7-9729-59A9B8002257}" destId="{E5AF94A4-6397-354C-B1D5-680738B55DB6}" srcOrd="0" destOrd="0" presId="urn:microsoft.com/office/officeart/2005/8/layout/vList2"/>
    <dgm:cxn modelId="{77B83E6D-8028-459E-87AA-876833966E63}" srcId="{69B09099-8145-42E7-9729-59A9B8002257}" destId="{68F75762-189F-4354-9F96-F26D7873560A}" srcOrd="1" destOrd="0" parTransId="{1F5093AE-4C82-4E68-BF6D-377C505FF950}" sibTransId="{C3A92F33-9E1E-4E50-975B-9BD226A6B0BA}"/>
    <dgm:cxn modelId="{D7DF117D-C7FD-7D4C-82BF-3B8E681BDAFC}" type="presOf" srcId="{68F75762-189F-4354-9F96-F26D7873560A}" destId="{29CC7C1E-437B-1A40-9670-3559426A517E}" srcOrd="0" destOrd="0" presId="urn:microsoft.com/office/officeart/2005/8/layout/vList2"/>
    <dgm:cxn modelId="{0B9E7081-81EA-4172-9EB0-2D8E2E9C9B31}" srcId="{7E386C4D-B579-4788-90AE-2E66F267EEBD}" destId="{B0AEF7BA-6E68-4EED-8B37-2A2AC0D2FE34}" srcOrd="0" destOrd="0" parTransId="{0F8DC68D-3A83-49E8-B94C-720F8B627112}" sibTransId="{34D117D4-86CD-439A-93AB-B7C9E811E088}"/>
    <dgm:cxn modelId="{B85AAC82-D5C4-4C0D-BA54-029A2A005D79}" type="presOf" srcId="{8C299BBE-246A-EF4F-89BD-FC6EA3F94031}" destId="{22D1EBBD-2332-544E-9C7A-1B5CD682B4DB}" srcOrd="0" destOrd="1" presId="urn:microsoft.com/office/officeart/2005/8/layout/vList2"/>
    <dgm:cxn modelId="{AE2C9E91-4923-C446-9545-E05EF6C45BA6}" type="presOf" srcId="{87E3DE90-C83B-9D4F-B514-A792E49DDA48}" destId="{1FECC656-AD7E-1948-90D9-E1B9FA9387DE}" srcOrd="0" destOrd="2" presId="urn:microsoft.com/office/officeart/2005/8/layout/vList2"/>
    <dgm:cxn modelId="{9C34B5AC-1C23-D343-AB37-98F2484EEEBC}" srcId="{68F75762-189F-4354-9F96-F26D7873560A}" destId="{01E47E4D-7071-EB4D-8ADB-7C466C5C699C}" srcOrd="3" destOrd="0" parTransId="{B57F458E-0CED-FE4D-B99D-4A65D965CDDA}" sibTransId="{99B4ADA1-5F50-9844-961F-5FE8C29AE3B4}"/>
    <dgm:cxn modelId="{1B8219B3-AEDD-4E35-9A67-B5C5453EFBBF}" srcId="{68F75762-189F-4354-9F96-F26D7873560A}" destId="{83364D12-28F4-4995-8E1A-DCFADE530418}" srcOrd="0" destOrd="0" parTransId="{7A17B381-D000-4D7A-BE26-38FAD5F8ADA2}" sibTransId="{D652CA84-3E1F-460A-99EE-A269E1840BCB}"/>
    <dgm:cxn modelId="{253C91BD-ABDB-40C1-8493-AE6144B3CD7A}" type="presOf" srcId="{7E386C4D-B579-4788-90AE-2E66F267EEBD}" destId="{8630ABF3-C49A-D045-A2BB-EBC81544FEF3}" srcOrd="0" destOrd="0" presId="urn:microsoft.com/office/officeart/2005/8/layout/vList2"/>
    <dgm:cxn modelId="{B679E4C0-8287-3B43-8F01-D644AB27D892}" srcId="{68F75762-189F-4354-9F96-F26D7873560A}" destId="{87E3DE90-C83B-9D4F-B514-A792E49DDA48}" srcOrd="2" destOrd="0" parTransId="{0FFB25F3-4E6A-8748-8733-2C9601794B7A}" sibTransId="{1E8687D2-C173-4D48-9ACA-05D3991CA148}"/>
    <dgm:cxn modelId="{A295AAC1-D21A-48E3-B2B8-AD54A42269B8}" srcId="{69B09099-8145-42E7-9729-59A9B8002257}" destId="{7E386C4D-B579-4788-90AE-2E66F267EEBD}" srcOrd="0" destOrd="0" parTransId="{ACC58CC9-2448-4FBF-8368-61697AB7E5F8}" sibTransId="{CE607358-7F9C-4A4C-8C4D-6E0E144F94F6}"/>
    <dgm:cxn modelId="{411A7CC3-F7F8-4E23-971A-5D962EAE29C1}" srcId="{7E386C4D-B579-4788-90AE-2E66F267EEBD}" destId="{8C965C40-2CD1-4149-A8BB-87EC1870A36C}" srcOrd="2" destOrd="0" parTransId="{70D92954-44B6-4B88-9D78-B5FA3C087E63}" sibTransId="{EABD1D98-89BE-4031-A549-49C4642EE100}"/>
    <dgm:cxn modelId="{664474C4-0C9A-F049-83AA-E8BD5888B681}" srcId="{68F75762-189F-4354-9F96-F26D7873560A}" destId="{22C261A8-C487-2445-8891-8B406FACBF59}" srcOrd="1" destOrd="0" parTransId="{0A96E2FA-1383-D941-96B4-537832EC2C06}" sibTransId="{F60A7D10-5CD4-814C-BB6D-B4CB192085C1}"/>
    <dgm:cxn modelId="{BAE02823-0CA9-46B1-9F10-130871BDC27F}" type="presParOf" srcId="{E5AF94A4-6397-354C-B1D5-680738B55DB6}" destId="{8630ABF3-C49A-D045-A2BB-EBC81544FEF3}" srcOrd="0" destOrd="0" presId="urn:microsoft.com/office/officeart/2005/8/layout/vList2"/>
    <dgm:cxn modelId="{10B281AE-E3F7-4E47-827A-BE9F48119E47}" type="presParOf" srcId="{E5AF94A4-6397-354C-B1D5-680738B55DB6}" destId="{22D1EBBD-2332-544E-9C7A-1B5CD682B4DB}" srcOrd="1" destOrd="0" presId="urn:microsoft.com/office/officeart/2005/8/layout/vList2"/>
    <dgm:cxn modelId="{862E2431-CB21-1445-AD6C-1084D811F796}" type="presParOf" srcId="{E5AF94A4-6397-354C-B1D5-680738B55DB6}" destId="{29CC7C1E-437B-1A40-9670-3559426A517E}" srcOrd="2" destOrd="0" presId="urn:microsoft.com/office/officeart/2005/8/layout/vList2"/>
    <dgm:cxn modelId="{E0E71920-2CD0-ED42-BFE8-AFC9447BE961}" type="presParOf" srcId="{E5AF94A4-6397-354C-B1D5-680738B55DB6}" destId="{1FECC656-AD7E-1948-90D9-E1B9FA9387DE}"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91AAE3-4156-45E0-AED9-94D084AF2CD7}"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C606E1EF-C13E-456F-A36B-64EE0053B772}">
      <dgm:prSet/>
      <dgm:spPr/>
      <dgm:t>
        <a:bodyPr/>
        <a:lstStyle/>
        <a:p>
          <a:r>
            <a:rPr lang="en-US" b="0">
              <a:latin typeface="Abadi Extra Light"/>
            </a:rPr>
            <a:t> Publications from EES are mapped to 6 broad categories.</a:t>
          </a:r>
        </a:p>
      </dgm:t>
    </dgm:pt>
    <dgm:pt modelId="{45A7C628-4D0A-4D6B-8B5E-BED431EFBB91}" type="parTrans" cxnId="{8CD1A8A9-FED7-46B9-AF9C-ECB6156F3560}">
      <dgm:prSet/>
      <dgm:spPr/>
      <dgm:t>
        <a:bodyPr/>
        <a:lstStyle/>
        <a:p>
          <a:pPr>
            <a:lnSpc>
              <a:spcPts val="1800"/>
            </a:lnSpc>
          </a:pPr>
          <a:endParaRPr lang="en-US" b="0"/>
        </a:p>
      </dgm:t>
    </dgm:pt>
    <dgm:pt modelId="{1729A4E2-C1E9-4040-A72B-40E5351FCF1E}" type="sibTrans" cxnId="{8CD1A8A9-FED7-46B9-AF9C-ECB6156F3560}">
      <dgm:prSet/>
      <dgm:spPr/>
      <dgm:t>
        <a:bodyPr/>
        <a:lstStyle/>
        <a:p>
          <a:endParaRPr lang="en-US" b="0"/>
        </a:p>
      </dgm:t>
    </dgm:pt>
    <dgm:pt modelId="{FC5C56CB-02E4-4BFF-AB10-893B58B37C25}">
      <dgm:prSet/>
      <dgm:spPr/>
      <dgm:t>
        <a:bodyPr/>
        <a:lstStyle/>
        <a:p>
          <a:r>
            <a:rPr lang="en-US" b="0">
              <a:latin typeface="Abadi Extra Light"/>
            </a:rPr>
            <a:t> Over half of UR funders (37) are from United States. </a:t>
          </a:r>
        </a:p>
      </dgm:t>
    </dgm:pt>
    <dgm:pt modelId="{C331817F-BDF7-4FCF-AA1E-A1C5F8F9B626}" type="parTrans" cxnId="{BE28579D-657F-4A0E-8800-33195ADE3508}">
      <dgm:prSet/>
      <dgm:spPr/>
      <dgm:t>
        <a:bodyPr/>
        <a:lstStyle/>
        <a:p>
          <a:pPr>
            <a:lnSpc>
              <a:spcPts val="1800"/>
            </a:lnSpc>
          </a:pPr>
          <a:endParaRPr lang="en-US" b="0"/>
        </a:p>
      </dgm:t>
    </dgm:pt>
    <dgm:pt modelId="{F215752D-C6D3-41C3-B1D1-40FBA52895FE}" type="sibTrans" cxnId="{BE28579D-657F-4A0E-8800-33195ADE3508}">
      <dgm:prSet/>
      <dgm:spPr/>
      <dgm:t>
        <a:bodyPr/>
        <a:lstStyle/>
        <a:p>
          <a:endParaRPr lang="en-US" b="0"/>
        </a:p>
      </dgm:t>
    </dgm:pt>
    <dgm:pt modelId="{98D10B1D-76DA-423A-A29E-B2900CB60B9B}">
      <dgm:prSet/>
      <dgm:spPr/>
      <dgm:t>
        <a:bodyPr/>
        <a:lstStyle/>
        <a:p>
          <a:pPr rtl="0"/>
          <a:r>
            <a:rPr lang="en-US" b="0">
              <a:latin typeface="Abadi Extra Light"/>
            </a:rPr>
            <a:t> At research organization level, the number of collaborative publications ranges from 1 to 11. </a:t>
          </a:r>
        </a:p>
      </dgm:t>
    </dgm:pt>
    <dgm:pt modelId="{EBF44F52-9182-4B9B-AF61-5FDD919B2488}" type="parTrans" cxnId="{E7CF44D1-BED9-427A-8621-689E8221D740}">
      <dgm:prSet/>
      <dgm:spPr/>
      <dgm:t>
        <a:bodyPr/>
        <a:lstStyle/>
        <a:p>
          <a:pPr>
            <a:lnSpc>
              <a:spcPts val="1800"/>
            </a:lnSpc>
          </a:pPr>
          <a:endParaRPr lang="en-US" b="0"/>
        </a:p>
      </dgm:t>
    </dgm:pt>
    <dgm:pt modelId="{B333A583-2534-4E8D-BBD8-9E00F3EE36B5}" type="sibTrans" cxnId="{E7CF44D1-BED9-427A-8621-689E8221D740}">
      <dgm:prSet/>
      <dgm:spPr/>
      <dgm:t>
        <a:bodyPr/>
        <a:lstStyle/>
        <a:p>
          <a:endParaRPr lang="en-US" b="0"/>
        </a:p>
      </dgm:t>
    </dgm:pt>
    <dgm:pt modelId="{DA36C425-8912-0F4C-9ADC-4ED14E9385DE}">
      <dgm:prSet/>
      <dgm:spPr/>
      <dgm:t>
        <a:bodyPr/>
        <a:lstStyle/>
        <a:p>
          <a:pPr marL="0" marR="0" lvl="0" indent="0" defTabSz="914400" rtl="0" eaLnBrk="1" fontAlgn="auto" latinLnBrk="0" hangingPunct="1">
            <a:spcBef>
              <a:spcPts val="0"/>
            </a:spcBef>
            <a:spcAft>
              <a:spcPts val="0"/>
            </a:spcAft>
            <a:buClrTx/>
            <a:buSzTx/>
            <a:buFont typeface="Arial" panose="020B0604020202020204" pitchFamily="34" charset="0"/>
            <a:buChar char="•"/>
            <a:tabLst/>
            <a:defRPr/>
          </a:pPr>
          <a:r>
            <a:rPr lang="en-US" b="0">
              <a:latin typeface="Abadi Extra Light"/>
            </a:rPr>
            <a:t> The categories are Earth, Environmental, Physical, Chemical, Biology, Engineering. </a:t>
          </a:r>
        </a:p>
      </dgm:t>
    </dgm:pt>
    <dgm:pt modelId="{4FFE3A2A-AB85-9B44-ACE8-C9F8E6968E8C}" type="parTrans" cxnId="{4E5600D4-A09A-E748-AEE0-2D40C6E7C80E}">
      <dgm:prSet/>
      <dgm:spPr/>
      <dgm:t>
        <a:bodyPr/>
        <a:lstStyle/>
        <a:p>
          <a:pPr>
            <a:lnSpc>
              <a:spcPts val="1800"/>
            </a:lnSpc>
          </a:pPr>
          <a:endParaRPr lang="en-US"/>
        </a:p>
      </dgm:t>
    </dgm:pt>
    <dgm:pt modelId="{00E8BDCD-8A60-B64E-8AC3-6AE703D15CAB}" type="sibTrans" cxnId="{4E5600D4-A09A-E748-AEE0-2D40C6E7C80E}">
      <dgm:prSet/>
      <dgm:spPr/>
      <dgm:t>
        <a:bodyPr/>
        <a:lstStyle/>
        <a:p>
          <a:endParaRPr lang="en-US"/>
        </a:p>
      </dgm:t>
    </dgm:pt>
    <dgm:pt modelId="{35DD201A-6DAF-2840-B2E9-685825430A53}">
      <dgm:prSet/>
      <dgm:spPr/>
      <dgm:t>
        <a:bodyPr/>
        <a:lstStyle/>
        <a:p>
          <a:pPr marL="0" marR="0" lvl="0" indent="0" defTabSz="914400" eaLnBrk="1" fontAlgn="auto" latinLnBrk="0" hangingPunct="1">
            <a:spcBef>
              <a:spcPts val="0"/>
            </a:spcBef>
            <a:spcAft>
              <a:spcPts val="0"/>
            </a:spcAft>
            <a:buClrTx/>
            <a:buSzTx/>
            <a:buFont typeface="Arial" panose="020B0604020202020204" pitchFamily="34" charset="0"/>
            <a:buChar char="•"/>
            <a:tabLst/>
            <a:defRPr/>
          </a:pPr>
          <a:r>
            <a:rPr lang="en-US" b="0">
              <a:latin typeface="Abadi Extra Light"/>
            </a:rPr>
            <a:t> UR has 73 funders from 15 countries of its EES publications.</a:t>
          </a:r>
        </a:p>
      </dgm:t>
    </dgm:pt>
    <dgm:pt modelId="{E0040AFC-B872-7B40-B7FE-1EE5B9495B21}" type="parTrans" cxnId="{1E735336-9483-8447-B886-D13BA782F1E7}">
      <dgm:prSet/>
      <dgm:spPr/>
      <dgm:t>
        <a:bodyPr/>
        <a:lstStyle/>
        <a:p>
          <a:pPr>
            <a:lnSpc>
              <a:spcPts val="1800"/>
            </a:lnSpc>
          </a:pPr>
          <a:endParaRPr lang="en-US"/>
        </a:p>
      </dgm:t>
    </dgm:pt>
    <dgm:pt modelId="{8AC89B7B-0353-D749-8DE4-8DEA622629D0}" type="sibTrans" cxnId="{1E735336-9483-8447-B886-D13BA782F1E7}">
      <dgm:prSet/>
      <dgm:spPr/>
      <dgm:t>
        <a:bodyPr/>
        <a:lstStyle/>
        <a:p>
          <a:endParaRPr lang="en-US"/>
        </a:p>
      </dgm:t>
    </dgm:pt>
    <dgm:pt modelId="{3BC74FFA-96E5-C244-A1D2-968FA9916754}">
      <dgm:prSet/>
      <dgm:spPr/>
      <dgm:t>
        <a:bodyPr/>
        <a:lstStyle/>
        <a:p>
          <a:pPr rtl="0"/>
          <a:r>
            <a:rPr lang="en-US" b="0">
              <a:latin typeface="Abadi Extra Light"/>
            </a:rPr>
            <a:t> The top three countries with most funders are United States(37), Australia(7), and China(6). </a:t>
          </a:r>
        </a:p>
      </dgm:t>
    </dgm:pt>
    <dgm:pt modelId="{E642EC90-0092-CE43-959E-78B9E34E03BE}" type="parTrans" cxnId="{9E331086-3ED7-2745-85A9-037543247CDC}">
      <dgm:prSet/>
      <dgm:spPr/>
      <dgm:t>
        <a:bodyPr/>
        <a:lstStyle/>
        <a:p>
          <a:pPr>
            <a:lnSpc>
              <a:spcPts val="1800"/>
            </a:lnSpc>
          </a:pPr>
          <a:endParaRPr lang="en-US"/>
        </a:p>
      </dgm:t>
    </dgm:pt>
    <dgm:pt modelId="{E467CDB1-A811-914D-917A-88ABB3E33476}" type="sibTrans" cxnId="{9E331086-3ED7-2745-85A9-037543247CDC}">
      <dgm:prSet/>
      <dgm:spPr/>
      <dgm:t>
        <a:bodyPr/>
        <a:lstStyle/>
        <a:p>
          <a:endParaRPr lang="en-US"/>
        </a:p>
      </dgm:t>
    </dgm:pt>
    <dgm:pt modelId="{CD1FB562-C3BA-624A-81FB-CB45DCBE62FB}">
      <dgm:prSet/>
      <dgm:spPr/>
      <dgm:t>
        <a:bodyPr/>
        <a:lstStyle/>
        <a:p>
          <a:r>
            <a:rPr lang="en-US" b="0">
              <a:latin typeface="Abadi Extra Light"/>
            </a:rPr>
            <a:t> UR collaborated with 271 research organizations from 39 countries. </a:t>
          </a:r>
        </a:p>
      </dgm:t>
    </dgm:pt>
    <dgm:pt modelId="{3225C7FD-5A08-D942-9948-BDFA614B0D76}" type="parTrans" cxnId="{1C0E2AD1-FCE2-3B46-A425-74A855FA356C}">
      <dgm:prSet/>
      <dgm:spPr/>
      <dgm:t>
        <a:bodyPr/>
        <a:lstStyle/>
        <a:p>
          <a:pPr>
            <a:lnSpc>
              <a:spcPts val="1800"/>
            </a:lnSpc>
          </a:pPr>
          <a:endParaRPr lang="en-US"/>
        </a:p>
      </dgm:t>
    </dgm:pt>
    <dgm:pt modelId="{D204CFA0-D04D-F443-B24F-F7785B01EA94}" type="sibTrans" cxnId="{1C0E2AD1-FCE2-3B46-A425-74A855FA356C}">
      <dgm:prSet/>
      <dgm:spPr/>
      <dgm:t>
        <a:bodyPr/>
        <a:lstStyle/>
        <a:p>
          <a:endParaRPr lang="en-US"/>
        </a:p>
      </dgm:t>
    </dgm:pt>
    <dgm:pt modelId="{691113A6-81CB-4DD8-B2F5-A9789B1C7370}">
      <dgm:prSet/>
      <dgm:spPr/>
      <dgm:t>
        <a:bodyPr/>
        <a:lstStyle/>
        <a:p>
          <a:pPr rtl="0"/>
          <a:r>
            <a:rPr lang="en-US" b="0">
              <a:latin typeface="Abadi Extra Light"/>
            </a:rPr>
            <a:t> The rest of 12 countries have 3 or less funders.  </a:t>
          </a:r>
          <a:endParaRPr lang="en-US" b="0">
            <a:latin typeface="Abadi Extra Light"/>
            <a:cs typeface="Calibri Light" panose="020F0302020204030204"/>
          </a:endParaRPr>
        </a:p>
      </dgm:t>
    </dgm:pt>
    <dgm:pt modelId="{911F1987-9681-4C61-A6A9-EAD6849DCA28}" type="parTrans" cxnId="{7D4BAFC5-6566-4820-A464-FD2DFE7E3BF1}">
      <dgm:prSet/>
      <dgm:spPr/>
      <dgm:t>
        <a:bodyPr/>
        <a:lstStyle/>
        <a:p>
          <a:pPr>
            <a:lnSpc>
              <a:spcPts val="1800"/>
            </a:lnSpc>
          </a:pPr>
          <a:endParaRPr lang="en-US"/>
        </a:p>
      </dgm:t>
    </dgm:pt>
    <dgm:pt modelId="{5A2FA1CC-771A-40C8-A7A5-E60ADCAEACB8}" type="sibTrans" cxnId="{7D4BAFC5-6566-4820-A464-FD2DFE7E3BF1}">
      <dgm:prSet/>
      <dgm:spPr/>
      <dgm:t>
        <a:bodyPr/>
        <a:lstStyle/>
        <a:p>
          <a:endParaRPr lang="en-US"/>
        </a:p>
      </dgm:t>
    </dgm:pt>
    <dgm:pt modelId="{1EF44F61-79F3-4DEA-AFAE-D99EE0D2E9A8}">
      <dgm:prSet/>
      <dgm:spPr/>
      <dgm:t>
        <a:bodyPr/>
        <a:lstStyle/>
        <a:p>
          <a:pPr rtl="0"/>
          <a:r>
            <a:rPr lang="en-US" b="0">
              <a:latin typeface="Abadi Extra Light"/>
            </a:rPr>
            <a:t> Top</a:t>
          </a:r>
          <a:r>
            <a:rPr lang="en-US">
              <a:latin typeface="Abadi Extra Light"/>
            </a:rPr>
            <a:t> 3 </a:t>
          </a:r>
          <a:r>
            <a:rPr lang="en-US" b="0">
              <a:latin typeface="Abadi Extra Light"/>
            </a:rPr>
            <a:t>(highest average citations): University of Iceland, Stanford University, The Ohio State University. </a:t>
          </a:r>
          <a:endParaRPr lang="en-US">
            <a:latin typeface="Abadi Extra Light"/>
          </a:endParaRPr>
        </a:p>
      </dgm:t>
    </dgm:pt>
    <dgm:pt modelId="{132E3F47-6BC7-4527-8882-59EFBFF2AE88}" type="parTrans" cxnId="{AA2D8B67-A846-41E9-9E5A-BCB85E081D58}">
      <dgm:prSet/>
      <dgm:spPr/>
      <dgm:t>
        <a:bodyPr/>
        <a:lstStyle/>
        <a:p>
          <a:pPr>
            <a:lnSpc>
              <a:spcPts val="1800"/>
            </a:lnSpc>
          </a:pPr>
          <a:endParaRPr lang="en-US"/>
        </a:p>
      </dgm:t>
    </dgm:pt>
    <dgm:pt modelId="{4DBFC6D3-F9FA-4199-B9D7-4CDE3B4AFC37}" type="sibTrans" cxnId="{AA2D8B67-A846-41E9-9E5A-BCB85E081D58}">
      <dgm:prSet/>
      <dgm:spPr/>
      <dgm:t>
        <a:bodyPr/>
        <a:lstStyle/>
        <a:p>
          <a:endParaRPr lang="en-US"/>
        </a:p>
      </dgm:t>
    </dgm:pt>
    <dgm:pt modelId="{6D688F97-FDB8-4178-BC71-5C0F573C6E4D}">
      <dgm:prSet/>
      <dgm:spPr/>
      <dgm:t>
        <a:bodyPr/>
        <a:lstStyle/>
        <a:p>
          <a:pPr rtl="0"/>
          <a:r>
            <a:rPr lang="en-US" b="0">
              <a:latin typeface="Abadi Extra Light"/>
            </a:rPr>
            <a:t> Top 3 </a:t>
          </a:r>
          <a:r>
            <a:rPr lang="en-US">
              <a:latin typeface="Abadi Extra Light"/>
            </a:rPr>
            <a:t>(most publications): Oregon State University (OSU), University of California, San Diego (USCD), Peking University (PKU), </a:t>
          </a:r>
          <a:r>
            <a:rPr lang="en-US" b="0">
              <a:latin typeface="Abadi Extra Light"/>
            </a:rPr>
            <a:t>China</a:t>
          </a:r>
          <a:endParaRPr lang="en-US">
            <a:latin typeface="Abadi Extra Light"/>
          </a:endParaRPr>
        </a:p>
      </dgm:t>
    </dgm:pt>
    <dgm:pt modelId="{865D6520-92D5-4940-ABA0-F79CE74A8D17}" type="parTrans" cxnId="{A0DEB3A9-8F84-4167-AEAB-5F2C35930010}">
      <dgm:prSet/>
      <dgm:spPr/>
      <dgm:t>
        <a:bodyPr/>
        <a:lstStyle/>
        <a:p>
          <a:pPr>
            <a:lnSpc>
              <a:spcPts val="1800"/>
            </a:lnSpc>
          </a:pPr>
          <a:endParaRPr lang="en-US"/>
        </a:p>
      </dgm:t>
    </dgm:pt>
    <dgm:pt modelId="{5C541531-A9C1-4A67-82C6-123656012615}" type="sibTrans" cxnId="{A0DEB3A9-8F84-4167-AEAB-5F2C35930010}">
      <dgm:prSet/>
      <dgm:spPr/>
      <dgm:t>
        <a:bodyPr/>
        <a:lstStyle/>
        <a:p>
          <a:endParaRPr lang="en-US"/>
        </a:p>
      </dgm:t>
    </dgm:pt>
    <dgm:pt modelId="{1970BBE7-B61A-1042-8750-BBF9D6715135}">
      <dgm:prSet/>
      <dgm:spPr/>
      <dgm:t>
        <a:bodyPr/>
        <a:lstStyle/>
        <a:p>
          <a:pPr marL="0" marR="0" lvl="0" indent="0" defTabSz="914400" rtl="0" eaLnBrk="1" fontAlgn="auto" latinLnBrk="0" hangingPunct="1">
            <a:spcBef>
              <a:spcPts val="0"/>
            </a:spcBef>
            <a:spcAft>
              <a:spcPts val="0"/>
            </a:spcAft>
            <a:buClrTx/>
            <a:buSzTx/>
            <a:buFont typeface="Arial" panose="020B0604020202020204" pitchFamily="34" charset="0"/>
            <a:buChar char="•"/>
            <a:tabLst/>
            <a:defRPr/>
          </a:pPr>
          <a:r>
            <a:rPr lang="en-US" b="0">
              <a:latin typeface="Abadi Extra Light"/>
            </a:rPr>
            <a:t> Among EES, many publications are under Earth Sciences. Outside of EES, most of them are related to Biological Sciences. </a:t>
          </a:r>
        </a:p>
      </dgm:t>
    </dgm:pt>
    <dgm:pt modelId="{ABCA84F9-01CC-A24C-B615-7B5B6CE6827E}" type="parTrans" cxnId="{30CF1833-4B7A-C34F-8FD6-CC002152E479}">
      <dgm:prSet/>
      <dgm:spPr/>
      <dgm:t>
        <a:bodyPr/>
        <a:lstStyle/>
        <a:p>
          <a:endParaRPr lang="en-US"/>
        </a:p>
      </dgm:t>
    </dgm:pt>
    <dgm:pt modelId="{F0C19530-022E-B945-A6A8-A4BF0143298B}" type="sibTrans" cxnId="{30CF1833-4B7A-C34F-8FD6-CC002152E479}">
      <dgm:prSet/>
      <dgm:spPr/>
      <dgm:t>
        <a:bodyPr/>
        <a:lstStyle/>
        <a:p>
          <a:endParaRPr lang="en-US"/>
        </a:p>
      </dgm:t>
    </dgm:pt>
    <dgm:pt modelId="{DFB46C1C-F9D9-4D2F-8F02-C8ADDAC106B7}" type="pres">
      <dgm:prSet presAssocID="{6C91AAE3-4156-45E0-AED9-94D084AF2CD7}" presName="linear" presStyleCnt="0">
        <dgm:presLayoutVars>
          <dgm:dir/>
          <dgm:animLvl val="lvl"/>
          <dgm:resizeHandles val="exact"/>
        </dgm:presLayoutVars>
      </dgm:prSet>
      <dgm:spPr/>
    </dgm:pt>
    <dgm:pt modelId="{CF6C4CBB-79A7-4043-8308-4A44AE10D6B4}" type="pres">
      <dgm:prSet presAssocID="{C606E1EF-C13E-456F-A36B-64EE0053B772}" presName="parentLin" presStyleCnt="0"/>
      <dgm:spPr/>
    </dgm:pt>
    <dgm:pt modelId="{990A5CEF-EE04-4DC5-B2BF-1FF166D2E9C7}" type="pres">
      <dgm:prSet presAssocID="{C606E1EF-C13E-456F-A36B-64EE0053B772}" presName="parentLeftMargin" presStyleLbl="node1" presStyleIdx="0" presStyleCnt="3"/>
      <dgm:spPr/>
    </dgm:pt>
    <dgm:pt modelId="{78043100-D115-4D2E-9D01-F0EB8B4BDAD3}" type="pres">
      <dgm:prSet presAssocID="{C606E1EF-C13E-456F-A36B-64EE0053B772}" presName="parentText" presStyleLbl="node1" presStyleIdx="0" presStyleCnt="3">
        <dgm:presLayoutVars>
          <dgm:chMax val="0"/>
          <dgm:bulletEnabled val="1"/>
        </dgm:presLayoutVars>
      </dgm:prSet>
      <dgm:spPr>
        <a:solidFill>
          <a:srgbClr val="002060"/>
        </a:solidFill>
      </dgm:spPr>
    </dgm:pt>
    <dgm:pt modelId="{5843E2D0-D466-42D9-8BAB-A9D7A97405B2}" type="pres">
      <dgm:prSet presAssocID="{C606E1EF-C13E-456F-A36B-64EE0053B772}" presName="negativeSpace" presStyleCnt="0"/>
      <dgm:spPr/>
    </dgm:pt>
    <dgm:pt modelId="{434E561F-0540-4B45-82B0-7892B7A843FA}" type="pres">
      <dgm:prSet presAssocID="{C606E1EF-C13E-456F-A36B-64EE0053B772}" presName="childText" presStyleLbl="conFgAcc1" presStyleIdx="0" presStyleCnt="3">
        <dgm:presLayoutVars>
          <dgm:bulletEnabled val="1"/>
        </dgm:presLayoutVars>
      </dgm:prSet>
      <dgm:spPr/>
    </dgm:pt>
    <dgm:pt modelId="{A7D07ED4-92A3-4094-91B9-A92341764541}" type="pres">
      <dgm:prSet presAssocID="{1729A4E2-C1E9-4040-A72B-40E5351FCF1E}" presName="spaceBetweenRectangles" presStyleCnt="0"/>
      <dgm:spPr/>
    </dgm:pt>
    <dgm:pt modelId="{AA6E0833-8457-403F-8EF8-0D9DEE9E14C8}" type="pres">
      <dgm:prSet presAssocID="{35DD201A-6DAF-2840-B2E9-685825430A53}" presName="parentLin" presStyleCnt="0"/>
      <dgm:spPr/>
    </dgm:pt>
    <dgm:pt modelId="{49BDCBDF-CE13-4D3E-91C6-49D11F1982B7}" type="pres">
      <dgm:prSet presAssocID="{35DD201A-6DAF-2840-B2E9-685825430A53}" presName="parentLeftMargin" presStyleLbl="node1" presStyleIdx="0" presStyleCnt="3"/>
      <dgm:spPr/>
    </dgm:pt>
    <dgm:pt modelId="{EDD3C2D2-4A71-4A64-B51E-2EAC033D1DEB}" type="pres">
      <dgm:prSet presAssocID="{35DD201A-6DAF-2840-B2E9-685825430A53}" presName="parentText" presStyleLbl="node1" presStyleIdx="1" presStyleCnt="3">
        <dgm:presLayoutVars>
          <dgm:chMax val="0"/>
          <dgm:bulletEnabled val="1"/>
        </dgm:presLayoutVars>
      </dgm:prSet>
      <dgm:spPr>
        <a:solidFill>
          <a:schemeClr val="tx2">
            <a:lumMod val="75000"/>
          </a:schemeClr>
        </a:solidFill>
      </dgm:spPr>
    </dgm:pt>
    <dgm:pt modelId="{16EDB45C-7B9E-49D6-820A-8FA517EF33FA}" type="pres">
      <dgm:prSet presAssocID="{35DD201A-6DAF-2840-B2E9-685825430A53}" presName="negativeSpace" presStyleCnt="0"/>
      <dgm:spPr/>
    </dgm:pt>
    <dgm:pt modelId="{5239DD7F-70D6-48C9-8FD5-A931342A3250}" type="pres">
      <dgm:prSet presAssocID="{35DD201A-6DAF-2840-B2E9-685825430A53}" presName="childText" presStyleLbl="conFgAcc1" presStyleIdx="1" presStyleCnt="3">
        <dgm:presLayoutVars>
          <dgm:bulletEnabled val="1"/>
        </dgm:presLayoutVars>
      </dgm:prSet>
      <dgm:spPr/>
    </dgm:pt>
    <dgm:pt modelId="{5999DB6D-9ED0-4749-9DF7-F32E0A604875}" type="pres">
      <dgm:prSet presAssocID="{8AC89B7B-0353-D749-8DE4-8DEA622629D0}" presName="spaceBetweenRectangles" presStyleCnt="0"/>
      <dgm:spPr/>
    </dgm:pt>
    <dgm:pt modelId="{5FFA542B-AC99-4BD9-BA90-34E6CC9BC4D1}" type="pres">
      <dgm:prSet presAssocID="{CD1FB562-C3BA-624A-81FB-CB45DCBE62FB}" presName="parentLin" presStyleCnt="0"/>
      <dgm:spPr/>
    </dgm:pt>
    <dgm:pt modelId="{14E06E9C-F139-4A2D-A01F-55C592640343}" type="pres">
      <dgm:prSet presAssocID="{CD1FB562-C3BA-624A-81FB-CB45DCBE62FB}" presName="parentLeftMargin" presStyleLbl="node1" presStyleIdx="1" presStyleCnt="3"/>
      <dgm:spPr/>
    </dgm:pt>
    <dgm:pt modelId="{088FC420-9EA7-460B-9F76-77011B5084D0}" type="pres">
      <dgm:prSet presAssocID="{CD1FB562-C3BA-624A-81FB-CB45DCBE62FB}" presName="parentText" presStyleLbl="node1" presStyleIdx="2" presStyleCnt="3">
        <dgm:presLayoutVars>
          <dgm:chMax val="0"/>
          <dgm:bulletEnabled val="1"/>
        </dgm:presLayoutVars>
      </dgm:prSet>
      <dgm:spPr/>
    </dgm:pt>
    <dgm:pt modelId="{F1A08543-BD47-4FF8-8492-3CC8DD5B10F6}" type="pres">
      <dgm:prSet presAssocID="{CD1FB562-C3BA-624A-81FB-CB45DCBE62FB}" presName="negativeSpace" presStyleCnt="0"/>
      <dgm:spPr/>
    </dgm:pt>
    <dgm:pt modelId="{4996E78F-9853-4C73-B04E-5164D6C7551A}" type="pres">
      <dgm:prSet presAssocID="{CD1FB562-C3BA-624A-81FB-CB45DCBE62FB}" presName="childText" presStyleLbl="conFgAcc1" presStyleIdx="2" presStyleCnt="3">
        <dgm:presLayoutVars>
          <dgm:bulletEnabled val="1"/>
        </dgm:presLayoutVars>
      </dgm:prSet>
      <dgm:spPr/>
    </dgm:pt>
  </dgm:ptLst>
  <dgm:cxnLst>
    <dgm:cxn modelId="{CDEF6708-7B63-429E-ABDB-441EF790A767}" type="presOf" srcId="{FC5C56CB-02E4-4BFF-AB10-893B58B37C25}" destId="{5239DD7F-70D6-48C9-8FD5-A931342A3250}" srcOrd="0" destOrd="0" presId="urn:microsoft.com/office/officeart/2005/8/layout/list1"/>
    <dgm:cxn modelId="{30CF1833-4B7A-C34F-8FD6-CC002152E479}" srcId="{C606E1EF-C13E-456F-A36B-64EE0053B772}" destId="{1970BBE7-B61A-1042-8750-BBF9D6715135}" srcOrd="1" destOrd="0" parTransId="{ABCA84F9-01CC-A24C-B615-7B5B6CE6827E}" sibTransId="{F0C19530-022E-B945-A6A8-A4BF0143298B}"/>
    <dgm:cxn modelId="{1E735336-9483-8447-B886-D13BA782F1E7}" srcId="{6C91AAE3-4156-45E0-AED9-94D084AF2CD7}" destId="{35DD201A-6DAF-2840-B2E9-685825430A53}" srcOrd="1" destOrd="0" parTransId="{E0040AFC-B872-7B40-B7FE-1EE5B9495B21}" sibTransId="{8AC89B7B-0353-D749-8DE4-8DEA622629D0}"/>
    <dgm:cxn modelId="{C722BA36-AEC7-4C49-8382-2CB6C57DBBE7}" type="presOf" srcId="{1EF44F61-79F3-4DEA-AFAE-D99EE0D2E9A8}" destId="{4996E78F-9853-4C73-B04E-5164D6C7551A}" srcOrd="0" destOrd="2" presId="urn:microsoft.com/office/officeart/2005/8/layout/list1"/>
    <dgm:cxn modelId="{E5BD933C-B05E-43AC-B5F6-82C7AED77943}" type="presOf" srcId="{CD1FB562-C3BA-624A-81FB-CB45DCBE62FB}" destId="{088FC420-9EA7-460B-9F76-77011B5084D0}" srcOrd="1" destOrd="0" presId="urn:microsoft.com/office/officeart/2005/8/layout/list1"/>
    <dgm:cxn modelId="{AA2D8B67-A846-41E9-9E5A-BCB85E081D58}" srcId="{CD1FB562-C3BA-624A-81FB-CB45DCBE62FB}" destId="{1EF44F61-79F3-4DEA-AFAE-D99EE0D2E9A8}" srcOrd="2" destOrd="0" parTransId="{132E3F47-6BC7-4527-8882-59EFBFF2AE88}" sibTransId="{4DBFC6D3-F9FA-4199-B9D7-4CDE3B4AFC37}"/>
    <dgm:cxn modelId="{67331469-5373-4018-9E29-E0C4E34A973A}" type="presOf" srcId="{CD1FB562-C3BA-624A-81FB-CB45DCBE62FB}" destId="{14E06E9C-F139-4A2D-A01F-55C592640343}" srcOrd="0" destOrd="0" presId="urn:microsoft.com/office/officeart/2005/8/layout/list1"/>
    <dgm:cxn modelId="{A6293869-A752-4CB9-B896-2E12CD36F363}" type="presOf" srcId="{6D688F97-FDB8-4178-BC71-5C0F573C6E4D}" destId="{4996E78F-9853-4C73-B04E-5164D6C7551A}" srcOrd="0" destOrd="1" presId="urn:microsoft.com/office/officeart/2005/8/layout/list1"/>
    <dgm:cxn modelId="{E2DA3354-3260-4200-879C-12AE93019663}" type="presOf" srcId="{691113A6-81CB-4DD8-B2F5-A9789B1C7370}" destId="{5239DD7F-70D6-48C9-8FD5-A931342A3250}" srcOrd="0" destOrd="2" presId="urn:microsoft.com/office/officeart/2005/8/layout/list1"/>
    <dgm:cxn modelId="{375E8C82-3DBF-4EE4-9C13-BFA4C0BD2409}" type="presOf" srcId="{35DD201A-6DAF-2840-B2E9-685825430A53}" destId="{EDD3C2D2-4A71-4A64-B51E-2EAC033D1DEB}" srcOrd="1" destOrd="0" presId="urn:microsoft.com/office/officeart/2005/8/layout/list1"/>
    <dgm:cxn modelId="{9E331086-3ED7-2745-85A9-037543247CDC}" srcId="{35DD201A-6DAF-2840-B2E9-685825430A53}" destId="{3BC74FFA-96E5-C244-A1D2-968FA9916754}" srcOrd="1" destOrd="0" parTransId="{E642EC90-0092-CE43-959E-78B9E34E03BE}" sibTransId="{E467CDB1-A811-914D-917A-88ABB3E33476}"/>
    <dgm:cxn modelId="{BB2C5593-35A5-4D58-9CE8-165B9164DB98}" type="presOf" srcId="{35DD201A-6DAF-2840-B2E9-685825430A53}" destId="{49BDCBDF-CE13-4D3E-91C6-49D11F1982B7}" srcOrd="0" destOrd="0" presId="urn:microsoft.com/office/officeart/2005/8/layout/list1"/>
    <dgm:cxn modelId="{BE28579D-657F-4A0E-8800-33195ADE3508}" srcId="{35DD201A-6DAF-2840-B2E9-685825430A53}" destId="{FC5C56CB-02E4-4BFF-AB10-893B58B37C25}" srcOrd="0" destOrd="0" parTransId="{C331817F-BDF7-4FCF-AA1E-A1C5F8F9B626}" sibTransId="{F215752D-C6D3-41C3-B1D1-40FBA52895FE}"/>
    <dgm:cxn modelId="{433D32A4-AFBB-4C33-8352-DF47383CD595}" type="presOf" srcId="{C606E1EF-C13E-456F-A36B-64EE0053B772}" destId="{990A5CEF-EE04-4DC5-B2BF-1FF166D2E9C7}" srcOrd="0" destOrd="0" presId="urn:microsoft.com/office/officeart/2005/8/layout/list1"/>
    <dgm:cxn modelId="{8CD1A8A9-FED7-46B9-AF9C-ECB6156F3560}" srcId="{6C91AAE3-4156-45E0-AED9-94D084AF2CD7}" destId="{C606E1EF-C13E-456F-A36B-64EE0053B772}" srcOrd="0" destOrd="0" parTransId="{45A7C628-4D0A-4D6B-8B5E-BED431EFBB91}" sibTransId="{1729A4E2-C1E9-4040-A72B-40E5351FCF1E}"/>
    <dgm:cxn modelId="{A0DEB3A9-8F84-4167-AEAB-5F2C35930010}" srcId="{CD1FB562-C3BA-624A-81FB-CB45DCBE62FB}" destId="{6D688F97-FDB8-4178-BC71-5C0F573C6E4D}" srcOrd="1" destOrd="0" parTransId="{865D6520-92D5-4940-ABA0-F79CE74A8D17}" sibTransId="{5C541531-A9C1-4A67-82C6-123656012615}"/>
    <dgm:cxn modelId="{DD9A2DC5-AB97-49A0-B8BF-F0101FA9F39E}" type="presOf" srcId="{98D10B1D-76DA-423A-A29E-B2900CB60B9B}" destId="{4996E78F-9853-4C73-B04E-5164D6C7551A}" srcOrd="0" destOrd="0" presId="urn:microsoft.com/office/officeart/2005/8/layout/list1"/>
    <dgm:cxn modelId="{7D4BAFC5-6566-4820-A464-FD2DFE7E3BF1}" srcId="{35DD201A-6DAF-2840-B2E9-685825430A53}" destId="{691113A6-81CB-4DD8-B2F5-A9789B1C7370}" srcOrd="2" destOrd="0" parTransId="{911F1987-9681-4C61-A6A9-EAD6849DCA28}" sibTransId="{5A2FA1CC-771A-40C8-A7A5-E60ADCAEACB8}"/>
    <dgm:cxn modelId="{58AEA5CA-1F4A-4545-BA56-499DF0125299}" type="presOf" srcId="{6C91AAE3-4156-45E0-AED9-94D084AF2CD7}" destId="{DFB46C1C-F9D9-4D2F-8F02-C8ADDAC106B7}" srcOrd="0" destOrd="0" presId="urn:microsoft.com/office/officeart/2005/8/layout/list1"/>
    <dgm:cxn modelId="{F53057D0-1955-4BB3-BE7B-9FBF709C7627}" type="presOf" srcId="{3BC74FFA-96E5-C244-A1D2-968FA9916754}" destId="{5239DD7F-70D6-48C9-8FD5-A931342A3250}" srcOrd="0" destOrd="1" presId="urn:microsoft.com/office/officeart/2005/8/layout/list1"/>
    <dgm:cxn modelId="{1C0E2AD1-FCE2-3B46-A425-74A855FA356C}" srcId="{6C91AAE3-4156-45E0-AED9-94D084AF2CD7}" destId="{CD1FB562-C3BA-624A-81FB-CB45DCBE62FB}" srcOrd="2" destOrd="0" parTransId="{3225C7FD-5A08-D942-9948-BDFA614B0D76}" sibTransId="{D204CFA0-D04D-F443-B24F-F7785B01EA94}"/>
    <dgm:cxn modelId="{E7CF44D1-BED9-427A-8621-689E8221D740}" srcId="{CD1FB562-C3BA-624A-81FB-CB45DCBE62FB}" destId="{98D10B1D-76DA-423A-A29E-B2900CB60B9B}" srcOrd="0" destOrd="0" parTransId="{EBF44F52-9182-4B9B-AF61-5FDD919B2488}" sibTransId="{B333A583-2534-4E8D-BBD8-9E00F3EE36B5}"/>
    <dgm:cxn modelId="{4E5600D4-A09A-E748-AEE0-2D40C6E7C80E}" srcId="{C606E1EF-C13E-456F-A36B-64EE0053B772}" destId="{DA36C425-8912-0F4C-9ADC-4ED14E9385DE}" srcOrd="0" destOrd="0" parTransId="{4FFE3A2A-AB85-9B44-ACE8-C9F8E6968E8C}" sibTransId="{00E8BDCD-8A60-B64E-8AC3-6AE703D15CAB}"/>
    <dgm:cxn modelId="{CCF746DA-C652-468F-AD91-8A6E25B04C58}" type="presOf" srcId="{C606E1EF-C13E-456F-A36B-64EE0053B772}" destId="{78043100-D115-4D2E-9D01-F0EB8B4BDAD3}" srcOrd="1" destOrd="0" presId="urn:microsoft.com/office/officeart/2005/8/layout/list1"/>
    <dgm:cxn modelId="{E155CAF4-70A6-429C-85AF-767DE041A742}" type="presOf" srcId="{1970BBE7-B61A-1042-8750-BBF9D6715135}" destId="{434E561F-0540-4B45-82B0-7892B7A843FA}" srcOrd="0" destOrd="1" presId="urn:microsoft.com/office/officeart/2005/8/layout/list1"/>
    <dgm:cxn modelId="{D7A5CFFA-F76C-46BF-B5CE-2E6392E448A2}" type="presOf" srcId="{DA36C425-8912-0F4C-9ADC-4ED14E9385DE}" destId="{434E561F-0540-4B45-82B0-7892B7A843FA}" srcOrd="0" destOrd="0" presId="urn:microsoft.com/office/officeart/2005/8/layout/list1"/>
    <dgm:cxn modelId="{2D1C9A01-A8C0-406A-82DB-E50B75293341}" type="presParOf" srcId="{DFB46C1C-F9D9-4D2F-8F02-C8ADDAC106B7}" destId="{CF6C4CBB-79A7-4043-8308-4A44AE10D6B4}" srcOrd="0" destOrd="0" presId="urn:microsoft.com/office/officeart/2005/8/layout/list1"/>
    <dgm:cxn modelId="{31CBA214-F79E-4CB3-B57D-A06D38EC7384}" type="presParOf" srcId="{CF6C4CBB-79A7-4043-8308-4A44AE10D6B4}" destId="{990A5CEF-EE04-4DC5-B2BF-1FF166D2E9C7}" srcOrd="0" destOrd="0" presId="urn:microsoft.com/office/officeart/2005/8/layout/list1"/>
    <dgm:cxn modelId="{7A790611-1A18-4023-AECA-246534631248}" type="presParOf" srcId="{CF6C4CBB-79A7-4043-8308-4A44AE10D6B4}" destId="{78043100-D115-4D2E-9D01-F0EB8B4BDAD3}" srcOrd="1" destOrd="0" presId="urn:microsoft.com/office/officeart/2005/8/layout/list1"/>
    <dgm:cxn modelId="{FD4DB6C9-32F4-47FB-9A4E-1A46D0393D91}" type="presParOf" srcId="{DFB46C1C-F9D9-4D2F-8F02-C8ADDAC106B7}" destId="{5843E2D0-D466-42D9-8BAB-A9D7A97405B2}" srcOrd="1" destOrd="0" presId="urn:microsoft.com/office/officeart/2005/8/layout/list1"/>
    <dgm:cxn modelId="{2F851F8D-7CEE-4FD5-840F-92B24A0B99EA}" type="presParOf" srcId="{DFB46C1C-F9D9-4D2F-8F02-C8ADDAC106B7}" destId="{434E561F-0540-4B45-82B0-7892B7A843FA}" srcOrd="2" destOrd="0" presId="urn:microsoft.com/office/officeart/2005/8/layout/list1"/>
    <dgm:cxn modelId="{AEFA5889-4AB6-4B9D-B703-3AA4CC4A27E9}" type="presParOf" srcId="{DFB46C1C-F9D9-4D2F-8F02-C8ADDAC106B7}" destId="{A7D07ED4-92A3-4094-91B9-A92341764541}" srcOrd="3" destOrd="0" presId="urn:microsoft.com/office/officeart/2005/8/layout/list1"/>
    <dgm:cxn modelId="{9AAD6357-5B60-4A9E-B4FA-8E192A229C57}" type="presParOf" srcId="{DFB46C1C-F9D9-4D2F-8F02-C8ADDAC106B7}" destId="{AA6E0833-8457-403F-8EF8-0D9DEE9E14C8}" srcOrd="4" destOrd="0" presId="urn:microsoft.com/office/officeart/2005/8/layout/list1"/>
    <dgm:cxn modelId="{075A5024-7860-47EF-8331-F5F0CD9AE461}" type="presParOf" srcId="{AA6E0833-8457-403F-8EF8-0D9DEE9E14C8}" destId="{49BDCBDF-CE13-4D3E-91C6-49D11F1982B7}" srcOrd="0" destOrd="0" presId="urn:microsoft.com/office/officeart/2005/8/layout/list1"/>
    <dgm:cxn modelId="{C04B2AA1-0028-492A-95C0-6EEBCA465AE5}" type="presParOf" srcId="{AA6E0833-8457-403F-8EF8-0D9DEE9E14C8}" destId="{EDD3C2D2-4A71-4A64-B51E-2EAC033D1DEB}" srcOrd="1" destOrd="0" presId="urn:microsoft.com/office/officeart/2005/8/layout/list1"/>
    <dgm:cxn modelId="{8B70E3EB-0E5B-4A54-B405-533758074255}" type="presParOf" srcId="{DFB46C1C-F9D9-4D2F-8F02-C8ADDAC106B7}" destId="{16EDB45C-7B9E-49D6-820A-8FA517EF33FA}" srcOrd="5" destOrd="0" presId="urn:microsoft.com/office/officeart/2005/8/layout/list1"/>
    <dgm:cxn modelId="{241E519D-0FAE-4164-8519-5BF6DB1EE9AA}" type="presParOf" srcId="{DFB46C1C-F9D9-4D2F-8F02-C8ADDAC106B7}" destId="{5239DD7F-70D6-48C9-8FD5-A931342A3250}" srcOrd="6" destOrd="0" presId="urn:microsoft.com/office/officeart/2005/8/layout/list1"/>
    <dgm:cxn modelId="{B575B1BF-7438-40D8-9313-C9E17C11B730}" type="presParOf" srcId="{DFB46C1C-F9D9-4D2F-8F02-C8ADDAC106B7}" destId="{5999DB6D-9ED0-4749-9DF7-F32E0A604875}" srcOrd="7" destOrd="0" presId="urn:microsoft.com/office/officeart/2005/8/layout/list1"/>
    <dgm:cxn modelId="{C4482CE2-0D9E-48A1-AAF7-BDA323FA7F69}" type="presParOf" srcId="{DFB46C1C-F9D9-4D2F-8F02-C8ADDAC106B7}" destId="{5FFA542B-AC99-4BD9-BA90-34E6CC9BC4D1}" srcOrd="8" destOrd="0" presId="urn:microsoft.com/office/officeart/2005/8/layout/list1"/>
    <dgm:cxn modelId="{0D3C6EAA-C71A-42A1-B0E1-6D0ED88868ED}" type="presParOf" srcId="{5FFA542B-AC99-4BD9-BA90-34E6CC9BC4D1}" destId="{14E06E9C-F139-4A2D-A01F-55C592640343}" srcOrd="0" destOrd="0" presId="urn:microsoft.com/office/officeart/2005/8/layout/list1"/>
    <dgm:cxn modelId="{4A2B49A2-572A-4899-91B6-F13D2E4DC821}" type="presParOf" srcId="{5FFA542B-AC99-4BD9-BA90-34E6CC9BC4D1}" destId="{088FC420-9EA7-460B-9F76-77011B5084D0}" srcOrd="1" destOrd="0" presId="urn:microsoft.com/office/officeart/2005/8/layout/list1"/>
    <dgm:cxn modelId="{000F156B-2469-41E3-B06A-7C738C1E7BD9}" type="presParOf" srcId="{DFB46C1C-F9D9-4D2F-8F02-C8ADDAC106B7}" destId="{F1A08543-BD47-4FF8-8492-3CC8DD5B10F6}" srcOrd="9" destOrd="0" presId="urn:microsoft.com/office/officeart/2005/8/layout/list1"/>
    <dgm:cxn modelId="{81A26354-B1E2-40B1-8386-B53BDA1F6CA3}" type="presParOf" srcId="{DFB46C1C-F9D9-4D2F-8F02-C8ADDAC106B7}" destId="{4996E78F-9853-4C73-B04E-5164D6C7551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91AAE3-4156-45E0-AED9-94D084AF2CD7}"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C606E1EF-C13E-456F-A36B-64EE0053B772}">
      <dgm:prSet/>
      <dgm:spPr/>
      <dgm:t>
        <a:bodyPr/>
        <a:lstStyle/>
        <a:p>
          <a:pPr rtl="0"/>
          <a:r>
            <a:rPr lang="en-US">
              <a:latin typeface="Abadi Extra Light"/>
            </a:rPr>
            <a:t> </a:t>
          </a:r>
          <a:r>
            <a:rPr lang="en-US">
              <a:latin typeface="Calibri Light"/>
              <a:ea typeface="+mn-lt"/>
              <a:cs typeface="Calibri Light"/>
            </a:rPr>
            <a:t>Number of publications published in journals by year ranges from 0 to 6.</a:t>
          </a:r>
          <a:r>
            <a:rPr lang="en-US" b="1">
              <a:latin typeface="Calibri Light"/>
              <a:ea typeface="+mn-lt"/>
              <a:cs typeface="Calibri Light"/>
            </a:rPr>
            <a:t>  </a:t>
          </a:r>
          <a:endParaRPr lang="en-US">
            <a:latin typeface="Abadi Extra Light"/>
          </a:endParaRPr>
        </a:p>
      </dgm:t>
    </dgm:pt>
    <dgm:pt modelId="{45A7C628-4D0A-4D6B-8B5E-BED431EFBB91}" type="parTrans" cxnId="{8CD1A8A9-FED7-46B9-AF9C-ECB6156F3560}">
      <dgm:prSet/>
      <dgm:spPr/>
      <dgm:t>
        <a:bodyPr/>
        <a:lstStyle/>
        <a:p>
          <a:pPr>
            <a:lnSpc>
              <a:spcPct val="100000"/>
            </a:lnSpc>
          </a:pPr>
          <a:endParaRPr lang="en-US"/>
        </a:p>
      </dgm:t>
    </dgm:pt>
    <dgm:pt modelId="{1729A4E2-C1E9-4040-A72B-40E5351FCF1E}" type="sibTrans" cxnId="{8CD1A8A9-FED7-46B9-AF9C-ECB6156F3560}">
      <dgm:prSet/>
      <dgm:spPr/>
      <dgm:t>
        <a:bodyPr/>
        <a:lstStyle/>
        <a:p>
          <a:endParaRPr lang="en-US"/>
        </a:p>
      </dgm:t>
    </dgm:pt>
    <dgm:pt modelId="{FC5C56CB-02E4-4BFF-AB10-893B58B37C25}">
      <dgm:prSet/>
      <dgm:spPr/>
      <dgm:t>
        <a:bodyPr/>
        <a:lstStyle/>
        <a:p>
          <a:pPr rtl="0"/>
          <a:r>
            <a:rPr lang="en-US">
              <a:latin typeface="Abadi Extra Light"/>
            </a:rPr>
            <a:t>Top 4 journals in terms of citations accounts for 21% of total papers and 43% of total  citations</a:t>
          </a:r>
        </a:p>
      </dgm:t>
    </dgm:pt>
    <dgm:pt modelId="{C331817F-BDF7-4FCF-AA1E-A1C5F8F9B626}" type="parTrans" cxnId="{BE28579D-657F-4A0E-8800-33195ADE3508}">
      <dgm:prSet/>
      <dgm:spPr/>
      <dgm:t>
        <a:bodyPr/>
        <a:lstStyle/>
        <a:p>
          <a:pPr>
            <a:lnSpc>
              <a:spcPct val="100000"/>
            </a:lnSpc>
          </a:pPr>
          <a:endParaRPr lang="en-US"/>
        </a:p>
      </dgm:t>
    </dgm:pt>
    <dgm:pt modelId="{F215752D-C6D3-41C3-B1D1-40FBA52895FE}" type="sibTrans" cxnId="{BE28579D-657F-4A0E-8800-33195ADE3508}">
      <dgm:prSet/>
      <dgm:spPr/>
      <dgm:t>
        <a:bodyPr/>
        <a:lstStyle/>
        <a:p>
          <a:endParaRPr lang="en-US"/>
        </a:p>
      </dgm:t>
    </dgm:pt>
    <dgm:pt modelId="{91F8A745-360D-4B89-B9A0-E9CC2C8721AE}">
      <dgm:prSet/>
      <dgm:spPr/>
      <dgm:t>
        <a:bodyPr/>
        <a:lstStyle/>
        <a:p>
          <a:pPr rtl="0" eaLnBrk="1" latinLnBrk="0"/>
          <a:r>
            <a:rPr lang="en-US">
              <a:latin typeface="Abadi Extra Light"/>
            </a:rPr>
            <a:t> 86 authors affiliated with the University of Rochester had publications in NI journals.</a:t>
          </a:r>
        </a:p>
      </dgm:t>
    </dgm:pt>
    <dgm:pt modelId="{2944597C-86F5-4068-8CEE-69251E65B5E0}" type="parTrans" cxnId="{D31324A5-A9F0-4D89-B547-E8F585D620F4}">
      <dgm:prSet/>
      <dgm:spPr/>
      <dgm:t>
        <a:bodyPr/>
        <a:lstStyle/>
        <a:p>
          <a:pPr>
            <a:lnSpc>
              <a:spcPct val="100000"/>
            </a:lnSpc>
          </a:pPr>
          <a:endParaRPr lang="en-US"/>
        </a:p>
      </dgm:t>
    </dgm:pt>
    <dgm:pt modelId="{45CDB060-A9B7-4E56-AC7A-BBA26021B98E}" type="sibTrans" cxnId="{D31324A5-A9F0-4D89-B547-E8F585D620F4}">
      <dgm:prSet/>
      <dgm:spPr/>
      <dgm:t>
        <a:bodyPr/>
        <a:lstStyle/>
        <a:p>
          <a:endParaRPr lang="en-US"/>
        </a:p>
      </dgm:t>
    </dgm:pt>
    <dgm:pt modelId="{5ECB7739-7BFF-46CB-8F85-C8516BDCAFC5}">
      <dgm:prSet/>
      <dgm:spPr/>
      <dgm:t>
        <a:bodyPr/>
        <a:lstStyle/>
        <a:p>
          <a:pPr rtl="0"/>
          <a:r>
            <a:rPr lang="en-US">
              <a:latin typeface="Abadi Extra Light"/>
            </a:rPr>
            <a:t> 66 papers (or 43.42%) are not open access while 86 papers (or 56.5%) are OA of some kind.</a:t>
          </a:r>
        </a:p>
      </dgm:t>
    </dgm:pt>
    <dgm:pt modelId="{648DD6AA-E9C8-46C0-B0A2-D494C7D873C6}" type="parTrans" cxnId="{8A47F074-456F-4B5E-BBBB-DD01AFA657BF}">
      <dgm:prSet/>
      <dgm:spPr/>
      <dgm:t>
        <a:bodyPr/>
        <a:lstStyle/>
        <a:p>
          <a:pPr>
            <a:lnSpc>
              <a:spcPct val="100000"/>
            </a:lnSpc>
          </a:pPr>
          <a:endParaRPr lang="en-US"/>
        </a:p>
      </dgm:t>
    </dgm:pt>
    <dgm:pt modelId="{F4609436-F25C-4B07-8A10-F3E6431735F3}" type="sibTrans" cxnId="{8A47F074-456F-4B5E-BBBB-DD01AFA657BF}">
      <dgm:prSet/>
      <dgm:spPr/>
      <dgm:t>
        <a:bodyPr/>
        <a:lstStyle/>
        <a:p>
          <a:endParaRPr lang="en-US"/>
        </a:p>
      </dgm:t>
    </dgm:pt>
    <dgm:pt modelId="{78757BD5-0051-4AC0-9BF2-F3689780E720}">
      <dgm:prSet/>
      <dgm:spPr/>
      <dgm:t>
        <a:bodyPr/>
        <a:lstStyle/>
        <a:p>
          <a:r>
            <a:rPr lang="en-US">
              <a:latin typeface="Abadi Extra Light"/>
            </a:rPr>
            <a:t>Citations from Green and Bronze accounts for 56.92% of citations.</a:t>
          </a:r>
        </a:p>
      </dgm:t>
    </dgm:pt>
    <dgm:pt modelId="{6FCEC8D3-0281-433D-ADC2-F310114019AF}" type="parTrans" cxnId="{A6E60422-9A50-4E8A-8711-EFC702BCB793}">
      <dgm:prSet/>
      <dgm:spPr/>
      <dgm:t>
        <a:bodyPr/>
        <a:lstStyle/>
        <a:p>
          <a:pPr>
            <a:lnSpc>
              <a:spcPct val="100000"/>
            </a:lnSpc>
          </a:pPr>
          <a:endParaRPr lang="en-US"/>
        </a:p>
      </dgm:t>
    </dgm:pt>
    <dgm:pt modelId="{D05EA55D-4805-4411-88F0-36884E92C298}" type="sibTrans" cxnId="{A6E60422-9A50-4E8A-8711-EFC702BCB793}">
      <dgm:prSet/>
      <dgm:spPr/>
      <dgm:t>
        <a:bodyPr/>
        <a:lstStyle/>
        <a:p>
          <a:endParaRPr lang="en-US"/>
        </a:p>
      </dgm:t>
    </dgm:pt>
    <dgm:pt modelId="{A9B16A58-9289-4BF3-9F5A-A6C36D392E48}">
      <dgm:prSet/>
      <dgm:spPr/>
      <dgm:t>
        <a:bodyPr/>
        <a:lstStyle/>
        <a:p>
          <a:pPr rtl="0"/>
          <a:r>
            <a:rPr lang="en-US">
              <a:latin typeface="Abadi Extra Light"/>
            </a:rPr>
            <a:t> Majority were from EES, with several authors from the departments of Biology, Chemistry, Physics &amp; Astronomy, Mechanical Engineering, Medicine, Public Health Sciences, etc.</a:t>
          </a:r>
        </a:p>
      </dgm:t>
    </dgm:pt>
    <dgm:pt modelId="{43B4BF01-65D7-40A4-9904-248E2F5BA8B7}" type="parTrans" cxnId="{1FE9CB72-5E15-4D89-8706-C2A054CEB4FF}">
      <dgm:prSet/>
      <dgm:spPr/>
      <dgm:t>
        <a:bodyPr/>
        <a:lstStyle/>
        <a:p>
          <a:pPr>
            <a:lnSpc>
              <a:spcPct val="100000"/>
            </a:lnSpc>
          </a:pPr>
          <a:endParaRPr lang="en-US"/>
        </a:p>
      </dgm:t>
    </dgm:pt>
    <dgm:pt modelId="{3F4E42BC-2DCD-496C-85C2-F6F4EF8683DD}" type="sibTrans" cxnId="{1FE9CB72-5E15-4D89-8706-C2A054CEB4FF}">
      <dgm:prSet/>
      <dgm:spPr/>
      <dgm:t>
        <a:bodyPr/>
        <a:lstStyle/>
        <a:p>
          <a:endParaRPr lang="en-US"/>
        </a:p>
      </dgm:t>
    </dgm:pt>
    <dgm:pt modelId="{F718A49E-AAA2-4366-A303-91DF458C8725}">
      <dgm:prSet/>
      <dgm:spPr/>
      <dgm:t>
        <a:bodyPr/>
        <a:lstStyle/>
        <a:p>
          <a:pPr rtl="0"/>
          <a:r>
            <a:rPr lang="en-US">
              <a:latin typeface="Abadi Extra Light"/>
            </a:rPr>
            <a:t>Scopus has multiple OA categories, we combined them into 4 broad categories.</a:t>
          </a:r>
        </a:p>
      </dgm:t>
    </dgm:pt>
    <dgm:pt modelId="{CF6DF4C2-2DDA-4DC4-BF83-A6A3E2E9CFD2}" type="parTrans" cxnId="{3AFFA070-F623-4F72-9566-F2815DC3A555}">
      <dgm:prSet/>
      <dgm:spPr/>
      <dgm:t>
        <a:bodyPr/>
        <a:lstStyle/>
        <a:p>
          <a:pPr>
            <a:lnSpc>
              <a:spcPct val="100000"/>
            </a:lnSpc>
          </a:pPr>
          <a:endParaRPr lang="en-US"/>
        </a:p>
      </dgm:t>
    </dgm:pt>
    <dgm:pt modelId="{D3FA4420-2489-4420-956A-ACF1AD15F497}" type="sibTrans" cxnId="{3AFFA070-F623-4F72-9566-F2815DC3A555}">
      <dgm:prSet/>
      <dgm:spPr/>
      <dgm:t>
        <a:bodyPr/>
        <a:lstStyle/>
        <a:p>
          <a:endParaRPr lang="en-US"/>
        </a:p>
      </dgm:t>
    </dgm:pt>
    <dgm:pt modelId="{CECCDBF4-F281-441C-BC6F-1AF18A9114C6}">
      <dgm:prSet/>
      <dgm:spPr/>
      <dgm:t>
        <a:bodyPr/>
        <a:lstStyle/>
        <a:p>
          <a:r>
            <a:rPr lang="en-US">
              <a:latin typeface="Abadi Extra Light"/>
            </a:rPr>
            <a:t>Green OA is the most common, followed by Bronze, Hybrid Gold, and lastly Gold. </a:t>
          </a:r>
          <a:endParaRPr lang="en-US"/>
        </a:p>
      </dgm:t>
    </dgm:pt>
    <dgm:pt modelId="{7E05F4DD-E53E-4F4B-85E5-C2804AD33B73}" type="parTrans" cxnId="{7D42816F-D312-4B66-98B8-D94F439052A0}">
      <dgm:prSet/>
      <dgm:spPr/>
      <dgm:t>
        <a:bodyPr/>
        <a:lstStyle/>
        <a:p>
          <a:pPr>
            <a:lnSpc>
              <a:spcPct val="100000"/>
            </a:lnSpc>
          </a:pPr>
          <a:endParaRPr lang="en-US"/>
        </a:p>
      </dgm:t>
    </dgm:pt>
    <dgm:pt modelId="{9B97F1A3-3B2E-4D91-ACDB-496E2CC8C355}" type="sibTrans" cxnId="{7D42816F-D312-4B66-98B8-D94F439052A0}">
      <dgm:prSet/>
      <dgm:spPr/>
      <dgm:t>
        <a:bodyPr/>
        <a:lstStyle/>
        <a:p>
          <a:endParaRPr lang="en-US"/>
        </a:p>
      </dgm:t>
    </dgm:pt>
    <dgm:pt modelId="{38273891-B9B1-45CF-91C2-B4DAEE329F83}">
      <dgm:prSet/>
      <dgm:spPr/>
      <dgm:t>
        <a:bodyPr/>
        <a:lstStyle/>
        <a:p>
          <a:pPr rtl="0"/>
          <a:r>
            <a:rPr lang="en-US">
              <a:latin typeface="Abadi Extra Light"/>
            </a:rPr>
            <a:t> 63 papers (41% of total) had a first author and likely corresponding author from the University of Rochester. 48 papers (31.5% of total papers) had a UR author in the last position. </a:t>
          </a:r>
        </a:p>
      </dgm:t>
    </dgm:pt>
    <dgm:pt modelId="{168A5C61-8F02-4E15-A682-0F663FD40DF4}" type="parTrans" cxnId="{F1847A01-E3E1-46DF-83DA-CC73148592C3}">
      <dgm:prSet/>
      <dgm:spPr/>
      <dgm:t>
        <a:bodyPr/>
        <a:lstStyle/>
        <a:p>
          <a:pPr>
            <a:lnSpc>
              <a:spcPct val="100000"/>
            </a:lnSpc>
          </a:pPr>
          <a:endParaRPr lang="en-US"/>
        </a:p>
      </dgm:t>
    </dgm:pt>
    <dgm:pt modelId="{3485A3ED-4330-422B-89AC-D23ECF679675}" type="sibTrans" cxnId="{F1847A01-E3E1-46DF-83DA-CC73148592C3}">
      <dgm:prSet/>
      <dgm:spPr/>
      <dgm:t>
        <a:bodyPr/>
        <a:lstStyle/>
        <a:p>
          <a:endParaRPr lang="en-US"/>
        </a:p>
      </dgm:t>
    </dgm:pt>
    <dgm:pt modelId="{C2E1B413-98AF-3945-BAF9-515054DC51F0}">
      <dgm:prSet/>
      <dgm:spPr/>
      <dgm:t>
        <a:bodyPr/>
        <a:lstStyle/>
        <a:p>
          <a:pPr rtl="0"/>
          <a:r>
            <a:rPr lang="en-US">
              <a:latin typeface="Abadi Extra Light"/>
            </a:rPr>
            <a:t>Top 4 journals in terms of number of publications account for 50% of total papers</a:t>
          </a:r>
        </a:p>
      </dgm:t>
    </dgm:pt>
    <dgm:pt modelId="{89618481-B10B-6B45-BB8F-451FD6068B67}" type="parTrans" cxnId="{592A344E-5675-B74C-A7D8-B48AEC4C671A}">
      <dgm:prSet/>
      <dgm:spPr/>
      <dgm:t>
        <a:bodyPr/>
        <a:lstStyle/>
        <a:p>
          <a:pPr>
            <a:lnSpc>
              <a:spcPct val="100000"/>
            </a:lnSpc>
          </a:pPr>
          <a:endParaRPr lang="en-US"/>
        </a:p>
      </dgm:t>
    </dgm:pt>
    <dgm:pt modelId="{B99CAAE0-5723-F449-AA87-34416F1AF79F}" type="sibTrans" cxnId="{592A344E-5675-B74C-A7D8-B48AEC4C671A}">
      <dgm:prSet/>
      <dgm:spPr/>
      <dgm:t>
        <a:bodyPr/>
        <a:lstStyle/>
        <a:p>
          <a:endParaRPr lang="en-US"/>
        </a:p>
      </dgm:t>
    </dgm:pt>
    <dgm:pt modelId="{2A2A8C35-2A34-FE4A-B6F0-A50A5927EE6D}">
      <dgm:prSet/>
      <dgm:spPr/>
      <dgm:t>
        <a:bodyPr/>
        <a:lstStyle/>
        <a:p>
          <a:pPr rtl="0"/>
          <a:endParaRPr lang="en-US">
            <a:latin typeface="Abadi Extra Light"/>
          </a:endParaRPr>
        </a:p>
      </dgm:t>
    </dgm:pt>
    <dgm:pt modelId="{6D7BD7EE-1B18-0341-AC87-56E4D62DE7EC}" type="parTrans" cxnId="{E3954F91-8E3C-724E-B389-CF3D54B9DA0F}">
      <dgm:prSet/>
      <dgm:spPr/>
      <dgm:t>
        <a:bodyPr/>
        <a:lstStyle/>
        <a:p>
          <a:endParaRPr lang="en-US"/>
        </a:p>
      </dgm:t>
    </dgm:pt>
    <dgm:pt modelId="{A35319F8-E641-BD45-AE52-54A3E632C26E}" type="sibTrans" cxnId="{E3954F91-8E3C-724E-B389-CF3D54B9DA0F}">
      <dgm:prSet/>
      <dgm:spPr/>
      <dgm:t>
        <a:bodyPr/>
        <a:lstStyle/>
        <a:p>
          <a:endParaRPr lang="en-US"/>
        </a:p>
      </dgm:t>
    </dgm:pt>
    <dgm:pt modelId="{F0CADC1D-BA42-A647-B322-28A104995452}">
      <dgm:prSet/>
      <dgm:spPr/>
      <dgm:t>
        <a:bodyPr/>
        <a:lstStyle/>
        <a:p>
          <a:endParaRPr lang="en-US">
            <a:latin typeface="Abadi Extra Light"/>
          </a:endParaRPr>
        </a:p>
      </dgm:t>
    </dgm:pt>
    <dgm:pt modelId="{2B5CFA6A-1D49-2843-8187-CDD6AEF6E95D}" type="parTrans" cxnId="{67E0E2B4-7420-4F4B-B11A-965A2EBC6E49}">
      <dgm:prSet/>
      <dgm:spPr/>
      <dgm:t>
        <a:bodyPr/>
        <a:lstStyle/>
        <a:p>
          <a:endParaRPr lang="en-US"/>
        </a:p>
      </dgm:t>
    </dgm:pt>
    <dgm:pt modelId="{4994F145-DAA4-AF4E-8356-3089FA89D5C3}" type="sibTrans" cxnId="{67E0E2B4-7420-4F4B-B11A-965A2EBC6E49}">
      <dgm:prSet/>
      <dgm:spPr/>
      <dgm:t>
        <a:bodyPr/>
        <a:lstStyle/>
        <a:p>
          <a:endParaRPr lang="en-US"/>
        </a:p>
      </dgm:t>
    </dgm:pt>
    <dgm:pt modelId="{CBE77595-B53F-C442-A57C-41629539F030}">
      <dgm:prSet/>
      <dgm:spPr/>
      <dgm:t>
        <a:bodyPr/>
        <a:lstStyle/>
        <a:p>
          <a:pPr rtl="0"/>
          <a:endParaRPr lang="en-US">
            <a:latin typeface="Abadi Extra Light"/>
          </a:endParaRPr>
        </a:p>
      </dgm:t>
    </dgm:pt>
    <dgm:pt modelId="{A3EBD7E9-9335-8A4A-A213-6390773394D1}" type="parTrans" cxnId="{BB3A449B-3CEE-764A-B14A-C6E06C113480}">
      <dgm:prSet/>
      <dgm:spPr/>
      <dgm:t>
        <a:bodyPr/>
        <a:lstStyle/>
        <a:p>
          <a:endParaRPr lang="en-US"/>
        </a:p>
      </dgm:t>
    </dgm:pt>
    <dgm:pt modelId="{B3BA4E20-6409-1240-BBDE-E6163C26D5A8}" type="sibTrans" cxnId="{BB3A449B-3CEE-764A-B14A-C6E06C113480}">
      <dgm:prSet/>
      <dgm:spPr/>
      <dgm:t>
        <a:bodyPr/>
        <a:lstStyle/>
        <a:p>
          <a:endParaRPr lang="en-US"/>
        </a:p>
      </dgm:t>
    </dgm:pt>
    <dgm:pt modelId="{C7AEB42F-A6D1-4B8E-97D6-06BEB0DFAAC8}" type="pres">
      <dgm:prSet presAssocID="{6C91AAE3-4156-45E0-AED9-94D084AF2CD7}" presName="linear" presStyleCnt="0">
        <dgm:presLayoutVars>
          <dgm:dir/>
          <dgm:animLvl val="lvl"/>
          <dgm:resizeHandles val="exact"/>
        </dgm:presLayoutVars>
      </dgm:prSet>
      <dgm:spPr/>
    </dgm:pt>
    <dgm:pt modelId="{DDE597AC-D728-41F8-8F19-A16E67DBBE87}" type="pres">
      <dgm:prSet presAssocID="{C606E1EF-C13E-456F-A36B-64EE0053B772}" presName="parentLin" presStyleCnt="0"/>
      <dgm:spPr/>
    </dgm:pt>
    <dgm:pt modelId="{C37F0D40-CFDD-4F99-9A5A-338074BE417B}" type="pres">
      <dgm:prSet presAssocID="{C606E1EF-C13E-456F-A36B-64EE0053B772}" presName="parentLeftMargin" presStyleLbl="node1" presStyleIdx="0" presStyleCnt="3"/>
      <dgm:spPr/>
    </dgm:pt>
    <dgm:pt modelId="{3A5F7049-8993-412B-9EC4-B23565D66EA6}" type="pres">
      <dgm:prSet presAssocID="{C606E1EF-C13E-456F-A36B-64EE0053B772}" presName="parentText" presStyleLbl="node1" presStyleIdx="0" presStyleCnt="3">
        <dgm:presLayoutVars>
          <dgm:chMax val="0"/>
          <dgm:bulletEnabled val="1"/>
        </dgm:presLayoutVars>
      </dgm:prSet>
      <dgm:spPr/>
    </dgm:pt>
    <dgm:pt modelId="{594AB56E-8A4E-44B2-8766-3BE377AC40E7}" type="pres">
      <dgm:prSet presAssocID="{C606E1EF-C13E-456F-A36B-64EE0053B772}" presName="negativeSpace" presStyleCnt="0"/>
      <dgm:spPr/>
    </dgm:pt>
    <dgm:pt modelId="{B2315CF8-1881-428B-A798-4473058EAC1D}" type="pres">
      <dgm:prSet presAssocID="{C606E1EF-C13E-456F-A36B-64EE0053B772}" presName="childText" presStyleLbl="conFgAcc1" presStyleIdx="0" presStyleCnt="3">
        <dgm:presLayoutVars>
          <dgm:bulletEnabled val="1"/>
        </dgm:presLayoutVars>
      </dgm:prSet>
      <dgm:spPr/>
    </dgm:pt>
    <dgm:pt modelId="{3AC0A21B-08AE-4C6B-9546-50087102F639}" type="pres">
      <dgm:prSet presAssocID="{1729A4E2-C1E9-4040-A72B-40E5351FCF1E}" presName="spaceBetweenRectangles" presStyleCnt="0"/>
      <dgm:spPr/>
    </dgm:pt>
    <dgm:pt modelId="{DB0EE026-7D6B-480A-BAF3-B4173AA5FCBE}" type="pres">
      <dgm:prSet presAssocID="{5ECB7739-7BFF-46CB-8F85-C8516BDCAFC5}" presName="parentLin" presStyleCnt="0"/>
      <dgm:spPr/>
    </dgm:pt>
    <dgm:pt modelId="{3E2F4E7E-87C6-432F-AE59-D5C7BC9408F3}" type="pres">
      <dgm:prSet presAssocID="{5ECB7739-7BFF-46CB-8F85-C8516BDCAFC5}" presName="parentLeftMargin" presStyleLbl="node1" presStyleIdx="0" presStyleCnt="3"/>
      <dgm:spPr/>
    </dgm:pt>
    <dgm:pt modelId="{EFEBE244-7B68-4CC1-9E2C-5205E514133C}" type="pres">
      <dgm:prSet presAssocID="{5ECB7739-7BFF-46CB-8F85-C8516BDCAFC5}" presName="parentText" presStyleLbl="node1" presStyleIdx="1" presStyleCnt="3">
        <dgm:presLayoutVars>
          <dgm:chMax val="0"/>
          <dgm:bulletEnabled val="1"/>
        </dgm:presLayoutVars>
      </dgm:prSet>
      <dgm:spPr/>
    </dgm:pt>
    <dgm:pt modelId="{BD8B0471-E40A-4047-94FD-5DAAF60857B7}" type="pres">
      <dgm:prSet presAssocID="{5ECB7739-7BFF-46CB-8F85-C8516BDCAFC5}" presName="negativeSpace" presStyleCnt="0"/>
      <dgm:spPr/>
    </dgm:pt>
    <dgm:pt modelId="{D7BFB365-AE12-4ABF-B84A-41154F917513}" type="pres">
      <dgm:prSet presAssocID="{5ECB7739-7BFF-46CB-8F85-C8516BDCAFC5}" presName="childText" presStyleLbl="conFgAcc1" presStyleIdx="1" presStyleCnt="3">
        <dgm:presLayoutVars>
          <dgm:bulletEnabled val="1"/>
        </dgm:presLayoutVars>
      </dgm:prSet>
      <dgm:spPr/>
    </dgm:pt>
    <dgm:pt modelId="{30311231-6548-46A8-B1A9-C1DE8822849F}" type="pres">
      <dgm:prSet presAssocID="{F4609436-F25C-4B07-8A10-F3E6431735F3}" presName="spaceBetweenRectangles" presStyleCnt="0"/>
      <dgm:spPr/>
    </dgm:pt>
    <dgm:pt modelId="{5A080138-EE45-4393-9F27-11F35F8A387E}" type="pres">
      <dgm:prSet presAssocID="{91F8A745-360D-4B89-B9A0-E9CC2C8721AE}" presName="parentLin" presStyleCnt="0"/>
      <dgm:spPr/>
    </dgm:pt>
    <dgm:pt modelId="{53FA3AF1-D443-421A-89BB-B05996E01DC6}" type="pres">
      <dgm:prSet presAssocID="{91F8A745-360D-4B89-B9A0-E9CC2C8721AE}" presName="parentLeftMargin" presStyleLbl="node1" presStyleIdx="1" presStyleCnt="3"/>
      <dgm:spPr/>
    </dgm:pt>
    <dgm:pt modelId="{EA47EE5F-B975-42B3-A477-67D1017AAC48}" type="pres">
      <dgm:prSet presAssocID="{91F8A745-360D-4B89-B9A0-E9CC2C8721AE}" presName="parentText" presStyleLbl="node1" presStyleIdx="2" presStyleCnt="3">
        <dgm:presLayoutVars>
          <dgm:chMax val="0"/>
          <dgm:bulletEnabled val="1"/>
        </dgm:presLayoutVars>
      </dgm:prSet>
      <dgm:spPr/>
    </dgm:pt>
    <dgm:pt modelId="{826458BE-545B-4D7F-8430-E690012B9586}" type="pres">
      <dgm:prSet presAssocID="{91F8A745-360D-4B89-B9A0-E9CC2C8721AE}" presName="negativeSpace" presStyleCnt="0"/>
      <dgm:spPr/>
    </dgm:pt>
    <dgm:pt modelId="{5A446C6C-A2E6-4DEA-A194-C3423E3BD30A}" type="pres">
      <dgm:prSet presAssocID="{91F8A745-360D-4B89-B9A0-E9CC2C8721AE}" presName="childText" presStyleLbl="conFgAcc1" presStyleIdx="2" presStyleCnt="3">
        <dgm:presLayoutVars>
          <dgm:bulletEnabled val="1"/>
        </dgm:presLayoutVars>
      </dgm:prSet>
      <dgm:spPr/>
    </dgm:pt>
  </dgm:ptLst>
  <dgm:cxnLst>
    <dgm:cxn modelId="{F1847A01-E3E1-46DF-83DA-CC73148592C3}" srcId="{91F8A745-360D-4B89-B9A0-E9CC2C8721AE}" destId="{38273891-B9B1-45CF-91C2-B4DAEE329F83}" srcOrd="1" destOrd="0" parTransId="{168A5C61-8F02-4E15-A682-0F663FD40DF4}" sibTransId="{3485A3ED-4330-422B-89AC-D23ECF679675}"/>
    <dgm:cxn modelId="{A6E60422-9A50-4E8A-8711-EFC702BCB793}" srcId="{5ECB7739-7BFF-46CB-8F85-C8516BDCAFC5}" destId="{78757BD5-0051-4AC0-9BF2-F3689780E720}" srcOrd="2" destOrd="0" parTransId="{6FCEC8D3-0281-433D-ADC2-F310114019AF}" sibTransId="{D05EA55D-4805-4411-88F0-36884E92C298}"/>
    <dgm:cxn modelId="{511C192C-EB57-48D1-AE18-C0AFD65D0986}" type="presOf" srcId="{C2E1B413-98AF-3945-BAF9-515054DC51F0}" destId="{B2315CF8-1881-428B-A798-4473058EAC1D}" srcOrd="0" destOrd="0" presId="urn:microsoft.com/office/officeart/2005/8/layout/list1"/>
    <dgm:cxn modelId="{3F46F92E-23D8-4744-B721-4F9AEC777C08}" type="presOf" srcId="{C606E1EF-C13E-456F-A36B-64EE0053B772}" destId="{C37F0D40-CFDD-4F99-9A5A-338074BE417B}" srcOrd="0" destOrd="0" presId="urn:microsoft.com/office/officeart/2005/8/layout/list1"/>
    <dgm:cxn modelId="{D1BEAE30-821F-4581-BD37-19F59A747A1E}" type="presOf" srcId="{91F8A745-360D-4B89-B9A0-E9CC2C8721AE}" destId="{53FA3AF1-D443-421A-89BB-B05996E01DC6}" srcOrd="0" destOrd="0" presId="urn:microsoft.com/office/officeart/2005/8/layout/list1"/>
    <dgm:cxn modelId="{4BEF6939-8DDB-4F26-92EA-DCB075223F91}" type="presOf" srcId="{A9B16A58-9289-4BF3-9F5A-A6C36D392E48}" destId="{5A446C6C-A2E6-4DEA-A194-C3423E3BD30A}" srcOrd="0" destOrd="0" presId="urn:microsoft.com/office/officeart/2005/8/layout/list1"/>
    <dgm:cxn modelId="{E9BAC862-A0CA-4B44-9E52-B1E6072A2209}" type="presOf" srcId="{78757BD5-0051-4AC0-9BF2-F3689780E720}" destId="{D7BFB365-AE12-4ABF-B84A-41154F917513}" srcOrd="0" destOrd="2" presId="urn:microsoft.com/office/officeart/2005/8/layout/list1"/>
    <dgm:cxn modelId="{1BC6B44A-C269-4E6D-8806-75102BEEBB32}" type="presOf" srcId="{38273891-B9B1-45CF-91C2-B4DAEE329F83}" destId="{5A446C6C-A2E6-4DEA-A194-C3423E3BD30A}" srcOrd="0" destOrd="1" presId="urn:microsoft.com/office/officeart/2005/8/layout/list1"/>
    <dgm:cxn modelId="{592A344E-5675-B74C-A7D8-B48AEC4C671A}" srcId="{C606E1EF-C13E-456F-A36B-64EE0053B772}" destId="{C2E1B413-98AF-3945-BAF9-515054DC51F0}" srcOrd="0" destOrd="0" parTransId="{89618481-B10B-6B45-BB8F-451FD6068B67}" sibTransId="{B99CAAE0-5723-F449-AA87-34416F1AF79F}"/>
    <dgm:cxn modelId="{7D42816F-D312-4B66-98B8-D94F439052A0}" srcId="{5ECB7739-7BFF-46CB-8F85-C8516BDCAFC5}" destId="{CECCDBF4-F281-441C-BC6F-1AF18A9114C6}" srcOrd="1" destOrd="0" parTransId="{7E05F4DD-E53E-4F4B-85E5-C2804AD33B73}" sibTransId="{9B97F1A3-3B2E-4D91-ACDB-496E2CC8C355}"/>
    <dgm:cxn modelId="{3AFFA070-F623-4F72-9566-F2815DC3A555}" srcId="{5ECB7739-7BFF-46CB-8F85-C8516BDCAFC5}" destId="{F718A49E-AAA2-4366-A303-91DF458C8725}" srcOrd="0" destOrd="0" parTransId="{CF6DF4C2-2DDA-4DC4-BF83-A6A3E2E9CFD2}" sibTransId="{D3FA4420-2489-4420-956A-ACF1AD15F497}"/>
    <dgm:cxn modelId="{1FE9CB72-5E15-4D89-8706-C2A054CEB4FF}" srcId="{91F8A745-360D-4B89-B9A0-E9CC2C8721AE}" destId="{A9B16A58-9289-4BF3-9F5A-A6C36D392E48}" srcOrd="0" destOrd="0" parTransId="{43B4BF01-65D7-40A4-9904-248E2F5BA8B7}" sibTransId="{3F4E42BC-2DCD-496C-85C2-F6F4EF8683DD}"/>
    <dgm:cxn modelId="{89E3C754-171C-45FD-8D48-B5DEB14B6E9D}" type="presOf" srcId="{FC5C56CB-02E4-4BFF-AB10-893B58B37C25}" destId="{B2315CF8-1881-428B-A798-4473058EAC1D}" srcOrd="0" destOrd="1" presId="urn:microsoft.com/office/officeart/2005/8/layout/list1"/>
    <dgm:cxn modelId="{8A47F074-456F-4B5E-BBBB-DD01AFA657BF}" srcId="{6C91AAE3-4156-45E0-AED9-94D084AF2CD7}" destId="{5ECB7739-7BFF-46CB-8F85-C8516BDCAFC5}" srcOrd="1" destOrd="0" parTransId="{648DD6AA-E9C8-46C0-B0A2-D494C7D873C6}" sibTransId="{F4609436-F25C-4B07-8A10-F3E6431735F3}"/>
    <dgm:cxn modelId="{13C07C81-DE67-4A06-8E8D-82E006BA9583}" type="presOf" srcId="{6C91AAE3-4156-45E0-AED9-94D084AF2CD7}" destId="{C7AEB42F-A6D1-4B8E-97D6-06BEB0DFAAC8}" srcOrd="0" destOrd="0" presId="urn:microsoft.com/office/officeart/2005/8/layout/list1"/>
    <dgm:cxn modelId="{E3954F91-8E3C-724E-B389-CF3D54B9DA0F}" srcId="{C606E1EF-C13E-456F-A36B-64EE0053B772}" destId="{2A2A8C35-2A34-FE4A-B6F0-A50A5927EE6D}" srcOrd="2" destOrd="0" parTransId="{6D7BD7EE-1B18-0341-AC87-56E4D62DE7EC}" sibTransId="{A35319F8-E641-BD45-AE52-54A3E632C26E}"/>
    <dgm:cxn modelId="{BB3A449B-3CEE-764A-B14A-C6E06C113480}" srcId="{91F8A745-360D-4B89-B9A0-E9CC2C8721AE}" destId="{CBE77595-B53F-C442-A57C-41629539F030}" srcOrd="2" destOrd="0" parTransId="{A3EBD7E9-9335-8A4A-A213-6390773394D1}" sibTransId="{B3BA4E20-6409-1240-BBDE-E6163C26D5A8}"/>
    <dgm:cxn modelId="{BE28579D-657F-4A0E-8800-33195ADE3508}" srcId="{C606E1EF-C13E-456F-A36B-64EE0053B772}" destId="{FC5C56CB-02E4-4BFF-AB10-893B58B37C25}" srcOrd="1" destOrd="0" parTransId="{C331817F-BDF7-4FCF-AA1E-A1C5F8F9B626}" sibTransId="{F215752D-C6D3-41C3-B1D1-40FBA52895FE}"/>
    <dgm:cxn modelId="{C3ACF2A1-B70E-EE44-92A3-D8F02EF256C5}" type="presOf" srcId="{F0CADC1D-BA42-A647-B322-28A104995452}" destId="{D7BFB365-AE12-4ABF-B84A-41154F917513}" srcOrd="0" destOrd="3" presId="urn:microsoft.com/office/officeart/2005/8/layout/list1"/>
    <dgm:cxn modelId="{D31324A5-A9F0-4D89-B547-E8F585D620F4}" srcId="{6C91AAE3-4156-45E0-AED9-94D084AF2CD7}" destId="{91F8A745-360D-4B89-B9A0-E9CC2C8721AE}" srcOrd="2" destOrd="0" parTransId="{2944597C-86F5-4068-8CEE-69251E65B5E0}" sibTransId="{45CDB060-A9B7-4E56-AC7A-BBA26021B98E}"/>
    <dgm:cxn modelId="{8CD1A8A9-FED7-46B9-AF9C-ECB6156F3560}" srcId="{6C91AAE3-4156-45E0-AED9-94D084AF2CD7}" destId="{C606E1EF-C13E-456F-A36B-64EE0053B772}" srcOrd="0" destOrd="0" parTransId="{45A7C628-4D0A-4D6B-8B5E-BED431EFBB91}" sibTransId="{1729A4E2-C1E9-4040-A72B-40E5351FCF1E}"/>
    <dgm:cxn modelId="{ED84CEAE-2417-4FB6-B3E4-AE457248E282}" type="presOf" srcId="{CECCDBF4-F281-441C-BC6F-1AF18A9114C6}" destId="{D7BFB365-AE12-4ABF-B84A-41154F917513}" srcOrd="0" destOrd="1" presId="urn:microsoft.com/office/officeart/2005/8/layout/list1"/>
    <dgm:cxn modelId="{AFB13CB1-9A71-9847-8B62-2659D52E7F67}" type="presOf" srcId="{2A2A8C35-2A34-FE4A-B6F0-A50A5927EE6D}" destId="{B2315CF8-1881-428B-A798-4473058EAC1D}" srcOrd="0" destOrd="2" presId="urn:microsoft.com/office/officeart/2005/8/layout/list1"/>
    <dgm:cxn modelId="{67E0E2B4-7420-4F4B-B11A-965A2EBC6E49}" srcId="{5ECB7739-7BFF-46CB-8F85-C8516BDCAFC5}" destId="{F0CADC1D-BA42-A647-B322-28A104995452}" srcOrd="3" destOrd="0" parTransId="{2B5CFA6A-1D49-2843-8187-CDD6AEF6E95D}" sibTransId="{4994F145-DAA4-AF4E-8356-3089FA89D5C3}"/>
    <dgm:cxn modelId="{18C35EB5-5535-43F2-ADB7-E380ADF73B97}" type="presOf" srcId="{91F8A745-360D-4B89-B9A0-E9CC2C8721AE}" destId="{EA47EE5F-B975-42B3-A477-67D1017AAC48}" srcOrd="1" destOrd="0" presId="urn:microsoft.com/office/officeart/2005/8/layout/list1"/>
    <dgm:cxn modelId="{0CA2FDC1-E338-490C-90C9-40070C64E85F}" type="presOf" srcId="{C606E1EF-C13E-456F-A36B-64EE0053B772}" destId="{3A5F7049-8993-412B-9EC4-B23565D66EA6}" srcOrd="1" destOrd="0" presId="urn:microsoft.com/office/officeart/2005/8/layout/list1"/>
    <dgm:cxn modelId="{7372A2CD-E70D-4656-8561-B6DD4B214118}" type="presOf" srcId="{5ECB7739-7BFF-46CB-8F85-C8516BDCAFC5}" destId="{3E2F4E7E-87C6-432F-AE59-D5C7BC9408F3}" srcOrd="0" destOrd="0" presId="urn:microsoft.com/office/officeart/2005/8/layout/list1"/>
    <dgm:cxn modelId="{902DADEF-8E3D-4FE0-9E5E-A0ABA498B4D9}" type="presOf" srcId="{5ECB7739-7BFF-46CB-8F85-C8516BDCAFC5}" destId="{EFEBE244-7B68-4CC1-9E2C-5205E514133C}" srcOrd="1" destOrd="0" presId="urn:microsoft.com/office/officeart/2005/8/layout/list1"/>
    <dgm:cxn modelId="{3C007BFB-317B-478C-B334-B73AB60D7E91}" type="presOf" srcId="{F718A49E-AAA2-4366-A303-91DF458C8725}" destId="{D7BFB365-AE12-4ABF-B84A-41154F917513}" srcOrd="0" destOrd="0" presId="urn:microsoft.com/office/officeart/2005/8/layout/list1"/>
    <dgm:cxn modelId="{4C4136FE-C01A-B04C-BB1E-4A961B819154}" type="presOf" srcId="{CBE77595-B53F-C442-A57C-41629539F030}" destId="{5A446C6C-A2E6-4DEA-A194-C3423E3BD30A}" srcOrd="0" destOrd="2" presId="urn:microsoft.com/office/officeart/2005/8/layout/list1"/>
    <dgm:cxn modelId="{D98495C9-1B51-4E37-8F43-FF82B6A556FD}" type="presParOf" srcId="{C7AEB42F-A6D1-4B8E-97D6-06BEB0DFAAC8}" destId="{DDE597AC-D728-41F8-8F19-A16E67DBBE87}" srcOrd="0" destOrd="0" presId="urn:microsoft.com/office/officeart/2005/8/layout/list1"/>
    <dgm:cxn modelId="{83252E41-58D9-48FD-BB04-3A3329B47F28}" type="presParOf" srcId="{DDE597AC-D728-41F8-8F19-A16E67DBBE87}" destId="{C37F0D40-CFDD-4F99-9A5A-338074BE417B}" srcOrd="0" destOrd="0" presId="urn:microsoft.com/office/officeart/2005/8/layout/list1"/>
    <dgm:cxn modelId="{19DD123E-C201-4CD3-B212-A01D4F98D62A}" type="presParOf" srcId="{DDE597AC-D728-41F8-8F19-A16E67DBBE87}" destId="{3A5F7049-8993-412B-9EC4-B23565D66EA6}" srcOrd="1" destOrd="0" presId="urn:microsoft.com/office/officeart/2005/8/layout/list1"/>
    <dgm:cxn modelId="{593D4E23-5CD1-4F45-BE14-74E98AAC74F7}" type="presParOf" srcId="{C7AEB42F-A6D1-4B8E-97D6-06BEB0DFAAC8}" destId="{594AB56E-8A4E-44B2-8766-3BE377AC40E7}" srcOrd="1" destOrd="0" presId="urn:microsoft.com/office/officeart/2005/8/layout/list1"/>
    <dgm:cxn modelId="{BB9C4B34-317C-49FB-8399-B6CA1A02DB42}" type="presParOf" srcId="{C7AEB42F-A6D1-4B8E-97D6-06BEB0DFAAC8}" destId="{B2315CF8-1881-428B-A798-4473058EAC1D}" srcOrd="2" destOrd="0" presId="urn:microsoft.com/office/officeart/2005/8/layout/list1"/>
    <dgm:cxn modelId="{2DB5457C-2C29-43B5-8859-7037060D069F}" type="presParOf" srcId="{C7AEB42F-A6D1-4B8E-97D6-06BEB0DFAAC8}" destId="{3AC0A21B-08AE-4C6B-9546-50087102F639}" srcOrd="3" destOrd="0" presId="urn:microsoft.com/office/officeart/2005/8/layout/list1"/>
    <dgm:cxn modelId="{41A408D2-3C0A-4474-92DA-30E42C39F401}" type="presParOf" srcId="{C7AEB42F-A6D1-4B8E-97D6-06BEB0DFAAC8}" destId="{DB0EE026-7D6B-480A-BAF3-B4173AA5FCBE}" srcOrd="4" destOrd="0" presId="urn:microsoft.com/office/officeart/2005/8/layout/list1"/>
    <dgm:cxn modelId="{AA585E41-0856-46EF-9FB6-20FD2D92A02B}" type="presParOf" srcId="{DB0EE026-7D6B-480A-BAF3-B4173AA5FCBE}" destId="{3E2F4E7E-87C6-432F-AE59-D5C7BC9408F3}" srcOrd="0" destOrd="0" presId="urn:microsoft.com/office/officeart/2005/8/layout/list1"/>
    <dgm:cxn modelId="{73DD16C4-0525-4323-B307-8BC95F9BF9B1}" type="presParOf" srcId="{DB0EE026-7D6B-480A-BAF3-B4173AA5FCBE}" destId="{EFEBE244-7B68-4CC1-9E2C-5205E514133C}" srcOrd="1" destOrd="0" presId="urn:microsoft.com/office/officeart/2005/8/layout/list1"/>
    <dgm:cxn modelId="{F4214F55-4DE2-4A37-860F-E5BDC4C75A90}" type="presParOf" srcId="{C7AEB42F-A6D1-4B8E-97D6-06BEB0DFAAC8}" destId="{BD8B0471-E40A-4047-94FD-5DAAF60857B7}" srcOrd="5" destOrd="0" presId="urn:microsoft.com/office/officeart/2005/8/layout/list1"/>
    <dgm:cxn modelId="{2CE138F4-0709-412E-9189-C3F26637D3E3}" type="presParOf" srcId="{C7AEB42F-A6D1-4B8E-97D6-06BEB0DFAAC8}" destId="{D7BFB365-AE12-4ABF-B84A-41154F917513}" srcOrd="6" destOrd="0" presId="urn:microsoft.com/office/officeart/2005/8/layout/list1"/>
    <dgm:cxn modelId="{71CD30C9-B771-4531-9CB5-35F1624E42AA}" type="presParOf" srcId="{C7AEB42F-A6D1-4B8E-97D6-06BEB0DFAAC8}" destId="{30311231-6548-46A8-B1A9-C1DE8822849F}" srcOrd="7" destOrd="0" presId="urn:microsoft.com/office/officeart/2005/8/layout/list1"/>
    <dgm:cxn modelId="{FFDAE0B8-A8F2-4C86-87B6-56AE63ADBF7F}" type="presParOf" srcId="{C7AEB42F-A6D1-4B8E-97D6-06BEB0DFAAC8}" destId="{5A080138-EE45-4393-9F27-11F35F8A387E}" srcOrd="8" destOrd="0" presId="urn:microsoft.com/office/officeart/2005/8/layout/list1"/>
    <dgm:cxn modelId="{9CC0E35C-25CC-432F-A87A-7102CEA20643}" type="presParOf" srcId="{5A080138-EE45-4393-9F27-11F35F8A387E}" destId="{53FA3AF1-D443-421A-89BB-B05996E01DC6}" srcOrd="0" destOrd="0" presId="urn:microsoft.com/office/officeart/2005/8/layout/list1"/>
    <dgm:cxn modelId="{3BF3F93B-D90D-4980-BFC9-8BCB4BED300A}" type="presParOf" srcId="{5A080138-EE45-4393-9F27-11F35F8A387E}" destId="{EA47EE5F-B975-42B3-A477-67D1017AAC48}" srcOrd="1" destOrd="0" presId="urn:microsoft.com/office/officeart/2005/8/layout/list1"/>
    <dgm:cxn modelId="{D3CBAAB6-5B84-43FC-8C1A-4010C56C4E0D}" type="presParOf" srcId="{C7AEB42F-A6D1-4B8E-97D6-06BEB0DFAAC8}" destId="{826458BE-545B-4D7F-8430-E690012B9586}" srcOrd="9" destOrd="0" presId="urn:microsoft.com/office/officeart/2005/8/layout/list1"/>
    <dgm:cxn modelId="{609F8989-711E-4738-94F0-D34ABD6A7309}" type="presParOf" srcId="{C7AEB42F-A6D1-4B8E-97D6-06BEB0DFAAC8}" destId="{5A446C6C-A2E6-4DEA-A194-C3423E3BD30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91AAE3-4156-45E0-AED9-94D084AF2CD7}"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C606E1EF-C13E-456F-A36B-64EE0053B772}">
      <dgm:prSet/>
      <dgm:spPr/>
      <dgm:t>
        <a:bodyPr/>
        <a:lstStyle/>
        <a:p>
          <a:r>
            <a:rPr lang="en-US" b="0">
              <a:latin typeface="Abadi Extra Light"/>
            </a:rPr>
            <a:t>Number of publications published in journals by year range from 0 to 6.</a:t>
          </a:r>
        </a:p>
      </dgm:t>
    </dgm:pt>
    <dgm:pt modelId="{45A7C628-4D0A-4D6B-8B5E-BED431EFBB91}" type="parTrans" cxnId="{8CD1A8A9-FED7-46B9-AF9C-ECB6156F3560}">
      <dgm:prSet/>
      <dgm:spPr/>
      <dgm:t>
        <a:bodyPr/>
        <a:lstStyle/>
        <a:p>
          <a:pPr>
            <a:lnSpc>
              <a:spcPts val="1800"/>
            </a:lnSpc>
          </a:pPr>
          <a:endParaRPr lang="en-US" b="0"/>
        </a:p>
      </dgm:t>
    </dgm:pt>
    <dgm:pt modelId="{1729A4E2-C1E9-4040-A72B-40E5351FCF1E}" type="sibTrans" cxnId="{8CD1A8A9-FED7-46B9-AF9C-ECB6156F3560}">
      <dgm:prSet/>
      <dgm:spPr/>
      <dgm:t>
        <a:bodyPr/>
        <a:lstStyle/>
        <a:p>
          <a:endParaRPr lang="en-US" b="0"/>
        </a:p>
      </dgm:t>
    </dgm:pt>
    <dgm:pt modelId="{FC5C56CB-02E4-4BFF-AB10-893B58B37C25}">
      <dgm:prSet/>
      <dgm:spPr/>
      <dgm:t>
        <a:bodyPr/>
        <a:lstStyle/>
        <a:p>
          <a:r>
            <a:rPr lang="en-US" b="0">
              <a:latin typeface="Abadi Extra Light"/>
            </a:rPr>
            <a:t>Scopus has multiple OA categories. We combined them into 4 broad categories.</a:t>
          </a:r>
        </a:p>
      </dgm:t>
    </dgm:pt>
    <dgm:pt modelId="{C331817F-BDF7-4FCF-AA1E-A1C5F8F9B626}" type="parTrans" cxnId="{BE28579D-657F-4A0E-8800-33195ADE3508}">
      <dgm:prSet/>
      <dgm:spPr/>
      <dgm:t>
        <a:bodyPr/>
        <a:lstStyle/>
        <a:p>
          <a:pPr>
            <a:lnSpc>
              <a:spcPts val="1800"/>
            </a:lnSpc>
          </a:pPr>
          <a:endParaRPr lang="en-US" b="0"/>
        </a:p>
      </dgm:t>
    </dgm:pt>
    <dgm:pt modelId="{F215752D-C6D3-41C3-B1D1-40FBA52895FE}" type="sibTrans" cxnId="{BE28579D-657F-4A0E-8800-33195ADE3508}">
      <dgm:prSet/>
      <dgm:spPr/>
      <dgm:t>
        <a:bodyPr/>
        <a:lstStyle/>
        <a:p>
          <a:endParaRPr lang="en-US" b="0"/>
        </a:p>
      </dgm:t>
    </dgm:pt>
    <dgm:pt modelId="{98D10B1D-76DA-423A-A29E-B2900CB60B9B}">
      <dgm:prSet/>
      <dgm:spPr/>
      <dgm:t>
        <a:bodyPr/>
        <a:lstStyle/>
        <a:p>
          <a:pPr rtl="0"/>
          <a:r>
            <a:rPr lang="en-US" b="0">
              <a:latin typeface="Abadi Extra Light"/>
            </a:rPr>
            <a:t>Majority of them are from EES, with several from Biology, Chemistry, Physics &amp; Astronomy, Mechanical Engineering, Medicine, Public Health Science, etc.</a:t>
          </a:r>
        </a:p>
      </dgm:t>
    </dgm:pt>
    <dgm:pt modelId="{EBF44F52-9182-4B9B-AF61-5FDD919B2488}" type="parTrans" cxnId="{E7CF44D1-BED9-427A-8621-689E8221D740}">
      <dgm:prSet/>
      <dgm:spPr/>
      <dgm:t>
        <a:bodyPr/>
        <a:lstStyle/>
        <a:p>
          <a:pPr>
            <a:lnSpc>
              <a:spcPts val="1800"/>
            </a:lnSpc>
          </a:pPr>
          <a:endParaRPr lang="en-US" b="0"/>
        </a:p>
      </dgm:t>
    </dgm:pt>
    <dgm:pt modelId="{B333A583-2534-4E8D-BBD8-9E00F3EE36B5}" type="sibTrans" cxnId="{E7CF44D1-BED9-427A-8621-689E8221D740}">
      <dgm:prSet/>
      <dgm:spPr/>
      <dgm:t>
        <a:bodyPr/>
        <a:lstStyle/>
        <a:p>
          <a:endParaRPr lang="en-US" b="0"/>
        </a:p>
      </dgm:t>
    </dgm:pt>
    <dgm:pt modelId="{DA36C425-8912-0F4C-9ADC-4ED14E9385DE}">
      <dgm:prSet/>
      <dgm:spPr/>
      <dgm:t>
        <a:bodyPr/>
        <a:lstStyle/>
        <a:p>
          <a:pPr marL="0" marR="0" lvl="0" indent="0" defTabSz="914400" rtl="0" eaLnBrk="1" fontAlgn="auto" latinLnBrk="0" hangingPunct="1">
            <a:spcBef>
              <a:spcPts val="0"/>
            </a:spcBef>
            <a:spcAft>
              <a:spcPts val="0"/>
            </a:spcAft>
            <a:buClrTx/>
            <a:buSzTx/>
            <a:buFont typeface="Arial" panose="020B0604020202020204" pitchFamily="34" charset="0"/>
            <a:buChar char="•"/>
            <a:tabLst/>
            <a:defRPr/>
          </a:pPr>
          <a:r>
            <a:rPr lang="en-US" b="0">
              <a:latin typeface="Abadi Extra Light"/>
            </a:rPr>
            <a:t>Top 4 journals in terms of number of publications account for 50% of total papers. </a:t>
          </a:r>
        </a:p>
      </dgm:t>
    </dgm:pt>
    <dgm:pt modelId="{4FFE3A2A-AB85-9B44-ACE8-C9F8E6968E8C}" type="parTrans" cxnId="{4E5600D4-A09A-E748-AEE0-2D40C6E7C80E}">
      <dgm:prSet/>
      <dgm:spPr/>
      <dgm:t>
        <a:bodyPr/>
        <a:lstStyle/>
        <a:p>
          <a:pPr>
            <a:lnSpc>
              <a:spcPts val="1800"/>
            </a:lnSpc>
          </a:pPr>
          <a:endParaRPr lang="en-US"/>
        </a:p>
      </dgm:t>
    </dgm:pt>
    <dgm:pt modelId="{00E8BDCD-8A60-B64E-8AC3-6AE703D15CAB}" type="sibTrans" cxnId="{4E5600D4-A09A-E748-AEE0-2D40C6E7C80E}">
      <dgm:prSet/>
      <dgm:spPr/>
      <dgm:t>
        <a:bodyPr/>
        <a:lstStyle/>
        <a:p>
          <a:endParaRPr lang="en-US"/>
        </a:p>
      </dgm:t>
    </dgm:pt>
    <dgm:pt modelId="{35DD201A-6DAF-2840-B2E9-685825430A53}">
      <dgm:prSet/>
      <dgm:spPr/>
      <dgm:t>
        <a:bodyPr/>
        <a:lstStyle/>
        <a:p>
          <a:pPr marL="0" marR="0" lvl="0" indent="0" defTabSz="914400" eaLnBrk="1" fontAlgn="auto" latinLnBrk="0" hangingPunct="1">
            <a:spcBef>
              <a:spcPts val="0"/>
            </a:spcBef>
            <a:spcAft>
              <a:spcPts val="0"/>
            </a:spcAft>
            <a:buClrTx/>
            <a:buSzTx/>
            <a:buFont typeface="Arial" panose="020B0604020202020204" pitchFamily="34" charset="0"/>
            <a:buChar char="•"/>
            <a:tabLst/>
            <a:defRPr/>
          </a:pPr>
          <a:r>
            <a:rPr lang="en-US" b="0">
              <a:latin typeface="Abadi Extra Light"/>
            </a:rPr>
            <a:t>66 papers are not open access while 86 papers are OA of some kind. </a:t>
          </a:r>
        </a:p>
      </dgm:t>
    </dgm:pt>
    <dgm:pt modelId="{E0040AFC-B872-7B40-B7FE-1EE5B9495B21}" type="parTrans" cxnId="{1E735336-9483-8447-B886-D13BA782F1E7}">
      <dgm:prSet/>
      <dgm:spPr/>
      <dgm:t>
        <a:bodyPr/>
        <a:lstStyle/>
        <a:p>
          <a:pPr>
            <a:lnSpc>
              <a:spcPts val="1800"/>
            </a:lnSpc>
          </a:pPr>
          <a:endParaRPr lang="en-US"/>
        </a:p>
      </dgm:t>
    </dgm:pt>
    <dgm:pt modelId="{8AC89B7B-0353-D749-8DE4-8DEA622629D0}" type="sibTrans" cxnId="{1E735336-9483-8447-B886-D13BA782F1E7}">
      <dgm:prSet/>
      <dgm:spPr/>
      <dgm:t>
        <a:bodyPr/>
        <a:lstStyle/>
        <a:p>
          <a:endParaRPr lang="en-US"/>
        </a:p>
      </dgm:t>
    </dgm:pt>
    <dgm:pt modelId="{3BC74FFA-96E5-C244-A1D2-968FA9916754}">
      <dgm:prSet/>
      <dgm:spPr/>
      <dgm:t>
        <a:bodyPr/>
        <a:lstStyle/>
        <a:p>
          <a:pPr rtl="0"/>
          <a:r>
            <a:rPr lang="en-US" b="0">
              <a:latin typeface="Abadi Extra Light"/>
            </a:rPr>
            <a:t>Green OA is the most common, followed by Bronze, Hybrid Gold, and lastly Gold.</a:t>
          </a:r>
        </a:p>
      </dgm:t>
    </dgm:pt>
    <dgm:pt modelId="{E642EC90-0092-CE43-959E-78B9E34E03BE}" type="parTrans" cxnId="{9E331086-3ED7-2745-85A9-037543247CDC}">
      <dgm:prSet/>
      <dgm:spPr/>
      <dgm:t>
        <a:bodyPr/>
        <a:lstStyle/>
        <a:p>
          <a:pPr>
            <a:lnSpc>
              <a:spcPts val="1800"/>
            </a:lnSpc>
          </a:pPr>
          <a:endParaRPr lang="en-US"/>
        </a:p>
      </dgm:t>
    </dgm:pt>
    <dgm:pt modelId="{E467CDB1-A811-914D-917A-88ABB3E33476}" type="sibTrans" cxnId="{9E331086-3ED7-2745-85A9-037543247CDC}">
      <dgm:prSet/>
      <dgm:spPr/>
      <dgm:t>
        <a:bodyPr/>
        <a:lstStyle/>
        <a:p>
          <a:endParaRPr lang="en-US"/>
        </a:p>
      </dgm:t>
    </dgm:pt>
    <dgm:pt modelId="{CD1FB562-C3BA-624A-81FB-CB45DCBE62FB}">
      <dgm:prSet/>
      <dgm:spPr/>
      <dgm:t>
        <a:bodyPr/>
        <a:lstStyle/>
        <a:p>
          <a:r>
            <a:rPr lang="en-US" b="0">
              <a:latin typeface="Abadi Extra Light"/>
            </a:rPr>
            <a:t> 86 authors affiliated with University of Rochester had publications in NI EES journals.</a:t>
          </a:r>
        </a:p>
      </dgm:t>
    </dgm:pt>
    <dgm:pt modelId="{3225C7FD-5A08-D942-9948-BDFA614B0D76}" type="parTrans" cxnId="{1C0E2AD1-FCE2-3B46-A425-74A855FA356C}">
      <dgm:prSet/>
      <dgm:spPr/>
      <dgm:t>
        <a:bodyPr/>
        <a:lstStyle/>
        <a:p>
          <a:pPr>
            <a:lnSpc>
              <a:spcPts val="1800"/>
            </a:lnSpc>
          </a:pPr>
          <a:endParaRPr lang="en-US"/>
        </a:p>
      </dgm:t>
    </dgm:pt>
    <dgm:pt modelId="{D204CFA0-D04D-F443-B24F-F7785B01EA94}" type="sibTrans" cxnId="{1C0E2AD1-FCE2-3B46-A425-74A855FA356C}">
      <dgm:prSet/>
      <dgm:spPr/>
      <dgm:t>
        <a:bodyPr/>
        <a:lstStyle/>
        <a:p>
          <a:endParaRPr lang="en-US"/>
        </a:p>
      </dgm:t>
    </dgm:pt>
    <dgm:pt modelId="{691113A6-81CB-4DD8-B2F5-A9789B1C7370}">
      <dgm:prSet/>
      <dgm:spPr/>
      <dgm:t>
        <a:bodyPr/>
        <a:lstStyle/>
        <a:p>
          <a:pPr rtl="0"/>
          <a:r>
            <a:rPr lang="en-US" b="0">
              <a:latin typeface="Abadi Extra Light"/>
            </a:rPr>
            <a:t>Citations from Green and Bronze accounts for 56.92% of citations..</a:t>
          </a:r>
          <a:endParaRPr lang="en-US" b="0">
            <a:latin typeface="Abadi Extra Light"/>
            <a:cs typeface="Calibri Light" panose="020F0302020204030204"/>
          </a:endParaRPr>
        </a:p>
      </dgm:t>
    </dgm:pt>
    <dgm:pt modelId="{911F1987-9681-4C61-A6A9-EAD6849DCA28}" type="parTrans" cxnId="{7D4BAFC5-6566-4820-A464-FD2DFE7E3BF1}">
      <dgm:prSet/>
      <dgm:spPr/>
      <dgm:t>
        <a:bodyPr/>
        <a:lstStyle/>
        <a:p>
          <a:pPr>
            <a:lnSpc>
              <a:spcPts val="1800"/>
            </a:lnSpc>
          </a:pPr>
          <a:endParaRPr lang="en-US"/>
        </a:p>
      </dgm:t>
    </dgm:pt>
    <dgm:pt modelId="{5A2FA1CC-771A-40C8-A7A5-E60ADCAEACB8}" type="sibTrans" cxnId="{7D4BAFC5-6566-4820-A464-FD2DFE7E3BF1}">
      <dgm:prSet/>
      <dgm:spPr/>
      <dgm:t>
        <a:bodyPr/>
        <a:lstStyle/>
        <a:p>
          <a:endParaRPr lang="en-US"/>
        </a:p>
      </dgm:t>
    </dgm:pt>
    <dgm:pt modelId="{1EF44F61-79F3-4DEA-AFAE-D99EE0D2E9A8}">
      <dgm:prSet/>
      <dgm:spPr/>
      <dgm:t>
        <a:bodyPr/>
        <a:lstStyle/>
        <a:p>
          <a:pPr rtl="0"/>
          <a:r>
            <a:rPr lang="en-US" b="0">
              <a:latin typeface="Abadi Extra Light"/>
            </a:rPr>
            <a:t>63 papers had a first author and likely corresponding author from the University of Rochester. 48 papers had a UR author in the last position</a:t>
          </a:r>
          <a:endParaRPr lang="en-US">
            <a:latin typeface="Abadi Extra Light"/>
          </a:endParaRPr>
        </a:p>
      </dgm:t>
    </dgm:pt>
    <dgm:pt modelId="{132E3F47-6BC7-4527-8882-59EFBFF2AE88}" type="parTrans" cxnId="{AA2D8B67-A846-41E9-9E5A-BCB85E081D58}">
      <dgm:prSet/>
      <dgm:spPr/>
      <dgm:t>
        <a:bodyPr/>
        <a:lstStyle/>
        <a:p>
          <a:pPr>
            <a:lnSpc>
              <a:spcPts val="1800"/>
            </a:lnSpc>
          </a:pPr>
          <a:endParaRPr lang="en-US"/>
        </a:p>
      </dgm:t>
    </dgm:pt>
    <dgm:pt modelId="{4DBFC6D3-F9FA-4199-B9D7-4CDE3B4AFC37}" type="sibTrans" cxnId="{AA2D8B67-A846-41E9-9E5A-BCB85E081D58}">
      <dgm:prSet/>
      <dgm:spPr/>
      <dgm:t>
        <a:bodyPr/>
        <a:lstStyle/>
        <a:p>
          <a:endParaRPr lang="en-US"/>
        </a:p>
      </dgm:t>
    </dgm:pt>
    <dgm:pt modelId="{1970BBE7-B61A-1042-8750-BBF9D6715135}">
      <dgm:prSet/>
      <dgm:spPr/>
      <dgm:t>
        <a:bodyPr/>
        <a:lstStyle/>
        <a:p>
          <a:pPr marL="0" marR="0" lvl="0" indent="0" defTabSz="914400" eaLnBrk="1" fontAlgn="auto" latinLnBrk="0" hangingPunct="1">
            <a:spcBef>
              <a:spcPts val="0"/>
            </a:spcBef>
            <a:spcAft>
              <a:spcPts val="0"/>
            </a:spcAft>
            <a:buClrTx/>
            <a:buSzTx/>
            <a:buFont typeface="Arial" panose="020B0604020202020204" pitchFamily="34" charset="0"/>
            <a:buChar char="•"/>
            <a:tabLst/>
            <a:defRPr/>
          </a:pPr>
          <a:r>
            <a:rPr lang="en-US" b="0">
              <a:latin typeface="Abadi Extra Light"/>
            </a:rPr>
            <a:t>Top 4 journals in terms of citations accounts for 21% of total papers and 43% of total citations.</a:t>
          </a:r>
        </a:p>
      </dgm:t>
    </dgm:pt>
    <dgm:pt modelId="{ABCA84F9-01CC-A24C-B615-7B5B6CE6827E}" type="parTrans" cxnId="{30CF1833-4B7A-C34F-8FD6-CC002152E479}">
      <dgm:prSet/>
      <dgm:spPr/>
      <dgm:t>
        <a:bodyPr/>
        <a:lstStyle/>
        <a:p>
          <a:endParaRPr lang="en-US"/>
        </a:p>
      </dgm:t>
    </dgm:pt>
    <dgm:pt modelId="{F0C19530-022E-B945-A6A8-A4BF0143298B}" type="sibTrans" cxnId="{30CF1833-4B7A-C34F-8FD6-CC002152E479}">
      <dgm:prSet/>
      <dgm:spPr/>
      <dgm:t>
        <a:bodyPr/>
        <a:lstStyle/>
        <a:p>
          <a:endParaRPr lang="en-US"/>
        </a:p>
      </dgm:t>
    </dgm:pt>
    <dgm:pt modelId="{DFB46C1C-F9D9-4D2F-8F02-C8ADDAC106B7}" type="pres">
      <dgm:prSet presAssocID="{6C91AAE3-4156-45E0-AED9-94D084AF2CD7}" presName="linear" presStyleCnt="0">
        <dgm:presLayoutVars>
          <dgm:dir/>
          <dgm:animLvl val="lvl"/>
          <dgm:resizeHandles val="exact"/>
        </dgm:presLayoutVars>
      </dgm:prSet>
      <dgm:spPr/>
    </dgm:pt>
    <dgm:pt modelId="{CF6C4CBB-79A7-4043-8308-4A44AE10D6B4}" type="pres">
      <dgm:prSet presAssocID="{C606E1EF-C13E-456F-A36B-64EE0053B772}" presName="parentLin" presStyleCnt="0"/>
      <dgm:spPr/>
    </dgm:pt>
    <dgm:pt modelId="{990A5CEF-EE04-4DC5-B2BF-1FF166D2E9C7}" type="pres">
      <dgm:prSet presAssocID="{C606E1EF-C13E-456F-A36B-64EE0053B772}" presName="parentLeftMargin" presStyleLbl="node1" presStyleIdx="0" presStyleCnt="3"/>
      <dgm:spPr/>
    </dgm:pt>
    <dgm:pt modelId="{78043100-D115-4D2E-9D01-F0EB8B4BDAD3}" type="pres">
      <dgm:prSet presAssocID="{C606E1EF-C13E-456F-A36B-64EE0053B772}" presName="parentText" presStyleLbl="node1" presStyleIdx="0" presStyleCnt="3">
        <dgm:presLayoutVars>
          <dgm:chMax val="0"/>
          <dgm:bulletEnabled val="1"/>
        </dgm:presLayoutVars>
      </dgm:prSet>
      <dgm:spPr>
        <a:solidFill>
          <a:schemeClr val="accent1">
            <a:lumMod val="50000"/>
          </a:schemeClr>
        </a:solidFill>
      </dgm:spPr>
    </dgm:pt>
    <dgm:pt modelId="{5843E2D0-D466-42D9-8BAB-A9D7A97405B2}" type="pres">
      <dgm:prSet presAssocID="{C606E1EF-C13E-456F-A36B-64EE0053B772}" presName="negativeSpace" presStyleCnt="0"/>
      <dgm:spPr/>
    </dgm:pt>
    <dgm:pt modelId="{434E561F-0540-4B45-82B0-7892B7A843FA}" type="pres">
      <dgm:prSet presAssocID="{C606E1EF-C13E-456F-A36B-64EE0053B772}" presName="childText" presStyleLbl="conFgAcc1" presStyleIdx="0" presStyleCnt="3">
        <dgm:presLayoutVars>
          <dgm:bulletEnabled val="1"/>
        </dgm:presLayoutVars>
      </dgm:prSet>
      <dgm:spPr/>
    </dgm:pt>
    <dgm:pt modelId="{A7D07ED4-92A3-4094-91B9-A92341764541}" type="pres">
      <dgm:prSet presAssocID="{1729A4E2-C1E9-4040-A72B-40E5351FCF1E}" presName="spaceBetweenRectangles" presStyleCnt="0"/>
      <dgm:spPr/>
    </dgm:pt>
    <dgm:pt modelId="{AA6E0833-8457-403F-8EF8-0D9DEE9E14C8}" type="pres">
      <dgm:prSet presAssocID="{35DD201A-6DAF-2840-B2E9-685825430A53}" presName="parentLin" presStyleCnt="0"/>
      <dgm:spPr/>
    </dgm:pt>
    <dgm:pt modelId="{49BDCBDF-CE13-4D3E-91C6-49D11F1982B7}" type="pres">
      <dgm:prSet presAssocID="{35DD201A-6DAF-2840-B2E9-685825430A53}" presName="parentLeftMargin" presStyleLbl="node1" presStyleIdx="0" presStyleCnt="3"/>
      <dgm:spPr/>
    </dgm:pt>
    <dgm:pt modelId="{EDD3C2D2-4A71-4A64-B51E-2EAC033D1DEB}" type="pres">
      <dgm:prSet presAssocID="{35DD201A-6DAF-2840-B2E9-685825430A53}" presName="parentText" presStyleLbl="node1" presStyleIdx="1" presStyleCnt="3">
        <dgm:presLayoutVars>
          <dgm:chMax val="0"/>
          <dgm:bulletEnabled val="1"/>
        </dgm:presLayoutVars>
      </dgm:prSet>
      <dgm:spPr>
        <a:solidFill>
          <a:schemeClr val="tx2">
            <a:lumMod val="75000"/>
          </a:schemeClr>
        </a:solidFill>
      </dgm:spPr>
    </dgm:pt>
    <dgm:pt modelId="{16EDB45C-7B9E-49D6-820A-8FA517EF33FA}" type="pres">
      <dgm:prSet presAssocID="{35DD201A-6DAF-2840-B2E9-685825430A53}" presName="negativeSpace" presStyleCnt="0"/>
      <dgm:spPr/>
    </dgm:pt>
    <dgm:pt modelId="{5239DD7F-70D6-48C9-8FD5-A931342A3250}" type="pres">
      <dgm:prSet presAssocID="{35DD201A-6DAF-2840-B2E9-685825430A53}" presName="childText" presStyleLbl="conFgAcc1" presStyleIdx="1" presStyleCnt="3">
        <dgm:presLayoutVars>
          <dgm:bulletEnabled val="1"/>
        </dgm:presLayoutVars>
      </dgm:prSet>
      <dgm:spPr/>
    </dgm:pt>
    <dgm:pt modelId="{5999DB6D-9ED0-4749-9DF7-F32E0A604875}" type="pres">
      <dgm:prSet presAssocID="{8AC89B7B-0353-D749-8DE4-8DEA622629D0}" presName="spaceBetweenRectangles" presStyleCnt="0"/>
      <dgm:spPr/>
    </dgm:pt>
    <dgm:pt modelId="{5FFA542B-AC99-4BD9-BA90-34E6CC9BC4D1}" type="pres">
      <dgm:prSet presAssocID="{CD1FB562-C3BA-624A-81FB-CB45DCBE62FB}" presName="parentLin" presStyleCnt="0"/>
      <dgm:spPr/>
    </dgm:pt>
    <dgm:pt modelId="{14E06E9C-F139-4A2D-A01F-55C592640343}" type="pres">
      <dgm:prSet presAssocID="{CD1FB562-C3BA-624A-81FB-CB45DCBE62FB}" presName="parentLeftMargin" presStyleLbl="node1" presStyleIdx="1" presStyleCnt="3"/>
      <dgm:spPr/>
    </dgm:pt>
    <dgm:pt modelId="{088FC420-9EA7-460B-9F76-77011B5084D0}" type="pres">
      <dgm:prSet presAssocID="{CD1FB562-C3BA-624A-81FB-CB45DCBE62FB}" presName="parentText" presStyleLbl="node1" presStyleIdx="2" presStyleCnt="3">
        <dgm:presLayoutVars>
          <dgm:chMax val="0"/>
          <dgm:bulletEnabled val="1"/>
        </dgm:presLayoutVars>
      </dgm:prSet>
      <dgm:spPr/>
    </dgm:pt>
    <dgm:pt modelId="{F1A08543-BD47-4FF8-8492-3CC8DD5B10F6}" type="pres">
      <dgm:prSet presAssocID="{CD1FB562-C3BA-624A-81FB-CB45DCBE62FB}" presName="negativeSpace" presStyleCnt="0"/>
      <dgm:spPr/>
    </dgm:pt>
    <dgm:pt modelId="{4996E78F-9853-4C73-B04E-5164D6C7551A}" type="pres">
      <dgm:prSet presAssocID="{CD1FB562-C3BA-624A-81FB-CB45DCBE62FB}" presName="childText" presStyleLbl="conFgAcc1" presStyleIdx="2" presStyleCnt="3">
        <dgm:presLayoutVars>
          <dgm:bulletEnabled val="1"/>
        </dgm:presLayoutVars>
      </dgm:prSet>
      <dgm:spPr/>
    </dgm:pt>
  </dgm:ptLst>
  <dgm:cxnLst>
    <dgm:cxn modelId="{CDEF6708-7B63-429E-ABDB-441EF790A767}" type="presOf" srcId="{FC5C56CB-02E4-4BFF-AB10-893B58B37C25}" destId="{5239DD7F-70D6-48C9-8FD5-A931342A3250}" srcOrd="0" destOrd="0" presId="urn:microsoft.com/office/officeart/2005/8/layout/list1"/>
    <dgm:cxn modelId="{30CF1833-4B7A-C34F-8FD6-CC002152E479}" srcId="{C606E1EF-C13E-456F-A36B-64EE0053B772}" destId="{1970BBE7-B61A-1042-8750-BBF9D6715135}" srcOrd="1" destOrd="0" parTransId="{ABCA84F9-01CC-A24C-B615-7B5B6CE6827E}" sibTransId="{F0C19530-022E-B945-A6A8-A4BF0143298B}"/>
    <dgm:cxn modelId="{1E735336-9483-8447-B886-D13BA782F1E7}" srcId="{6C91AAE3-4156-45E0-AED9-94D084AF2CD7}" destId="{35DD201A-6DAF-2840-B2E9-685825430A53}" srcOrd="1" destOrd="0" parTransId="{E0040AFC-B872-7B40-B7FE-1EE5B9495B21}" sibTransId="{8AC89B7B-0353-D749-8DE4-8DEA622629D0}"/>
    <dgm:cxn modelId="{C722BA36-AEC7-4C49-8382-2CB6C57DBBE7}" type="presOf" srcId="{1EF44F61-79F3-4DEA-AFAE-D99EE0D2E9A8}" destId="{4996E78F-9853-4C73-B04E-5164D6C7551A}" srcOrd="0" destOrd="1" presId="urn:microsoft.com/office/officeart/2005/8/layout/list1"/>
    <dgm:cxn modelId="{E5BD933C-B05E-43AC-B5F6-82C7AED77943}" type="presOf" srcId="{CD1FB562-C3BA-624A-81FB-CB45DCBE62FB}" destId="{088FC420-9EA7-460B-9F76-77011B5084D0}" srcOrd="1" destOrd="0" presId="urn:microsoft.com/office/officeart/2005/8/layout/list1"/>
    <dgm:cxn modelId="{AA2D8B67-A846-41E9-9E5A-BCB85E081D58}" srcId="{CD1FB562-C3BA-624A-81FB-CB45DCBE62FB}" destId="{1EF44F61-79F3-4DEA-AFAE-D99EE0D2E9A8}" srcOrd="1" destOrd="0" parTransId="{132E3F47-6BC7-4527-8882-59EFBFF2AE88}" sibTransId="{4DBFC6D3-F9FA-4199-B9D7-4CDE3B4AFC37}"/>
    <dgm:cxn modelId="{67331469-5373-4018-9E29-E0C4E34A973A}" type="presOf" srcId="{CD1FB562-C3BA-624A-81FB-CB45DCBE62FB}" destId="{14E06E9C-F139-4A2D-A01F-55C592640343}" srcOrd="0" destOrd="0" presId="urn:microsoft.com/office/officeart/2005/8/layout/list1"/>
    <dgm:cxn modelId="{E2DA3354-3260-4200-879C-12AE93019663}" type="presOf" srcId="{691113A6-81CB-4DD8-B2F5-A9789B1C7370}" destId="{5239DD7F-70D6-48C9-8FD5-A931342A3250}" srcOrd="0" destOrd="2" presId="urn:microsoft.com/office/officeart/2005/8/layout/list1"/>
    <dgm:cxn modelId="{375E8C82-3DBF-4EE4-9C13-BFA4C0BD2409}" type="presOf" srcId="{35DD201A-6DAF-2840-B2E9-685825430A53}" destId="{EDD3C2D2-4A71-4A64-B51E-2EAC033D1DEB}" srcOrd="1" destOrd="0" presId="urn:microsoft.com/office/officeart/2005/8/layout/list1"/>
    <dgm:cxn modelId="{9E331086-3ED7-2745-85A9-037543247CDC}" srcId="{35DD201A-6DAF-2840-B2E9-685825430A53}" destId="{3BC74FFA-96E5-C244-A1D2-968FA9916754}" srcOrd="1" destOrd="0" parTransId="{E642EC90-0092-CE43-959E-78B9E34E03BE}" sibTransId="{E467CDB1-A811-914D-917A-88ABB3E33476}"/>
    <dgm:cxn modelId="{BB2C5593-35A5-4D58-9CE8-165B9164DB98}" type="presOf" srcId="{35DD201A-6DAF-2840-B2E9-685825430A53}" destId="{49BDCBDF-CE13-4D3E-91C6-49D11F1982B7}" srcOrd="0" destOrd="0" presId="urn:microsoft.com/office/officeart/2005/8/layout/list1"/>
    <dgm:cxn modelId="{BE28579D-657F-4A0E-8800-33195ADE3508}" srcId="{35DD201A-6DAF-2840-B2E9-685825430A53}" destId="{FC5C56CB-02E4-4BFF-AB10-893B58B37C25}" srcOrd="0" destOrd="0" parTransId="{C331817F-BDF7-4FCF-AA1E-A1C5F8F9B626}" sibTransId="{F215752D-C6D3-41C3-B1D1-40FBA52895FE}"/>
    <dgm:cxn modelId="{433D32A4-AFBB-4C33-8352-DF47383CD595}" type="presOf" srcId="{C606E1EF-C13E-456F-A36B-64EE0053B772}" destId="{990A5CEF-EE04-4DC5-B2BF-1FF166D2E9C7}" srcOrd="0" destOrd="0" presId="urn:microsoft.com/office/officeart/2005/8/layout/list1"/>
    <dgm:cxn modelId="{8CD1A8A9-FED7-46B9-AF9C-ECB6156F3560}" srcId="{6C91AAE3-4156-45E0-AED9-94D084AF2CD7}" destId="{C606E1EF-C13E-456F-A36B-64EE0053B772}" srcOrd="0" destOrd="0" parTransId="{45A7C628-4D0A-4D6B-8B5E-BED431EFBB91}" sibTransId="{1729A4E2-C1E9-4040-A72B-40E5351FCF1E}"/>
    <dgm:cxn modelId="{DD9A2DC5-AB97-49A0-B8BF-F0101FA9F39E}" type="presOf" srcId="{98D10B1D-76DA-423A-A29E-B2900CB60B9B}" destId="{4996E78F-9853-4C73-B04E-5164D6C7551A}" srcOrd="0" destOrd="0" presId="urn:microsoft.com/office/officeart/2005/8/layout/list1"/>
    <dgm:cxn modelId="{7D4BAFC5-6566-4820-A464-FD2DFE7E3BF1}" srcId="{35DD201A-6DAF-2840-B2E9-685825430A53}" destId="{691113A6-81CB-4DD8-B2F5-A9789B1C7370}" srcOrd="2" destOrd="0" parTransId="{911F1987-9681-4C61-A6A9-EAD6849DCA28}" sibTransId="{5A2FA1CC-771A-40C8-A7A5-E60ADCAEACB8}"/>
    <dgm:cxn modelId="{58AEA5CA-1F4A-4545-BA56-499DF0125299}" type="presOf" srcId="{6C91AAE3-4156-45E0-AED9-94D084AF2CD7}" destId="{DFB46C1C-F9D9-4D2F-8F02-C8ADDAC106B7}" srcOrd="0" destOrd="0" presId="urn:microsoft.com/office/officeart/2005/8/layout/list1"/>
    <dgm:cxn modelId="{F53057D0-1955-4BB3-BE7B-9FBF709C7627}" type="presOf" srcId="{3BC74FFA-96E5-C244-A1D2-968FA9916754}" destId="{5239DD7F-70D6-48C9-8FD5-A931342A3250}" srcOrd="0" destOrd="1" presId="urn:microsoft.com/office/officeart/2005/8/layout/list1"/>
    <dgm:cxn modelId="{1C0E2AD1-FCE2-3B46-A425-74A855FA356C}" srcId="{6C91AAE3-4156-45E0-AED9-94D084AF2CD7}" destId="{CD1FB562-C3BA-624A-81FB-CB45DCBE62FB}" srcOrd="2" destOrd="0" parTransId="{3225C7FD-5A08-D942-9948-BDFA614B0D76}" sibTransId="{D204CFA0-D04D-F443-B24F-F7785B01EA94}"/>
    <dgm:cxn modelId="{E7CF44D1-BED9-427A-8621-689E8221D740}" srcId="{CD1FB562-C3BA-624A-81FB-CB45DCBE62FB}" destId="{98D10B1D-76DA-423A-A29E-B2900CB60B9B}" srcOrd="0" destOrd="0" parTransId="{EBF44F52-9182-4B9B-AF61-5FDD919B2488}" sibTransId="{B333A583-2534-4E8D-BBD8-9E00F3EE36B5}"/>
    <dgm:cxn modelId="{4E5600D4-A09A-E748-AEE0-2D40C6E7C80E}" srcId="{C606E1EF-C13E-456F-A36B-64EE0053B772}" destId="{DA36C425-8912-0F4C-9ADC-4ED14E9385DE}" srcOrd="0" destOrd="0" parTransId="{4FFE3A2A-AB85-9B44-ACE8-C9F8E6968E8C}" sibTransId="{00E8BDCD-8A60-B64E-8AC3-6AE703D15CAB}"/>
    <dgm:cxn modelId="{CCF746DA-C652-468F-AD91-8A6E25B04C58}" type="presOf" srcId="{C606E1EF-C13E-456F-A36B-64EE0053B772}" destId="{78043100-D115-4D2E-9D01-F0EB8B4BDAD3}" srcOrd="1" destOrd="0" presId="urn:microsoft.com/office/officeart/2005/8/layout/list1"/>
    <dgm:cxn modelId="{E155CAF4-70A6-429C-85AF-767DE041A742}" type="presOf" srcId="{1970BBE7-B61A-1042-8750-BBF9D6715135}" destId="{434E561F-0540-4B45-82B0-7892B7A843FA}" srcOrd="0" destOrd="1" presId="urn:microsoft.com/office/officeart/2005/8/layout/list1"/>
    <dgm:cxn modelId="{D7A5CFFA-F76C-46BF-B5CE-2E6392E448A2}" type="presOf" srcId="{DA36C425-8912-0F4C-9ADC-4ED14E9385DE}" destId="{434E561F-0540-4B45-82B0-7892B7A843FA}" srcOrd="0" destOrd="0" presId="urn:microsoft.com/office/officeart/2005/8/layout/list1"/>
    <dgm:cxn modelId="{2D1C9A01-A8C0-406A-82DB-E50B75293341}" type="presParOf" srcId="{DFB46C1C-F9D9-4D2F-8F02-C8ADDAC106B7}" destId="{CF6C4CBB-79A7-4043-8308-4A44AE10D6B4}" srcOrd="0" destOrd="0" presId="urn:microsoft.com/office/officeart/2005/8/layout/list1"/>
    <dgm:cxn modelId="{31CBA214-F79E-4CB3-B57D-A06D38EC7384}" type="presParOf" srcId="{CF6C4CBB-79A7-4043-8308-4A44AE10D6B4}" destId="{990A5CEF-EE04-4DC5-B2BF-1FF166D2E9C7}" srcOrd="0" destOrd="0" presId="urn:microsoft.com/office/officeart/2005/8/layout/list1"/>
    <dgm:cxn modelId="{7A790611-1A18-4023-AECA-246534631248}" type="presParOf" srcId="{CF6C4CBB-79A7-4043-8308-4A44AE10D6B4}" destId="{78043100-D115-4D2E-9D01-F0EB8B4BDAD3}" srcOrd="1" destOrd="0" presId="urn:microsoft.com/office/officeart/2005/8/layout/list1"/>
    <dgm:cxn modelId="{FD4DB6C9-32F4-47FB-9A4E-1A46D0393D91}" type="presParOf" srcId="{DFB46C1C-F9D9-4D2F-8F02-C8ADDAC106B7}" destId="{5843E2D0-D466-42D9-8BAB-A9D7A97405B2}" srcOrd="1" destOrd="0" presId="urn:microsoft.com/office/officeart/2005/8/layout/list1"/>
    <dgm:cxn modelId="{2F851F8D-7CEE-4FD5-840F-92B24A0B99EA}" type="presParOf" srcId="{DFB46C1C-F9D9-4D2F-8F02-C8ADDAC106B7}" destId="{434E561F-0540-4B45-82B0-7892B7A843FA}" srcOrd="2" destOrd="0" presId="urn:microsoft.com/office/officeart/2005/8/layout/list1"/>
    <dgm:cxn modelId="{AEFA5889-4AB6-4B9D-B703-3AA4CC4A27E9}" type="presParOf" srcId="{DFB46C1C-F9D9-4D2F-8F02-C8ADDAC106B7}" destId="{A7D07ED4-92A3-4094-91B9-A92341764541}" srcOrd="3" destOrd="0" presId="urn:microsoft.com/office/officeart/2005/8/layout/list1"/>
    <dgm:cxn modelId="{9AAD6357-5B60-4A9E-B4FA-8E192A229C57}" type="presParOf" srcId="{DFB46C1C-F9D9-4D2F-8F02-C8ADDAC106B7}" destId="{AA6E0833-8457-403F-8EF8-0D9DEE9E14C8}" srcOrd="4" destOrd="0" presId="urn:microsoft.com/office/officeart/2005/8/layout/list1"/>
    <dgm:cxn modelId="{075A5024-7860-47EF-8331-F5F0CD9AE461}" type="presParOf" srcId="{AA6E0833-8457-403F-8EF8-0D9DEE9E14C8}" destId="{49BDCBDF-CE13-4D3E-91C6-49D11F1982B7}" srcOrd="0" destOrd="0" presId="urn:microsoft.com/office/officeart/2005/8/layout/list1"/>
    <dgm:cxn modelId="{C04B2AA1-0028-492A-95C0-6EEBCA465AE5}" type="presParOf" srcId="{AA6E0833-8457-403F-8EF8-0D9DEE9E14C8}" destId="{EDD3C2D2-4A71-4A64-B51E-2EAC033D1DEB}" srcOrd="1" destOrd="0" presId="urn:microsoft.com/office/officeart/2005/8/layout/list1"/>
    <dgm:cxn modelId="{8B70E3EB-0E5B-4A54-B405-533758074255}" type="presParOf" srcId="{DFB46C1C-F9D9-4D2F-8F02-C8ADDAC106B7}" destId="{16EDB45C-7B9E-49D6-820A-8FA517EF33FA}" srcOrd="5" destOrd="0" presId="urn:microsoft.com/office/officeart/2005/8/layout/list1"/>
    <dgm:cxn modelId="{241E519D-0FAE-4164-8519-5BF6DB1EE9AA}" type="presParOf" srcId="{DFB46C1C-F9D9-4D2F-8F02-C8ADDAC106B7}" destId="{5239DD7F-70D6-48C9-8FD5-A931342A3250}" srcOrd="6" destOrd="0" presId="urn:microsoft.com/office/officeart/2005/8/layout/list1"/>
    <dgm:cxn modelId="{B575B1BF-7438-40D8-9313-C9E17C11B730}" type="presParOf" srcId="{DFB46C1C-F9D9-4D2F-8F02-C8ADDAC106B7}" destId="{5999DB6D-9ED0-4749-9DF7-F32E0A604875}" srcOrd="7" destOrd="0" presId="urn:microsoft.com/office/officeart/2005/8/layout/list1"/>
    <dgm:cxn modelId="{C4482CE2-0D9E-48A1-AAF7-BDA323FA7F69}" type="presParOf" srcId="{DFB46C1C-F9D9-4D2F-8F02-C8ADDAC106B7}" destId="{5FFA542B-AC99-4BD9-BA90-34E6CC9BC4D1}" srcOrd="8" destOrd="0" presId="urn:microsoft.com/office/officeart/2005/8/layout/list1"/>
    <dgm:cxn modelId="{0D3C6EAA-C71A-42A1-B0E1-6D0ED88868ED}" type="presParOf" srcId="{5FFA542B-AC99-4BD9-BA90-34E6CC9BC4D1}" destId="{14E06E9C-F139-4A2D-A01F-55C592640343}" srcOrd="0" destOrd="0" presId="urn:microsoft.com/office/officeart/2005/8/layout/list1"/>
    <dgm:cxn modelId="{4A2B49A2-572A-4899-91B6-F13D2E4DC821}" type="presParOf" srcId="{5FFA542B-AC99-4BD9-BA90-34E6CC9BC4D1}" destId="{088FC420-9EA7-460B-9F76-77011B5084D0}" srcOrd="1" destOrd="0" presId="urn:microsoft.com/office/officeart/2005/8/layout/list1"/>
    <dgm:cxn modelId="{000F156B-2469-41E3-B06A-7C738C1E7BD9}" type="presParOf" srcId="{DFB46C1C-F9D9-4D2F-8F02-C8ADDAC106B7}" destId="{F1A08543-BD47-4FF8-8492-3CC8DD5B10F6}" srcOrd="9" destOrd="0" presId="urn:microsoft.com/office/officeart/2005/8/layout/list1"/>
    <dgm:cxn modelId="{81A26354-B1E2-40B1-8386-B53BDA1F6CA3}" type="presParOf" srcId="{DFB46C1C-F9D9-4D2F-8F02-C8ADDAC106B7}" destId="{4996E78F-9853-4C73-B04E-5164D6C7551A}"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90EF0EA-924F-4B42-AD33-C983B4F94DC4}" type="doc">
      <dgm:prSet loTypeId="urn:microsoft.com/office/officeart/2005/8/layout/venn1" loCatId="" qsTypeId="urn:microsoft.com/office/officeart/2005/8/quickstyle/simple3" qsCatId="simple" csTypeId="urn:microsoft.com/office/officeart/2005/8/colors/accent1_2" csCatId="accent1" phldr="1"/>
      <dgm:spPr/>
    </dgm:pt>
    <dgm:pt modelId="{ECC48D32-FBF2-3145-B670-E667BA7E5ECC}">
      <dgm:prSet phldrT="[Text]" custT="1"/>
      <dgm:spPr/>
      <dgm:t>
        <a:bodyPr/>
        <a:lstStyle/>
        <a:p>
          <a:r>
            <a:rPr lang="en-US" sz="1200">
              <a:solidFill>
                <a:schemeClr val="accent1">
                  <a:lumMod val="75000"/>
                </a:schemeClr>
              </a:solidFill>
            </a:rPr>
            <a:t>Counts of UR authors at first position: 63</a:t>
          </a:r>
        </a:p>
      </dgm:t>
    </dgm:pt>
    <dgm:pt modelId="{0BB4265B-141C-3049-81BB-47F64ACBA401}" type="parTrans" cxnId="{6128C91B-2F83-1347-AEC9-DC60A131C94B}">
      <dgm:prSet/>
      <dgm:spPr/>
      <dgm:t>
        <a:bodyPr/>
        <a:lstStyle/>
        <a:p>
          <a:endParaRPr lang="en-US" sz="1400"/>
        </a:p>
      </dgm:t>
    </dgm:pt>
    <dgm:pt modelId="{6613C31A-E406-7E4C-B7BA-F9D2EC48F092}" type="sibTrans" cxnId="{6128C91B-2F83-1347-AEC9-DC60A131C94B}">
      <dgm:prSet/>
      <dgm:spPr/>
      <dgm:t>
        <a:bodyPr/>
        <a:lstStyle/>
        <a:p>
          <a:endParaRPr lang="en-US" sz="1400"/>
        </a:p>
      </dgm:t>
    </dgm:pt>
    <dgm:pt modelId="{A7376C31-34F1-934F-B4F6-36F94FB9C479}">
      <dgm:prSet phldrT="[Text]" custT="1"/>
      <dgm:spPr/>
      <dgm:t>
        <a:bodyPr/>
        <a:lstStyle/>
        <a:p>
          <a:pPr rtl="0"/>
          <a:r>
            <a:rPr lang="en-US" sz="1200">
              <a:solidFill>
                <a:schemeClr val="accent1">
                  <a:lumMod val="75000"/>
                </a:schemeClr>
              </a:solidFill>
            </a:rPr>
            <a:t>Counts of UR authors at last position: 48</a:t>
          </a:r>
          <a:r>
            <a:rPr lang="en-US" sz="1200">
              <a:solidFill>
                <a:schemeClr val="accent1">
                  <a:lumMod val="75000"/>
                </a:schemeClr>
              </a:solidFill>
              <a:latin typeface="Calibri Light" panose="020F0302020204030204"/>
            </a:rPr>
            <a:t> </a:t>
          </a:r>
          <a:endParaRPr lang="en-US" sz="1200">
            <a:solidFill>
              <a:schemeClr val="accent1">
                <a:lumMod val="75000"/>
              </a:schemeClr>
            </a:solidFill>
          </a:endParaRPr>
        </a:p>
      </dgm:t>
    </dgm:pt>
    <dgm:pt modelId="{7522B4BF-F5C6-DB4F-B072-64631194C912}" type="parTrans" cxnId="{58D94BBF-007F-BE44-BF68-1E08FA7539F0}">
      <dgm:prSet/>
      <dgm:spPr/>
      <dgm:t>
        <a:bodyPr/>
        <a:lstStyle/>
        <a:p>
          <a:endParaRPr lang="en-US" sz="1400"/>
        </a:p>
      </dgm:t>
    </dgm:pt>
    <dgm:pt modelId="{16404F97-A8CB-3340-829B-4DFE8A54A7AC}" type="sibTrans" cxnId="{58D94BBF-007F-BE44-BF68-1E08FA7539F0}">
      <dgm:prSet/>
      <dgm:spPr/>
      <dgm:t>
        <a:bodyPr/>
        <a:lstStyle/>
        <a:p>
          <a:endParaRPr lang="en-US" sz="1400"/>
        </a:p>
      </dgm:t>
    </dgm:pt>
    <dgm:pt modelId="{31BA3039-F258-EC4C-8A27-90574EED39A9}" type="pres">
      <dgm:prSet presAssocID="{790EF0EA-924F-4B42-AD33-C983B4F94DC4}" presName="compositeShape" presStyleCnt="0">
        <dgm:presLayoutVars>
          <dgm:chMax val="7"/>
          <dgm:dir/>
          <dgm:resizeHandles val="exact"/>
        </dgm:presLayoutVars>
      </dgm:prSet>
      <dgm:spPr/>
    </dgm:pt>
    <dgm:pt modelId="{D64EF03E-F349-744D-B5F4-DC77B6761BB4}" type="pres">
      <dgm:prSet presAssocID="{ECC48D32-FBF2-3145-B670-E667BA7E5ECC}" presName="circ1" presStyleLbl="vennNode1" presStyleIdx="0" presStyleCnt="2"/>
      <dgm:spPr/>
    </dgm:pt>
    <dgm:pt modelId="{B5D80795-2CC6-5748-97BD-D4385A90B750}" type="pres">
      <dgm:prSet presAssocID="{ECC48D32-FBF2-3145-B670-E667BA7E5ECC}" presName="circ1Tx" presStyleLbl="revTx" presStyleIdx="0" presStyleCnt="0">
        <dgm:presLayoutVars>
          <dgm:chMax val="0"/>
          <dgm:chPref val="0"/>
          <dgm:bulletEnabled val="1"/>
        </dgm:presLayoutVars>
      </dgm:prSet>
      <dgm:spPr/>
    </dgm:pt>
    <dgm:pt modelId="{52768809-E56A-3A46-85E2-D27DBA39CC73}" type="pres">
      <dgm:prSet presAssocID="{A7376C31-34F1-934F-B4F6-36F94FB9C479}" presName="circ2" presStyleLbl="vennNode1" presStyleIdx="1" presStyleCnt="2"/>
      <dgm:spPr/>
    </dgm:pt>
    <dgm:pt modelId="{A32D6376-CCCA-D140-9E24-63E8888B0FA0}" type="pres">
      <dgm:prSet presAssocID="{A7376C31-34F1-934F-B4F6-36F94FB9C479}" presName="circ2Tx" presStyleLbl="revTx" presStyleIdx="0" presStyleCnt="0">
        <dgm:presLayoutVars>
          <dgm:chMax val="0"/>
          <dgm:chPref val="0"/>
          <dgm:bulletEnabled val="1"/>
        </dgm:presLayoutVars>
      </dgm:prSet>
      <dgm:spPr/>
    </dgm:pt>
  </dgm:ptLst>
  <dgm:cxnLst>
    <dgm:cxn modelId="{6128C91B-2F83-1347-AEC9-DC60A131C94B}" srcId="{790EF0EA-924F-4B42-AD33-C983B4F94DC4}" destId="{ECC48D32-FBF2-3145-B670-E667BA7E5ECC}" srcOrd="0" destOrd="0" parTransId="{0BB4265B-141C-3049-81BB-47F64ACBA401}" sibTransId="{6613C31A-E406-7E4C-B7BA-F9D2EC48F092}"/>
    <dgm:cxn modelId="{6B365F27-6113-9241-996B-1B6920A7DD8F}" type="presOf" srcId="{ECC48D32-FBF2-3145-B670-E667BA7E5ECC}" destId="{D64EF03E-F349-744D-B5F4-DC77B6761BB4}" srcOrd="0" destOrd="0" presId="urn:microsoft.com/office/officeart/2005/8/layout/venn1"/>
    <dgm:cxn modelId="{6F8DF63C-CBBB-5046-9DDD-F9B00B13F6F2}" type="presOf" srcId="{A7376C31-34F1-934F-B4F6-36F94FB9C479}" destId="{52768809-E56A-3A46-85E2-D27DBA39CC73}" srcOrd="0" destOrd="0" presId="urn:microsoft.com/office/officeart/2005/8/layout/venn1"/>
    <dgm:cxn modelId="{F5E4CF84-1F3F-4B4B-AF8F-E069A7085685}" type="presOf" srcId="{ECC48D32-FBF2-3145-B670-E667BA7E5ECC}" destId="{B5D80795-2CC6-5748-97BD-D4385A90B750}" srcOrd="1" destOrd="0" presId="urn:microsoft.com/office/officeart/2005/8/layout/venn1"/>
    <dgm:cxn modelId="{58D94BBF-007F-BE44-BF68-1E08FA7539F0}" srcId="{790EF0EA-924F-4B42-AD33-C983B4F94DC4}" destId="{A7376C31-34F1-934F-B4F6-36F94FB9C479}" srcOrd="1" destOrd="0" parTransId="{7522B4BF-F5C6-DB4F-B072-64631194C912}" sibTransId="{16404F97-A8CB-3340-829B-4DFE8A54A7AC}"/>
    <dgm:cxn modelId="{9BA48DD7-C1D2-5C41-877F-7639267F7B9B}" type="presOf" srcId="{A7376C31-34F1-934F-B4F6-36F94FB9C479}" destId="{A32D6376-CCCA-D140-9E24-63E8888B0FA0}" srcOrd="1" destOrd="0" presId="urn:microsoft.com/office/officeart/2005/8/layout/venn1"/>
    <dgm:cxn modelId="{106CDAF7-361B-BE4F-9ED4-501B1E45FF81}" type="presOf" srcId="{790EF0EA-924F-4B42-AD33-C983B4F94DC4}" destId="{31BA3039-F258-EC4C-8A27-90574EED39A9}" srcOrd="0" destOrd="0" presId="urn:microsoft.com/office/officeart/2005/8/layout/venn1"/>
    <dgm:cxn modelId="{3971A94E-1938-D045-B695-26EEC28B88D8}" type="presParOf" srcId="{31BA3039-F258-EC4C-8A27-90574EED39A9}" destId="{D64EF03E-F349-744D-B5F4-DC77B6761BB4}" srcOrd="0" destOrd="0" presId="urn:microsoft.com/office/officeart/2005/8/layout/venn1"/>
    <dgm:cxn modelId="{3728B05A-A9AB-6740-9C54-E0E4C5763E2D}" type="presParOf" srcId="{31BA3039-F258-EC4C-8A27-90574EED39A9}" destId="{B5D80795-2CC6-5748-97BD-D4385A90B750}" srcOrd="1" destOrd="0" presId="urn:microsoft.com/office/officeart/2005/8/layout/venn1"/>
    <dgm:cxn modelId="{A29DE7FA-4E3B-C74A-9050-16FAAF9042C8}" type="presParOf" srcId="{31BA3039-F258-EC4C-8A27-90574EED39A9}" destId="{52768809-E56A-3A46-85E2-D27DBA39CC73}" srcOrd="2" destOrd="0" presId="urn:microsoft.com/office/officeart/2005/8/layout/venn1"/>
    <dgm:cxn modelId="{534896F8-3F8A-E049-95FC-7EB826E59C4F}" type="presParOf" srcId="{31BA3039-F258-EC4C-8A27-90574EED39A9}" destId="{A32D6376-CCCA-D140-9E24-63E8888B0FA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7B5AE-2D88-491D-9822-2A4852FE06E7}">
      <dsp:nvSpPr>
        <dsp:cNvPr id="0" name=""/>
        <dsp:cNvSpPr/>
      </dsp:nvSpPr>
      <dsp:spPr>
        <a:xfrm>
          <a:off x="0" y="2817"/>
          <a:ext cx="9250647" cy="6000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BF7B11-CD12-435D-844C-BDDADA1A91A0}">
      <dsp:nvSpPr>
        <dsp:cNvPr id="0" name=""/>
        <dsp:cNvSpPr/>
      </dsp:nvSpPr>
      <dsp:spPr>
        <a:xfrm>
          <a:off x="181518" y="137831"/>
          <a:ext cx="330034" cy="3300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831EC4-9223-45A4-84E8-91BBB28509DE}">
      <dsp:nvSpPr>
        <dsp:cNvPr id="0" name=""/>
        <dsp:cNvSpPr/>
      </dsp:nvSpPr>
      <dsp:spPr>
        <a:xfrm>
          <a:off x="693072" y="2817"/>
          <a:ext cx="4162791" cy="600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7" tIns="63507" rIns="63507" bIns="63507" numCol="1" spcCol="1270" anchor="ctr" anchorCtr="0">
          <a:noAutofit/>
        </a:bodyPr>
        <a:lstStyle/>
        <a:p>
          <a:pPr marL="0" lvl="0" indent="0" algn="l" defTabSz="844550">
            <a:lnSpc>
              <a:spcPct val="100000"/>
            </a:lnSpc>
            <a:spcBef>
              <a:spcPct val="0"/>
            </a:spcBef>
            <a:spcAft>
              <a:spcPct val="35000"/>
            </a:spcAft>
            <a:buNone/>
          </a:pPr>
          <a:r>
            <a:rPr lang="en-US" sz="1900" kern="1200">
              <a:latin typeface="Calibri Light"/>
              <a:cs typeface="Calibri"/>
            </a:rPr>
            <a:t>Journals</a:t>
          </a:r>
        </a:p>
      </dsp:txBody>
      <dsp:txXfrm>
        <a:off x="693072" y="2817"/>
        <a:ext cx="4162791" cy="600062"/>
      </dsp:txXfrm>
    </dsp:sp>
    <dsp:sp modelId="{E9F418FC-2CCA-4DED-B96F-04429E0E56B9}">
      <dsp:nvSpPr>
        <dsp:cNvPr id="0" name=""/>
        <dsp:cNvSpPr/>
      </dsp:nvSpPr>
      <dsp:spPr>
        <a:xfrm>
          <a:off x="4855863" y="2817"/>
          <a:ext cx="4394783" cy="600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7" tIns="63507" rIns="63507" bIns="63507" numCol="1" spcCol="1270" anchor="ctr" anchorCtr="0">
          <a:noAutofit/>
        </a:bodyPr>
        <a:lstStyle/>
        <a:p>
          <a:pPr marL="0" lvl="0" indent="0" algn="l" defTabSz="488950">
            <a:lnSpc>
              <a:spcPct val="100000"/>
            </a:lnSpc>
            <a:spcBef>
              <a:spcPct val="0"/>
            </a:spcBef>
            <a:spcAft>
              <a:spcPct val="35000"/>
            </a:spcAft>
            <a:buNone/>
          </a:pPr>
          <a:r>
            <a:rPr lang="en-US" sz="1100" kern="1200">
              <a:latin typeface="Calibri Light"/>
              <a:cs typeface="Calibri"/>
            </a:rPr>
            <a:t>What are the journals selected by Nature Index? </a:t>
          </a:r>
        </a:p>
        <a:p>
          <a:pPr marL="0" lvl="0" indent="0" algn="l" defTabSz="488950" rtl="0">
            <a:lnSpc>
              <a:spcPct val="100000"/>
            </a:lnSpc>
            <a:spcBef>
              <a:spcPct val="0"/>
            </a:spcBef>
            <a:spcAft>
              <a:spcPct val="35000"/>
            </a:spcAft>
            <a:buNone/>
          </a:pPr>
          <a:r>
            <a:rPr lang="en-US" sz="1100" kern="1200">
              <a:latin typeface="Calibri Light"/>
              <a:cs typeface="Calibri"/>
            </a:rPr>
            <a:t>Which journals are our researchers publishing in?</a:t>
          </a:r>
          <a:r>
            <a:rPr lang="en-US" sz="1100" b="1" kern="1200">
              <a:latin typeface="Calibri Light"/>
              <a:cs typeface="Calibri"/>
            </a:rPr>
            <a:t> </a:t>
          </a:r>
          <a:endParaRPr lang="en-US" sz="1100" kern="1200">
            <a:latin typeface="Calibri Light"/>
            <a:cs typeface="Calibri"/>
          </a:endParaRPr>
        </a:p>
      </dsp:txBody>
      <dsp:txXfrm>
        <a:off x="4855863" y="2817"/>
        <a:ext cx="4394783" cy="600062"/>
      </dsp:txXfrm>
    </dsp:sp>
    <dsp:sp modelId="{020F432C-E7D0-4D9D-B86C-DF9FDAF05F4D}">
      <dsp:nvSpPr>
        <dsp:cNvPr id="0" name=""/>
        <dsp:cNvSpPr/>
      </dsp:nvSpPr>
      <dsp:spPr>
        <a:xfrm>
          <a:off x="0" y="752895"/>
          <a:ext cx="9250647" cy="6000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E7F8EA-A388-4CF8-8BA2-A0FEE0897E98}">
      <dsp:nvSpPr>
        <dsp:cNvPr id="0" name=""/>
        <dsp:cNvSpPr/>
      </dsp:nvSpPr>
      <dsp:spPr>
        <a:xfrm>
          <a:off x="181518" y="887909"/>
          <a:ext cx="330034" cy="3300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A8A51B-FEF7-4EFF-A365-C764DC249D8F}">
      <dsp:nvSpPr>
        <dsp:cNvPr id="0" name=""/>
        <dsp:cNvSpPr/>
      </dsp:nvSpPr>
      <dsp:spPr>
        <a:xfrm>
          <a:off x="693072" y="752895"/>
          <a:ext cx="4162791" cy="600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7" tIns="63507" rIns="63507" bIns="63507" numCol="1" spcCol="1270" anchor="ctr" anchorCtr="0">
          <a:noAutofit/>
        </a:bodyPr>
        <a:lstStyle/>
        <a:p>
          <a:pPr marL="0" lvl="0" indent="0" algn="l" defTabSz="844550">
            <a:lnSpc>
              <a:spcPct val="100000"/>
            </a:lnSpc>
            <a:spcBef>
              <a:spcPct val="0"/>
            </a:spcBef>
            <a:spcAft>
              <a:spcPct val="35000"/>
            </a:spcAft>
            <a:buNone/>
          </a:pPr>
          <a:r>
            <a:rPr lang="en-US" sz="1900" kern="1200">
              <a:latin typeface="Calibri Light"/>
              <a:cs typeface="Calibri"/>
            </a:rPr>
            <a:t>Publications</a:t>
          </a:r>
        </a:p>
      </dsp:txBody>
      <dsp:txXfrm>
        <a:off x="693072" y="752895"/>
        <a:ext cx="4162791" cy="600062"/>
      </dsp:txXfrm>
    </dsp:sp>
    <dsp:sp modelId="{FAE0343F-771C-42B5-ABD2-4AA56BB9B0C3}">
      <dsp:nvSpPr>
        <dsp:cNvPr id="0" name=""/>
        <dsp:cNvSpPr/>
      </dsp:nvSpPr>
      <dsp:spPr>
        <a:xfrm>
          <a:off x="4855863" y="752895"/>
          <a:ext cx="4394783" cy="600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7" tIns="63507" rIns="63507" bIns="63507" numCol="1" spcCol="1270" anchor="ctr" anchorCtr="0">
          <a:noAutofit/>
        </a:bodyPr>
        <a:lstStyle/>
        <a:p>
          <a:pPr marL="0" lvl="0" indent="0" algn="l" defTabSz="488950">
            <a:lnSpc>
              <a:spcPct val="100000"/>
            </a:lnSpc>
            <a:spcBef>
              <a:spcPct val="0"/>
            </a:spcBef>
            <a:spcAft>
              <a:spcPct val="35000"/>
            </a:spcAft>
            <a:buNone/>
          </a:pPr>
          <a:r>
            <a:rPr lang="en-US" sz="1100" kern="1200">
              <a:latin typeface="Calibri Light"/>
              <a:cs typeface="Calibri"/>
            </a:rPr>
            <a:t>How many publications does UofR have in the selected journals? </a:t>
          </a:r>
        </a:p>
        <a:p>
          <a:pPr marL="0" lvl="0" indent="0" algn="l" defTabSz="488950">
            <a:lnSpc>
              <a:spcPct val="100000"/>
            </a:lnSpc>
            <a:spcBef>
              <a:spcPct val="0"/>
            </a:spcBef>
            <a:spcAft>
              <a:spcPct val="35000"/>
            </a:spcAft>
            <a:buNone/>
          </a:pPr>
          <a:r>
            <a:rPr lang="en-US" sz="1100" kern="1200">
              <a:latin typeface="Calibri Light"/>
              <a:cs typeface="Calibri"/>
            </a:rPr>
            <a:t>How does the number of papers change over time?</a:t>
          </a:r>
          <a:endParaRPr lang="en-US" sz="1100" kern="1200"/>
        </a:p>
      </dsp:txBody>
      <dsp:txXfrm>
        <a:off x="4855863" y="752895"/>
        <a:ext cx="4394783" cy="600062"/>
      </dsp:txXfrm>
    </dsp:sp>
    <dsp:sp modelId="{06C89C0C-74B1-4B42-976A-F9134FE0F785}">
      <dsp:nvSpPr>
        <dsp:cNvPr id="0" name=""/>
        <dsp:cNvSpPr/>
      </dsp:nvSpPr>
      <dsp:spPr>
        <a:xfrm>
          <a:off x="0" y="1502974"/>
          <a:ext cx="9250647" cy="6000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8EDF19-139C-4713-983B-A275EF7F649B}">
      <dsp:nvSpPr>
        <dsp:cNvPr id="0" name=""/>
        <dsp:cNvSpPr/>
      </dsp:nvSpPr>
      <dsp:spPr>
        <a:xfrm>
          <a:off x="181518" y="1637988"/>
          <a:ext cx="330034" cy="3300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C6E29A-B6C1-40E8-A0A3-87C54AAA7336}">
      <dsp:nvSpPr>
        <dsp:cNvPr id="0" name=""/>
        <dsp:cNvSpPr/>
      </dsp:nvSpPr>
      <dsp:spPr>
        <a:xfrm>
          <a:off x="693072" y="1502974"/>
          <a:ext cx="4162791" cy="600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7" tIns="63507" rIns="63507" bIns="63507" numCol="1" spcCol="1270" anchor="ctr" anchorCtr="0">
          <a:noAutofit/>
        </a:bodyPr>
        <a:lstStyle/>
        <a:p>
          <a:pPr marL="0" lvl="0" indent="0" algn="l" defTabSz="844550">
            <a:lnSpc>
              <a:spcPct val="100000"/>
            </a:lnSpc>
            <a:spcBef>
              <a:spcPct val="0"/>
            </a:spcBef>
            <a:spcAft>
              <a:spcPct val="35000"/>
            </a:spcAft>
            <a:buNone/>
          </a:pPr>
          <a:r>
            <a:rPr lang="en-US" sz="1900" kern="1200">
              <a:latin typeface="Calibri Light"/>
              <a:cs typeface="Calibri"/>
            </a:rPr>
            <a:t>Researchers </a:t>
          </a:r>
        </a:p>
      </dsp:txBody>
      <dsp:txXfrm>
        <a:off x="693072" y="1502974"/>
        <a:ext cx="4162791" cy="600062"/>
      </dsp:txXfrm>
    </dsp:sp>
    <dsp:sp modelId="{75FEC996-06FA-4990-BA52-A6AD8836B52B}">
      <dsp:nvSpPr>
        <dsp:cNvPr id="0" name=""/>
        <dsp:cNvSpPr/>
      </dsp:nvSpPr>
      <dsp:spPr>
        <a:xfrm>
          <a:off x="4855863" y="1502974"/>
          <a:ext cx="4394783" cy="600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7" tIns="63507" rIns="63507" bIns="63507" numCol="1" spcCol="1270" anchor="ctr" anchorCtr="0">
          <a:noAutofit/>
        </a:bodyPr>
        <a:lstStyle/>
        <a:p>
          <a:pPr marL="0" lvl="0" indent="0" algn="l" defTabSz="488950" rtl="0">
            <a:lnSpc>
              <a:spcPct val="100000"/>
            </a:lnSpc>
            <a:spcBef>
              <a:spcPct val="0"/>
            </a:spcBef>
            <a:spcAft>
              <a:spcPct val="35000"/>
            </a:spcAft>
            <a:buNone/>
          </a:pPr>
          <a:r>
            <a:rPr lang="en-US" sz="1100" kern="1200">
              <a:latin typeface="Calibri Light"/>
              <a:cs typeface="Calibri"/>
            </a:rPr>
            <a:t>Who are the authors of those articles? </a:t>
          </a:r>
        </a:p>
        <a:p>
          <a:pPr marL="0" lvl="0" indent="0" algn="l" defTabSz="488950">
            <a:lnSpc>
              <a:spcPct val="100000"/>
            </a:lnSpc>
            <a:spcBef>
              <a:spcPct val="0"/>
            </a:spcBef>
            <a:spcAft>
              <a:spcPct val="35000"/>
            </a:spcAft>
            <a:buNone/>
          </a:pPr>
          <a:r>
            <a:rPr lang="en-US" sz="1100" kern="1200">
              <a:latin typeface="Calibri Light"/>
              <a:cs typeface="Calibri"/>
            </a:rPr>
            <a:t>Are they primary authors? </a:t>
          </a:r>
        </a:p>
      </dsp:txBody>
      <dsp:txXfrm>
        <a:off x="4855863" y="1502974"/>
        <a:ext cx="4394783" cy="600062"/>
      </dsp:txXfrm>
    </dsp:sp>
    <dsp:sp modelId="{D8622EE7-B283-4D1E-A96C-B6AC09370597}">
      <dsp:nvSpPr>
        <dsp:cNvPr id="0" name=""/>
        <dsp:cNvSpPr/>
      </dsp:nvSpPr>
      <dsp:spPr>
        <a:xfrm>
          <a:off x="0" y="2253052"/>
          <a:ext cx="9250647" cy="6000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65B18F-F1A8-4995-AF79-EE6037E112FC}">
      <dsp:nvSpPr>
        <dsp:cNvPr id="0" name=""/>
        <dsp:cNvSpPr/>
      </dsp:nvSpPr>
      <dsp:spPr>
        <a:xfrm>
          <a:off x="181518" y="2388066"/>
          <a:ext cx="330034" cy="3300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9DD61E-0C8E-4F9E-9E30-8CBEB2732752}">
      <dsp:nvSpPr>
        <dsp:cNvPr id="0" name=""/>
        <dsp:cNvSpPr/>
      </dsp:nvSpPr>
      <dsp:spPr>
        <a:xfrm>
          <a:off x="693072" y="2253052"/>
          <a:ext cx="4162791" cy="600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7" tIns="63507" rIns="63507" bIns="63507" numCol="1" spcCol="1270" anchor="ctr" anchorCtr="0">
          <a:noAutofit/>
        </a:bodyPr>
        <a:lstStyle/>
        <a:p>
          <a:pPr marL="0" lvl="0" indent="0" algn="l" defTabSz="844550">
            <a:lnSpc>
              <a:spcPct val="100000"/>
            </a:lnSpc>
            <a:spcBef>
              <a:spcPct val="0"/>
            </a:spcBef>
            <a:spcAft>
              <a:spcPct val="35000"/>
            </a:spcAft>
            <a:buNone/>
          </a:pPr>
          <a:r>
            <a:rPr lang="en-US" sz="1900" kern="1200">
              <a:latin typeface="Calibri Light"/>
              <a:cs typeface="Calibri"/>
            </a:rPr>
            <a:t>Open Access</a:t>
          </a:r>
        </a:p>
      </dsp:txBody>
      <dsp:txXfrm>
        <a:off x="693072" y="2253052"/>
        <a:ext cx="4162791" cy="600062"/>
      </dsp:txXfrm>
    </dsp:sp>
    <dsp:sp modelId="{B5E74C4C-3CB8-45A3-A91E-AA5B1DDA79AA}">
      <dsp:nvSpPr>
        <dsp:cNvPr id="0" name=""/>
        <dsp:cNvSpPr/>
      </dsp:nvSpPr>
      <dsp:spPr>
        <a:xfrm>
          <a:off x="4855863" y="2253052"/>
          <a:ext cx="4394783" cy="600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7" tIns="63507" rIns="63507" bIns="63507" numCol="1" spcCol="1270" anchor="ctr" anchorCtr="0">
          <a:noAutofit/>
        </a:bodyPr>
        <a:lstStyle/>
        <a:p>
          <a:pPr marL="0" lvl="0" indent="0" algn="l" defTabSz="488950" rtl="0">
            <a:lnSpc>
              <a:spcPct val="100000"/>
            </a:lnSpc>
            <a:spcBef>
              <a:spcPct val="0"/>
            </a:spcBef>
            <a:spcAft>
              <a:spcPct val="35000"/>
            </a:spcAft>
            <a:buNone/>
          </a:pPr>
          <a:r>
            <a:rPr lang="en-US" sz="1100" b="0" kern="1200">
              <a:latin typeface="Calibri Light"/>
              <a:cs typeface="Calibri"/>
            </a:rPr>
            <a:t>Do the selected journals provide open access options? </a:t>
          </a:r>
        </a:p>
        <a:p>
          <a:pPr marL="0" lvl="0" indent="0" algn="l" defTabSz="488950">
            <a:lnSpc>
              <a:spcPct val="100000"/>
            </a:lnSpc>
            <a:spcBef>
              <a:spcPct val="0"/>
            </a:spcBef>
            <a:spcAft>
              <a:spcPct val="35000"/>
            </a:spcAft>
            <a:buNone/>
          </a:pPr>
          <a:r>
            <a:rPr lang="en-US" sz="1100" b="0" kern="1200">
              <a:latin typeface="Calibri Light"/>
              <a:cs typeface="Calibri"/>
            </a:rPr>
            <a:t>What types of open access articles do we have?</a:t>
          </a:r>
        </a:p>
      </dsp:txBody>
      <dsp:txXfrm>
        <a:off x="4855863" y="2253052"/>
        <a:ext cx="4394783" cy="600062"/>
      </dsp:txXfrm>
    </dsp:sp>
    <dsp:sp modelId="{7D89F26D-AB40-46C8-BA45-4E1E395B3D52}">
      <dsp:nvSpPr>
        <dsp:cNvPr id="0" name=""/>
        <dsp:cNvSpPr/>
      </dsp:nvSpPr>
      <dsp:spPr>
        <a:xfrm>
          <a:off x="0" y="3003131"/>
          <a:ext cx="9250647" cy="6000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36157A-FCA1-4CC5-B9A4-01246169354F}">
      <dsp:nvSpPr>
        <dsp:cNvPr id="0" name=""/>
        <dsp:cNvSpPr/>
      </dsp:nvSpPr>
      <dsp:spPr>
        <a:xfrm>
          <a:off x="181518" y="3138145"/>
          <a:ext cx="330034" cy="33003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461A5B-6721-4A02-B534-6B681E6D328F}">
      <dsp:nvSpPr>
        <dsp:cNvPr id="0" name=""/>
        <dsp:cNvSpPr/>
      </dsp:nvSpPr>
      <dsp:spPr>
        <a:xfrm>
          <a:off x="693072" y="3003131"/>
          <a:ext cx="4162791" cy="600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7" tIns="63507" rIns="63507" bIns="63507" numCol="1" spcCol="1270" anchor="ctr" anchorCtr="0">
          <a:noAutofit/>
        </a:bodyPr>
        <a:lstStyle/>
        <a:p>
          <a:pPr marL="0" lvl="0" indent="0" algn="l" defTabSz="844550">
            <a:lnSpc>
              <a:spcPct val="100000"/>
            </a:lnSpc>
            <a:spcBef>
              <a:spcPct val="0"/>
            </a:spcBef>
            <a:spcAft>
              <a:spcPct val="35000"/>
            </a:spcAft>
            <a:buNone/>
          </a:pPr>
          <a:r>
            <a:rPr lang="en-US" sz="1900" b="0" kern="1200">
              <a:latin typeface="Calibri Light"/>
              <a:cs typeface="Calibri"/>
            </a:rPr>
            <a:t>Funders</a:t>
          </a:r>
          <a:r>
            <a:rPr lang="en-US" sz="1900" kern="1200">
              <a:latin typeface="Calibri Light"/>
              <a:cs typeface="Calibri"/>
            </a:rPr>
            <a:t> and Research Organizations</a:t>
          </a:r>
          <a:endParaRPr lang="en-US" sz="1900" kern="1200"/>
        </a:p>
      </dsp:txBody>
      <dsp:txXfrm>
        <a:off x="693072" y="3003131"/>
        <a:ext cx="4162791" cy="600062"/>
      </dsp:txXfrm>
    </dsp:sp>
    <dsp:sp modelId="{4E1454B6-6871-4C0E-89F5-69ECCCFAE5D1}">
      <dsp:nvSpPr>
        <dsp:cNvPr id="0" name=""/>
        <dsp:cNvSpPr/>
      </dsp:nvSpPr>
      <dsp:spPr>
        <a:xfrm>
          <a:off x="4855863" y="3003131"/>
          <a:ext cx="4394783" cy="600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7" tIns="63507" rIns="63507" bIns="63507" numCol="1" spcCol="1270" anchor="ctr" anchorCtr="0">
          <a:noAutofit/>
        </a:bodyPr>
        <a:lstStyle/>
        <a:p>
          <a:pPr marL="0" lvl="0" indent="0" algn="l" defTabSz="488950">
            <a:lnSpc>
              <a:spcPct val="100000"/>
            </a:lnSpc>
            <a:spcBef>
              <a:spcPct val="0"/>
            </a:spcBef>
            <a:spcAft>
              <a:spcPct val="35000"/>
            </a:spcAft>
            <a:buNone/>
          </a:pPr>
          <a:r>
            <a:rPr lang="en-US" sz="1100" kern="1200">
              <a:latin typeface="Calibri Light"/>
              <a:cs typeface="Calibri"/>
            </a:rPr>
            <a:t>Who and where are the funders?</a:t>
          </a:r>
        </a:p>
        <a:p>
          <a:pPr marL="0" lvl="0" indent="0" algn="l" defTabSz="488950">
            <a:lnSpc>
              <a:spcPct val="100000"/>
            </a:lnSpc>
            <a:spcBef>
              <a:spcPct val="0"/>
            </a:spcBef>
            <a:spcAft>
              <a:spcPct val="35000"/>
            </a:spcAft>
            <a:buNone/>
          </a:pPr>
          <a:r>
            <a:rPr lang="en-US" sz="1100" kern="1200">
              <a:latin typeface="Calibri Light"/>
              <a:cs typeface="Calibri"/>
            </a:rPr>
            <a:t>Who and where are the collaborating research orgs, in terms of authorship?</a:t>
          </a:r>
        </a:p>
      </dsp:txBody>
      <dsp:txXfrm>
        <a:off x="4855863" y="3003131"/>
        <a:ext cx="4394783" cy="600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46729-706B-41E2-BCF1-6AE47A51DD66}">
      <dsp:nvSpPr>
        <dsp:cNvPr id="0" name=""/>
        <dsp:cNvSpPr/>
      </dsp:nvSpPr>
      <dsp:spPr>
        <a:xfrm>
          <a:off x="0" y="7894"/>
          <a:ext cx="6713552" cy="71136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kern="1200">
              <a:latin typeface="Calibri"/>
              <a:ea typeface="Lato"/>
              <a:cs typeface="Lato"/>
            </a:rPr>
            <a:t> </a:t>
          </a:r>
          <a:r>
            <a:rPr lang="en-US" sz="1600" b="0" kern="1200">
              <a:latin typeface="+mj-lt"/>
              <a:ea typeface="Lato"/>
              <a:cs typeface="Lato"/>
            </a:rPr>
            <a:t>Helpful to know where our researchers publish</a:t>
          </a:r>
          <a:endParaRPr lang="en-US" sz="1600" b="0" kern="1200">
            <a:latin typeface="+mj-lt"/>
            <a:cs typeface="Calibri"/>
          </a:endParaRPr>
        </a:p>
      </dsp:txBody>
      <dsp:txXfrm>
        <a:off x="34726" y="42620"/>
        <a:ext cx="6644100" cy="641908"/>
      </dsp:txXfrm>
    </dsp:sp>
    <dsp:sp modelId="{CDBB315C-A3CC-46D3-BDD1-B85E5EEB3496}">
      <dsp:nvSpPr>
        <dsp:cNvPr id="0" name=""/>
        <dsp:cNvSpPr/>
      </dsp:nvSpPr>
      <dsp:spPr>
        <a:xfrm>
          <a:off x="0" y="719254"/>
          <a:ext cx="6713552"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155"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kern="1200">
              <a:latin typeface="+mj-lt"/>
              <a:ea typeface="Lato"/>
              <a:cs typeface="Lato"/>
            </a:rPr>
            <a:t>Which journal is getting the most citations</a:t>
          </a:r>
        </a:p>
        <a:p>
          <a:pPr marL="171450" lvl="1" indent="-171450" algn="l" defTabSz="711200" rtl="0">
            <a:lnSpc>
              <a:spcPct val="90000"/>
            </a:lnSpc>
            <a:spcBef>
              <a:spcPct val="0"/>
            </a:spcBef>
            <a:spcAft>
              <a:spcPct val="20000"/>
            </a:spcAft>
            <a:buChar char="•"/>
          </a:pPr>
          <a:r>
            <a:rPr lang="en-US" sz="1600" kern="1200">
              <a:latin typeface="+mj-lt"/>
              <a:ea typeface="Lato"/>
              <a:cs typeface="Lato"/>
            </a:rPr>
            <a:t>Does this align with our internal usage data</a:t>
          </a:r>
        </a:p>
      </dsp:txBody>
      <dsp:txXfrm>
        <a:off x="0" y="719254"/>
        <a:ext cx="6713552" cy="629280"/>
      </dsp:txXfrm>
    </dsp:sp>
    <dsp:sp modelId="{7E33D742-0131-496B-9CD7-8D75F4234EA4}">
      <dsp:nvSpPr>
        <dsp:cNvPr id="0" name=""/>
        <dsp:cNvSpPr/>
      </dsp:nvSpPr>
      <dsp:spPr>
        <a:xfrm>
          <a:off x="0" y="1348534"/>
          <a:ext cx="6713552" cy="71136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a:latin typeface="+mj-lt"/>
              <a:ea typeface="Lato"/>
              <a:cs typeface="Lato"/>
            </a:rPr>
            <a:t> </a:t>
          </a:r>
          <a:r>
            <a:rPr lang="en-US" sz="1600" b="0" kern="1200">
              <a:solidFill>
                <a:prstClr val="white"/>
              </a:solidFill>
              <a:latin typeface="+mj-lt"/>
              <a:ea typeface="Lato"/>
              <a:cs typeface="Lato"/>
            </a:rPr>
            <a:t>Helpful for pursuing transformative agreements</a:t>
          </a:r>
        </a:p>
      </dsp:txBody>
      <dsp:txXfrm>
        <a:off x="34726" y="1383260"/>
        <a:ext cx="6644100" cy="641908"/>
      </dsp:txXfrm>
    </dsp:sp>
    <dsp:sp modelId="{6951C7FD-3677-445F-A24E-DE5CA49AD78C}">
      <dsp:nvSpPr>
        <dsp:cNvPr id="0" name=""/>
        <dsp:cNvSpPr/>
      </dsp:nvSpPr>
      <dsp:spPr>
        <a:xfrm>
          <a:off x="0" y="2059894"/>
          <a:ext cx="6713552"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155"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kern="1200">
              <a:latin typeface="+mj-lt"/>
              <a:ea typeface="Lato"/>
              <a:cs typeface="Lato"/>
            </a:rPr>
            <a:t>Is Open Access being embraced by my department</a:t>
          </a:r>
        </a:p>
        <a:p>
          <a:pPr marL="171450" lvl="1" indent="-171450" algn="l" defTabSz="711200" rtl="0">
            <a:lnSpc>
              <a:spcPct val="90000"/>
            </a:lnSpc>
            <a:spcBef>
              <a:spcPct val="0"/>
            </a:spcBef>
            <a:spcAft>
              <a:spcPct val="20000"/>
            </a:spcAft>
            <a:buChar char="•"/>
          </a:pPr>
          <a:r>
            <a:rPr lang="en-US" sz="1600" kern="1200">
              <a:latin typeface="+mj-lt"/>
              <a:ea typeface="Lato"/>
              <a:cs typeface="Lato"/>
            </a:rPr>
            <a:t>Trend in different types of Open Access</a:t>
          </a:r>
        </a:p>
      </dsp:txBody>
      <dsp:txXfrm>
        <a:off x="0" y="2059894"/>
        <a:ext cx="6713552" cy="629280"/>
      </dsp:txXfrm>
    </dsp:sp>
    <dsp:sp modelId="{4F1B689A-DB42-4679-933E-A3F2000C73F2}">
      <dsp:nvSpPr>
        <dsp:cNvPr id="0" name=""/>
        <dsp:cNvSpPr/>
      </dsp:nvSpPr>
      <dsp:spPr>
        <a:xfrm>
          <a:off x="0" y="2689174"/>
          <a:ext cx="6713552" cy="71136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kern="1200">
              <a:solidFill>
                <a:prstClr val="white"/>
              </a:solidFill>
              <a:latin typeface="+mj-lt"/>
              <a:ea typeface="Lato"/>
              <a:cs typeface="Lato"/>
            </a:rPr>
            <a:t>Skepticism/nervousness around funding data</a:t>
          </a:r>
        </a:p>
      </dsp:txBody>
      <dsp:txXfrm>
        <a:off x="34726" y="2723900"/>
        <a:ext cx="6644100" cy="641908"/>
      </dsp:txXfrm>
    </dsp:sp>
    <dsp:sp modelId="{F9FB6A7A-A7A5-4722-A8DD-08C650EC59DE}">
      <dsp:nvSpPr>
        <dsp:cNvPr id="0" name=""/>
        <dsp:cNvSpPr/>
      </dsp:nvSpPr>
      <dsp:spPr>
        <a:xfrm>
          <a:off x="0" y="3400534"/>
          <a:ext cx="6713552" cy="1042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155"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kern="1200">
              <a:latin typeface="+mj-lt"/>
              <a:ea typeface="Lato"/>
              <a:cs typeface="Lato"/>
            </a:rPr>
            <a:t>Possible sensitivity around interpretation of our intent</a:t>
          </a:r>
        </a:p>
        <a:p>
          <a:pPr marL="171450" lvl="1" indent="-171450" algn="l" defTabSz="711200" rtl="0">
            <a:lnSpc>
              <a:spcPct val="90000"/>
            </a:lnSpc>
            <a:spcBef>
              <a:spcPct val="0"/>
            </a:spcBef>
            <a:spcAft>
              <a:spcPct val="20000"/>
            </a:spcAft>
            <a:buChar char="•"/>
          </a:pPr>
          <a:r>
            <a:rPr lang="en-US" sz="1600" kern="1200">
              <a:latin typeface="+mj-lt"/>
              <a:ea typeface="Lato"/>
              <a:cs typeface="Lato"/>
            </a:rPr>
            <a:t>With multiple researchers, cannot identify who received the grants</a:t>
          </a:r>
        </a:p>
        <a:p>
          <a:pPr marL="171450" lvl="1" indent="-171450" algn="l" defTabSz="711200" rtl="0">
            <a:lnSpc>
              <a:spcPct val="90000"/>
            </a:lnSpc>
            <a:spcBef>
              <a:spcPct val="0"/>
            </a:spcBef>
            <a:spcAft>
              <a:spcPct val="20000"/>
            </a:spcAft>
            <a:buChar char="•"/>
          </a:pPr>
          <a:r>
            <a:rPr lang="en-US" sz="1600" kern="1200">
              <a:latin typeface="+mj-lt"/>
              <a:ea typeface="Lato"/>
              <a:cs typeface="Lato"/>
            </a:rPr>
            <a:t>Not very useful if researchers aren't eligible for a grant, e.g., federal grants in other countries</a:t>
          </a:r>
        </a:p>
      </dsp:txBody>
      <dsp:txXfrm>
        <a:off x="0" y="3400534"/>
        <a:ext cx="6713552" cy="10422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0ABF3-C49A-D045-A2BB-EBC81544FEF3}">
      <dsp:nvSpPr>
        <dsp:cNvPr id="0" name=""/>
        <dsp:cNvSpPr/>
      </dsp:nvSpPr>
      <dsp:spPr>
        <a:xfrm>
          <a:off x="0" y="0"/>
          <a:ext cx="6713552" cy="95472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latin typeface="+mj-lt"/>
              <a:cs typeface="Calibri"/>
            </a:rPr>
            <a:t> Feedback on the dashboards</a:t>
          </a:r>
        </a:p>
      </dsp:txBody>
      <dsp:txXfrm>
        <a:off x="46606" y="46606"/>
        <a:ext cx="6620340" cy="861508"/>
      </dsp:txXfrm>
    </dsp:sp>
    <dsp:sp modelId="{22D1EBBD-2332-544E-9C7A-1B5CD682B4DB}">
      <dsp:nvSpPr>
        <dsp:cNvPr id="0" name=""/>
        <dsp:cNvSpPr/>
      </dsp:nvSpPr>
      <dsp:spPr>
        <a:xfrm>
          <a:off x="0" y="958497"/>
          <a:ext cx="6713552" cy="1530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155"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kern="1200">
              <a:latin typeface="+mj-lt"/>
            </a:rPr>
            <a:t>Asked to walk through the dashboard </a:t>
          </a:r>
          <a:endParaRPr lang="en-US" sz="1600" kern="1200">
            <a:latin typeface="+mj-lt"/>
            <a:cs typeface="Calibri"/>
          </a:endParaRPr>
        </a:p>
        <a:p>
          <a:pPr marL="171450" lvl="1" indent="-171450" algn="l" defTabSz="711200" rtl="0">
            <a:lnSpc>
              <a:spcPct val="90000"/>
            </a:lnSpc>
            <a:spcBef>
              <a:spcPct val="0"/>
            </a:spcBef>
            <a:spcAft>
              <a:spcPct val="20000"/>
            </a:spcAft>
            <a:buChar char="•"/>
          </a:pPr>
          <a:r>
            <a:rPr lang="en-US" sz="1600" kern="1200">
              <a:latin typeface="+mj-lt"/>
              <a:ea typeface="Lato"/>
              <a:cs typeface="Lato"/>
            </a:rPr>
            <a:t>List of journals in Nature Index is good but doesn't cover 100% of the "top" journals (also subjective)</a:t>
          </a:r>
          <a:endParaRPr lang="en-US" sz="1600" kern="1200">
            <a:latin typeface="+mj-lt"/>
          </a:endParaRPr>
        </a:p>
        <a:p>
          <a:pPr marL="171450" lvl="1" indent="-171450" algn="l" defTabSz="711200" rtl="0">
            <a:lnSpc>
              <a:spcPct val="90000"/>
            </a:lnSpc>
            <a:spcBef>
              <a:spcPct val="0"/>
            </a:spcBef>
            <a:spcAft>
              <a:spcPct val="20000"/>
            </a:spcAft>
            <a:buChar char="•"/>
          </a:pPr>
          <a:r>
            <a:rPr lang="en-US" sz="1600" kern="1200">
              <a:latin typeface="+mj-lt"/>
            </a:rPr>
            <a:t>Useful to show publication growth to senior leadership, with new faculty joining over the past few </a:t>
          </a:r>
          <a:r>
            <a:rPr lang="en-US" sz="1600" kern="1200">
              <a:latin typeface="+mj-lt"/>
              <a:ea typeface="Lato"/>
              <a:cs typeface="Lato"/>
            </a:rPr>
            <a:t>years</a:t>
          </a:r>
          <a:endParaRPr lang="en-US" sz="1600" kern="1200">
            <a:latin typeface="+mj-lt"/>
          </a:endParaRPr>
        </a:p>
        <a:p>
          <a:pPr marL="171450" lvl="1" indent="-171450" algn="l" defTabSz="711200" rtl="0">
            <a:lnSpc>
              <a:spcPct val="90000"/>
            </a:lnSpc>
            <a:spcBef>
              <a:spcPct val="0"/>
            </a:spcBef>
            <a:spcAft>
              <a:spcPct val="20000"/>
            </a:spcAft>
            <a:buChar char="•"/>
          </a:pPr>
          <a:r>
            <a:rPr lang="en-US" sz="1600" kern="1200">
              <a:latin typeface="+mj-lt"/>
              <a:ea typeface="Lato"/>
              <a:cs typeface="Lato"/>
            </a:rPr>
            <a:t>Interested in the growth in Open Access publishing </a:t>
          </a:r>
          <a:endParaRPr lang="en-US" sz="1600" kern="1200">
            <a:latin typeface="+mj-lt"/>
          </a:endParaRPr>
        </a:p>
      </dsp:txBody>
      <dsp:txXfrm>
        <a:off x="0" y="958497"/>
        <a:ext cx="6713552" cy="1530764"/>
      </dsp:txXfrm>
    </dsp:sp>
    <dsp:sp modelId="{CCB74590-052E-7D42-A1D9-F48B58209CD5}">
      <dsp:nvSpPr>
        <dsp:cNvPr id="0" name=""/>
        <dsp:cNvSpPr/>
      </dsp:nvSpPr>
      <dsp:spPr>
        <a:xfrm>
          <a:off x="0" y="2489261"/>
          <a:ext cx="6713552" cy="95472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latin typeface="+mj-lt"/>
              <a:cs typeface="Calibri"/>
            </a:rPr>
            <a:t>Future developments </a:t>
          </a:r>
          <a:endParaRPr lang="en-US" sz="1600" kern="1200">
            <a:latin typeface="+mj-lt"/>
            <a:cs typeface="Calibri"/>
          </a:endParaRPr>
        </a:p>
      </dsp:txBody>
      <dsp:txXfrm>
        <a:off x="46606" y="2535867"/>
        <a:ext cx="6620340" cy="861508"/>
      </dsp:txXfrm>
    </dsp:sp>
    <dsp:sp modelId="{577D7339-1040-A14C-8123-648D458BAD44}">
      <dsp:nvSpPr>
        <dsp:cNvPr id="0" name=""/>
        <dsp:cNvSpPr/>
      </dsp:nvSpPr>
      <dsp:spPr>
        <a:xfrm>
          <a:off x="0" y="3443982"/>
          <a:ext cx="6713552" cy="1002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155"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a:latin typeface="+mj-lt"/>
              <a:ea typeface="Lato"/>
              <a:cs typeface="Lato"/>
            </a:rPr>
            <a:t>Comparing the department's performance in Nature Index with other metrics. E.g., we rank much higher in Academic Analytics</a:t>
          </a:r>
          <a:endParaRPr lang="en-US" sz="1600" kern="1200">
            <a:latin typeface="+mj-lt"/>
            <a:cs typeface="Calibri"/>
          </a:endParaRPr>
        </a:p>
        <a:p>
          <a:pPr marL="171450" lvl="1" indent="-171450" algn="l" defTabSz="711200">
            <a:lnSpc>
              <a:spcPct val="90000"/>
            </a:lnSpc>
            <a:spcBef>
              <a:spcPct val="0"/>
            </a:spcBef>
            <a:spcAft>
              <a:spcPct val="20000"/>
            </a:spcAft>
            <a:buChar char="•"/>
          </a:pPr>
          <a:r>
            <a:rPr lang="en-US" sz="1600" kern="1200">
              <a:latin typeface="+mj-lt"/>
              <a:ea typeface="Lato"/>
              <a:cs typeface="Lato"/>
            </a:rPr>
            <a:t>A normalized comparison with other UR departments, also comparing with other universities</a:t>
          </a:r>
          <a:endParaRPr lang="en-US" sz="1600" kern="1200">
            <a:latin typeface="+mj-lt"/>
            <a:cs typeface="Calibri"/>
          </a:endParaRPr>
        </a:p>
      </dsp:txBody>
      <dsp:txXfrm>
        <a:off x="0" y="3443982"/>
        <a:ext cx="6713552" cy="10029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0ABF3-C49A-D045-A2BB-EBC81544FEF3}">
      <dsp:nvSpPr>
        <dsp:cNvPr id="0" name=""/>
        <dsp:cNvSpPr/>
      </dsp:nvSpPr>
      <dsp:spPr>
        <a:xfrm>
          <a:off x="0" y="0"/>
          <a:ext cx="6713552" cy="67392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latin typeface="+mj-lt"/>
              <a:cs typeface="Calibri"/>
            </a:rPr>
            <a:t> Feedback on the dashboards</a:t>
          </a:r>
        </a:p>
      </dsp:txBody>
      <dsp:txXfrm>
        <a:off x="32898" y="32898"/>
        <a:ext cx="6647756" cy="608124"/>
      </dsp:txXfrm>
    </dsp:sp>
    <dsp:sp modelId="{22D1EBBD-2332-544E-9C7A-1B5CD682B4DB}">
      <dsp:nvSpPr>
        <dsp:cNvPr id="0" name=""/>
        <dsp:cNvSpPr/>
      </dsp:nvSpPr>
      <dsp:spPr>
        <a:xfrm>
          <a:off x="0" y="680966"/>
          <a:ext cx="6713552" cy="1266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155"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kern="1200">
              <a:latin typeface="+mj-lt"/>
              <a:cs typeface="Calibri"/>
            </a:rPr>
            <a:t>Good to show department chair multiple data sources</a:t>
          </a:r>
        </a:p>
        <a:p>
          <a:pPr marL="171450" lvl="1" indent="-171450" algn="l" defTabSz="711200" rtl="0">
            <a:lnSpc>
              <a:spcPct val="90000"/>
            </a:lnSpc>
            <a:spcBef>
              <a:spcPct val="0"/>
            </a:spcBef>
            <a:spcAft>
              <a:spcPct val="20000"/>
            </a:spcAft>
            <a:buChar char="•"/>
          </a:pPr>
          <a:r>
            <a:rPr lang="en-US" sz="1600" b="0" i="0" kern="1200">
              <a:latin typeface="+mj-lt"/>
              <a:cs typeface="Calibri"/>
            </a:rPr>
            <a:t>Might create some noise due to discrepancies between data in dashboards and other tools/sources </a:t>
          </a:r>
          <a:endParaRPr lang="en-US" sz="1600" kern="1200">
            <a:latin typeface="+mj-lt"/>
          </a:endParaRPr>
        </a:p>
        <a:p>
          <a:pPr marL="171450" lvl="1" indent="-171450" algn="l" defTabSz="711200" rtl="0">
            <a:lnSpc>
              <a:spcPct val="90000"/>
            </a:lnSpc>
            <a:spcBef>
              <a:spcPct val="0"/>
            </a:spcBef>
            <a:spcAft>
              <a:spcPct val="20000"/>
            </a:spcAft>
            <a:buChar char="•"/>
          </a:pPr>
          <a:r>
            <a:rPr lang="en-US" sz="1600" kern="1200">
              <a:latin typeface="+mj-lt"/>
            </a:rPr>
            <a:t>Ideas on revealing trends of "Share" metric and repeating co-authorship and collaborating research organization</a:t>
          </a:r>
        </a:p>
      </dsp:txBody>
      <dsp:txXfrm>
        <a:off x="0" y="680966"/>
        <a:ext cx="6713552" cy="1266840"/>
      </dsp:txXfrm>
    </dsp:sp>
    <dsp:sp modelId="{CCB74590-052E-7D42-A1D9-F48B58209CD5}">
      <dsp:nvSpPr>
        <dsp:cNvPr id="0" name=""/>
        <dsp:cNvSpPr/>
      </dsp:nvSpPr>
      <dsp:spPr>
        <a:xfrm>
          <a:off x="0" y="1947806"/>
          <a:ext cx="6713552" cy="67392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latin typeface="+mj-lt"/>
              <a:cs typeface="Calibri"/>
            </a:rPr>
            <a:t>Future developments </a:t>
          </a:r>
          <a:endParaRPr lang="en-US" sz="1600" kern="1200">
            <a:latin typeface="+mj-lt"/>
            <a:cs typeface="Calibri"/>
          </a:endParaRPr>
        </a:p>
      </dsp:txBody>
      <dsp:txXfrm>
        <a:off x="32898" y="1980704"/>
        <a:ext cx="6647756" cy="608124"/>
      </dsp:txXfrm>
    </dsp:sp>
    <dsp:sp modelId="{577D7339-1040-A14C-8123-648D458BAD44}">
      <dsp:nvSpPr>
        <dsp:cNvPr id="0" name=""/>
        <dsp:cNvSpPr/>
      </dsp:nvSpPr>
      <dsp:spPr>
        <a:xfrm>
          <a:off x="0" y="2621726"/>
          <a:ext cx="6713552"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155"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b="0" i="0" kern="1200">
              <a:latin typeface="+mj-lt"/>
              <a:cs typeface="Calibri"/>
            </a:rPr>
            <a:t>Comprehensive dashboards that can answer a good set of questions for different audience groups</a:t>
          </a:r>
          <a:endParaRPr lang="en-US" sz="1600" kern="1200">
            <a:latin typeface="+mj-lt"/>
            <a:cs typeface="Calibri"/>
          </a:endParaRPr>
        </a:p>
        <a:p>
          <a:pPr marL="171450" lvl="1" indent="-171450" algn="l" defTabSz="711200">
            <a:lnSpc>
              <a:spcPct val="90000"/>
            </a:lnSpc>
            <a:spcBef>
              <a:spcPct val="0"/>
            </a:spcBef>
            <a:spcAft>
              <a:spcPct val="20000"/>
            </a:spcAft>
            <a:buChar char="•"/>
          </a:pPr>
          <a:r>
            <a:rPr lang="en-US" sz="1600" b="0" i="0" kern="1200">
              <a:latin typeface="+mj-lt"/>
              <a:cs typeface="Calibri"/>
            </a:rPr>
            <a:t>Proactively choosing the data we want to show, also consider department chairs' feedback </a:t>
          </a:r>
          <a:endParaRPr lang="en-US" sz="1600" kern="1200">
            <a:latin typeface="+mj-lt"/>
            <a:cs typeface="Calibri"/>
          </a:endParaRPr>
        </a:p>
        <a:p>
          <a:pPr marL="171450" lvl="1" indent="-171450" algn="l" defTabSz="711200">
            <a:lnSpc>
              <a:spcPct val="90000"/>
            </a:lnSpc>
            <a:spcBef>
              <a:spcPct val="0"/>
            </a:spcBef>
            <a:spcAft>
              <a:spcPct val="20000"/>
            </a:spcAft>
            <a:buChar char="•"/>
          </a:pPr>
          <a:r>
            <a:rPr lang="en-US" sz="1600" kern="1200">
              <a:latin typeface="+mj-lt"/>
              <a:cs typeface="Calibri"/>
            </a:rPr>
            <a:t>Suggestions on the subjects to work on, the academic department chairs to work with, and the units to collaborate with</a:t>
          </a:r>
        </a:p>
      </dsp:txBody>
      <dsp:txXfrm>
        <a:off x="0" y="2621726"/>
        <a:ext cx="6713552" cy="1490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0ABF3-C49A-D045-A2BB-EBC81544FEF3}">
      <dsp:nvSpPr>
        <dsp:cNvPr id="0" name=""/>
        <dsp:cNvSpPr/>
      </dsp:nvSpPr>
      <dsp:spPr>
        <a:xfrm>
          <a:off x="0" y="0"/>
          <a:ext cx="6713552" cy="91728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latin typeface="+mj-lt"/>
              <a:cs typeface="Calibri"/>
            </a:rPr>
            <a:t> Short-term Goals</a:t>
          </a:r>
        </a:p>
      </dsp:txBody>
      <dsp:txXfrm>
        <a:off x="44778" y="44778"/>
        <a:ext cx="6623996" cy="827724"/>
      </dsp:txXfrm>
    </dsp:sp>
    <dsp:sp modelId="{22D1EBBD-2332-544E-9C7A-1B5CD682B4DB}">
      <dsp:nvSpPr>
        <dsp:cNvPr id="0" name=""/>
        <dsp:cNvSpPr/>
      </dsp:nvSpPr>
      <dsp:spPr>
        <a:xfrm>
          <a:off x="0" y="919425"/>
          <a:ext cx="6713552" cy="1293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155"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kern="1200">
              <a:latin typeface="+mj-lt"/>
            </a:rPr>
            <a:t>Content: add </a:t>
          </a:r>
          <a:r>
            <a:rPr lang="en-US" sz="1600" kern="1200">
              <a:latin typeface="+mj-lt"/>
              <a:cs typeface="+mj-lt"/>
            </a:rPr>
            <a:t>the trend of the Nature Index metric "Share" to the dashboard</a:t>
          </a:r>
        </a:p>
        <a:p>
          <a:pPr marL="171450" lvl="1" indent="-171450" algn="l" defTabSz="711200" rtl="0">
            <a:lnSpc>
              <a:spcPct val="90000"/>
            </a:lnSpc>
            <a:spcBef>
              <a:spcPct val="0"/>
            </a:spcBef>
            <a:spcAft>
              <a:spcPct val="20000"/>
            </a:spcAft>
            <a:buChar char="•"/>
          </a:pPr>
          <a:r>
            <a:rPr lang="en-US" sz="1600" kern="1200">
              <a:latin typeface="+mj-lt"/>
              <a:ea typeface="+mj-lt"/>
              <a:cs typeface="+mj-lt"/>
            </a:rPr>
            <a:t>Journal List: expand the journal list to include other high quality EES journals suggested by the EES department head </a:t>
          </a:r>
        </a:p>
        <a:p>
          <a:pPr marL="171450" lvl="1" indent="-171450" algn="l" defTabSz="711200" rtl="0">
            <a:lnSpc>
              <a:spcPct val="90000"/>
            </a:lnSpc>
            <a:spcBef>
              <a:spcPct val="0"/>
            </a:spcBef>
            <a:spcAft>
              <a:spcPct val="20000"/>
            </a:spcAft>
            <a:buChar char="•"/>
          </a:pPr>
          <a:r>
            <a:rPr lang="en-US" sz="1600" kern="1200">
              <a:latin typeface="+mj-lt"/>
              <a:ea typeface="+mj-lt"/>
              <a:cs typeface="+mj-lt"/>
            </a:rPr>
            <a:t>Identify the next subject area to work on and the department: Chemical Engineering, Life sciences</a:t>
          </a:r>
          <a:r>
            <a:rPr lang="en-US" kern="1200">
              <a:latin typeface="+mj-lt"/>
              <a:ea typeface="+mj-lt"/>
              <a:cs typeface="+mj-lt"/>
            </a:rPr>
            <a:t> </a:t>
          </a:r>
          <a:endParaRPr lang="en-US" kern="1200">
            <a:latin typeface="+mj-lt"/>
            <a:cs typeface="+mj-lt"/>
          </a:endParaRPr>
        </a:p>
      </dsp:txBody>
      <dsp:txXfrm>
        <a:off x="0" y="919425"/>
        <a:ext cx="6713552" cy="1293232"/>
      </dsp:txXfrm>
    </dsp:sp>
    <dsp:sp modelId="{29CC7C1E-437B-1A40-9670-3559426A517E}">
      <dsp:nvSpPr>
        <dsp:cNvPr id="0" name=""/>
        <dsp:cNvSpPr/>
      </dsp:nvSpPr>
      <dsp:spPr>
        <a:xfrm>
          <a:off x="0" y="2212658"/>
          <a:ext cx="6713552" cy="91728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latin typeface="+mj-lt"/>
              <a:cs typeface="Calibri"/>
            </a:rPr>
            <a:t> Long-term Goals </a:t>
          </a:r>
          <a:endParaRPr lang="en-US" sz="1600" kern="1200"/>
        </a:p>
      </dsp:txBody>
      <dsp:txXfrm>
        <a:off x="44778" y="2257436"/>
        <a:ext cx="6623996" cy="827724"/>
      </dsp:txXfrm>
    </dsp:sp>
    <dsp:sp modelId="{1FECC656-AD7E-1948-90D9-E1B9FA9387DE}">
      <dsp:nvSpPr>
        <dsp:cNvPr id="0" name=""/>
        <dsp:cNvSpPr/>
      </dsp:nvSpPr>
      <dsp:spPr>
        <a:xfrm>
          <a:off x="0" y="3129938"/>
          <a:ext cx="6713552" cy="131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155"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kern="1200">
              <a:latin typeface="+mj-lt"/>
              <a:ea typeface="Lato"/>
              <a:cs typeface="Lato"/>
            </a:rPr>
            <a:t>Content: identify repeating co-authors and their affiliation</a:t>
          </a:r>
        </a:p>
        <a:p>
          <a:pPr marL="171450" lvl="1" indent="-171450" algn="l" defTabSz="711200" rtl="0">
            <a:lnSpc>
              <a:spcPct val="90000"/>
            </a:lnSpc>
            <a:spcBef>
              <a:spcPct val="0"/>
            </a:spcBef>
            <a:spcAft>
              <a:spcPct val="20000"/>
            </a:spcAft>
            <a:buChar char="•"/>
          </a:pPr>
          <a:r>
            <a:rPr lang="en-US" sz="1600" kern="1200">
              <a:latin typeface="+mj-lt"/>
              <a:ea typeface="Lato"/>
              <a:cs typeface="Lato"/>
            </a:rPr>
            <a:t>Journal List: Nature Index, UofR researchers commonly publishing and citing, Journals where others citing us in</a:t>
          </a:r>
        </a:p>
        <a:p>
          <a:pPr marL="171450" lvl="1" indent="-171450" algn="l" defTabSz="711200" rtl="0">
            <a:lnSpc>
              <a:spcPct val="90000"/>
            </a:lnSpc>
            <a:spcBef>
              <a:spcPct val="0"/>
            </a:spcBef>
            <a:spcAft>
              <a:spcPct val="20000"/>
            </a:spcAft>
            <a:buChar char="•"/>
          </a:pPr>
          <a:r>
            <a:rPr lang="en-US" sz="1600" kern="1200">
              <a:latin typeface="+mj-lt"/>
              <a:ea typeface="Lato"/>
              <a:cs typeface="Lato"/>
            </a:rPr>
            <a:t>Collaboration: identify potential collaborators to work on the dashboards </a:t>
          </a:r>
        </a:p>
        <a:p>
          <a:pPr marL="171450" lvl="1" indent="-171450" algn="l" defTabSz="711200">
            <a:lnSpc>
              <a:spcPct val="90000"/>
            </a:lnSpc>
            <a:spcBef>
              <a:spcPct val="0"/>
            </a:spcBef>
            <a:spcAft>
              <a:spcPct val="20000"/>
            </a:spcAft>
            <a:buChar char="•"/>
          </a:pPr>
          <a:endParaRPr lang="en-US" sz="1600" kern="1200">
            <a:latin typeface="+mj-lt"/>
            <a:ea typeface="Lato"/>
            <a:cs typeface="Lato"/>
          </a:endParaRPr>
        </a:p>
      </dsp:txBody>
      <dsp:txXfrm>
        <a:off x="0" y="3129938"/>
        <a:ext cx="6713552" cy="13185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E561F-0540-4B45-82B0-7892B7A843FA}">
      <dsp:nvSpPr>
        <dsp:cNvPr id="0" name=""/>
        <dsp:cNvSpPr/>
      </dsp:nvSpPr>
      <dsp:spPr>
        <a:xfrm>
          <a:off x="0" y="296457"/>
          <a:ext cx="5473213" cy="6772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4782" tIns="208280" rIns="424782" bIns="71120" numCol="1" spcCol="1270" anchor="t" anchorCtr="0">
          <a:noAutofit/>
        </a:body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1000" b="0" kern="1200">
              <a:latin typeface="Abadi Extra Light"/>
            </a:rPr>
            <a:t> The categories are Earth, Environmental, Physical, Chemical, Biology, Engineering. </a:t>
          </a:r>
        </a:p>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1000" b="0" kern="1200">
              <a:latin typeface="Abadi Extra Light"/>
            </a:rPr>
            <a:t> Among EES, many publications are under Earth Sciences. Outside of EES, most of them are related to Biological Sciences. </a:t>
          </a:r>
        </a:p>
      </dsp:txBody>
      <dsp:txXfrm>
        <a:off x="0" y="296457"/>
        <a:ext cx="5473213" cy="677250"/>
      </dsp:txXfrm>
    </dsp:sp>
    <dsp:sp modelId="{78043100-D115-4D2E-9D01-F0EB8B4BDAD3}">
      <dsp:nvSpPr>
        <dsp:cNvPr id="0" name=""/>
        <dsp:cNvSpPr/>
      </dsp:nvSpPr>
      <dsp:spPr>
        <a:xfrm>
          <a:off x="273660" y="148857"/>
          <a:ext cx="3831249" cy="29520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812" tIns="0" rIns="144812" bIns="0" numCol="1" spcCol="1270" anchor="ctr" anchorCtr="0">
          <a:noAutofit/>
        </a:bodyPr>
        <a:lstStyle/>
        <a:p>
          <a:pPr marL="0" lvl="0" indent="0" algn="l" defTabSz="444500">
            <a:lnSpc>
              <a:spcPct val="90000"/>
            </a:lnSpc>
            <a:spcBef>
              <a:spcPct val="0"/>
            </a:spcBef>
            <a:spcAft>
              <a:spcPct val="35000"/>
            </a:spcAft>
            <a:buNone/>
          </a:pPr>
          <a:r>
            <a:rPr lang="en-US" sz="1000" b="0" kern="1200">
              <a:latin typeface="Abadi Extra Light"/>
            </a:rPr>
            <a:t> Publications from EES are mapped to 6 broad categories.</a:t>
          </a:r>
        </a:p>
      </dsp:txBody>
      <dsp:txXfrm>
        <a:off x="288070" y="163267"/>
        <a:ext cx="3802429" cy="266380"/>
      </dsp:txXfrm>
    </dsp:sp>
    <dsp:sp modelId="{5239DD7F-70D6-48C9-8FD5-A931342A3250}">
      <dsp:nvSpPr>
        <dsp:cNvPr id="0" name=""/>
        <dsp:cNvSpPr/>
      </dsp:nvSpPr>
      <dsp:spPr>
        <a:xfrm>
          <a:off x="0" y="1175307"/>
          <a:ext cx="5473213" cy="8662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4782" tIns="208280" rIns="424782" bIns="71120" numCol="1" spcCol="1270" anchor="t" anchorCtr="0">
          <a:noAutofit/>
        </a:bodyPr>
        <a:lstStyle/>
        <a:p>
          <a:pPr marL="57150" lvl="1" indent="-57150" algn="l" defTabSz="444500">
            <a:lnSpc>
              <a:spcPct val="90000"/>
            </a:lnSpc>
            <a:spcBef>
              <a:spcPct val="0"/>
            </a:spcBef>
            <a:spcAft>
              <a:spcPct val="15000"/>
            </a:spcAft>
            <a:buChar char="•"/>
          </a:pPr>
          <a:r>
            <a:rPr lang="en-US" sz="1000" b="0" kern="1200">
              <a:latin typeface="Abadi Extra Light"/>
            </a:rPr>
            <a:t> Over half of UR funders (37) are from United States. </a:t>
          </a:r>
        </a:p>
        <a:p>
          <a:pPr marL="57150" lvl="1" indent="-57150" algn="l" defTabSz="444500" rtl="0">
            <a:lnSpc>
              <a:spcPct val="90000"/>
            </a:lnSpc>
            <a:spcBef>
              <a:spcPct val="0"/>
            </a:spcBef>
            <a:spcAft>
              <a:spcPct val="15000"/>
            </a:spcAft>
            <a:buChar char="•"/>
          </a:pPr>
          <a:r>
            <a:rPr lang="en-US" sz="1000" b="0" kern="1200">
              <a:latin typeface="Abadi Extra Light"/>
            </a:rPr>
            <a:t> The top three countries with most funders are United States(37), Australia(7), and China(6). </a:t>
          </a:r>
        </a:p>
        <a:p>
          <a:pPr marL="57150" lvl="1" indent="-57150" algn="l" defTabSz="444500" rtl="0">
            <a:lnSpc>
              <a:spcPct val="90000"/>
            </a:lnSpc>
            <a:spcBef>
              <a:spcPct val="0"/>
            </a:spcBef>
            <a:spcAft>
              <a:spcPct val="15000"/>
            </a:spcAft>
            <a:buChar char="•"/>
          </a:pPr>
          <a:r>
            <a:rPr lang="en-US" sz="1000" b="0" kern="1200">
              <a:latin typeface="Abadi Extra Light"/>
            </a:rPr>
            <a:t> The rest of 12 countries have 3 or less funders.  </a:t>
          </a:r>
          <a:endParaRPr lang="en-US" sz="1000" b="0" kern="1200">
            <a:latin typeface="Abadi Extra Light"/>
            <a:cs typeface="Calibri Light" panose="020F0302020204030204"/>
          </a:endParaRPr>
        </a:p>
      </dsp:txBody>
      <dsp:txXfrm>
        <a:off x="0" y="1175307"/>
        <a:ext cx="5473213" cy="866250"/>
      </dsp:txXfrm>
    </dsp:sp>
    <dsp:sp modelId="{EDD3C2D2-4A71-4A64-B51E-2EAC033D1DEB}">
      <dsp:nvSpPr>
        <dsp:cNvPr id="0" name=""/>
        <dsp:cNvSpPr/>
      </dsp:nvSpPr>
      <dsp:spPr>
        <a:xfrm>
          <a:off x="273660" y="1027707"/>
          <a:ext cx="3831249" cy="29520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812" tIns="0" rIns="144812" bIns="0" numCol="1" spcCol="1270" anchor="ctr" anchorCtr="0">
          <a:noAutofit/>
        </a:bodyPr>
        <a:lstStyle/>
        <a:p>
          <a:pPr marL="0" marR="0" lvl="0" indent="0" algn="l" defTabSz="914400" eaLnBrk="1" fontAlgn="auto" latinLnBrk="0" hangingPunct="1">
            <a:lnSpc>
              <a:spcPct val="90000"/>
            </a:lnSpc>
            <a:spcBef>
              <a:spcPct val="0"/>
            </a:spcBef>
            <a:spcAft>
              <a:spcPts val="0"/>
            </a:spcAft>
            <a:buClrTx/>
            <a:buSzTx/>
            <a:buFont typeface="Arial" panose="020B0604020202020204" pitchFamily="34" charset="0"/>
            <a:buNone/>
            <a:tabLst/>
            <a:defRPr/>
          </a:pPr>
          <a:r>
            <a:rPr lang="en-US" sz="1000" b="0" kern="1200">
              <a:latin typeface="Abadi Extra Light"/>
            </a:rPr>
            <a:t> UR has 73 funders from 15 countries of its EES publications.</a:t>
          </a:r>
        </a:p>
      </dsp:txBody>
      <dsp:txXfrm>
        <a:off x="288070" y="1042117"/>
        <a:ext cx="3802429" cy="266380"/>
      </dsp:txXfrm>
    </dsp:sp>
    <dsp:sp modelId="{4996E78F-9853-4C73-B04E-5164D6C7551A}">
      <dsp:nvSpPr>
        <dsp:cNvPr id="0" name=""/>
        <dsp:cNvSpPr/>
      </dsp:nvSpPr>
      <dsp:spPr>
        <a:xfrm>
          <a:off x="0" y="2243157"/>
          <a:ext cx="5473213" cy="1134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4782" tIns="208280" rIns="424782" bIns="71120" numCol="1" spcCol="1270" anchor="t" anchorCtr="0">
          <a:noAutofit/>
        </a:bodyPr>
        <a:lstStyle/>
        <a:p>
          <a:pPr marL="57150" lvl="1" indent="-57150" algn="l" defTabSz="444500" rtl="0">
            <a:lnSpc>
              <a:spcPct val="90000"/>
            </a:lnSpc>
            <a:spcBef>
              <a:spcPct val="0"/>
            </a:spcBef>
            <a:spcAft>
              <a:spcPct val="15000"/>
            </a:spcAft>
            <a:buChar char="•"/>
          </a:pPr>
          <a:r>
            <a:rPr lang="en-US" sz="1000" b="0" kern="1200">
              <a:latin typeface="Abadi Extra Light"/>
            </a:rPr>
            <a:t> At research organization level, the number of collaborative publications ranges from 1 to 11. </a:t>
          </a:r>
        </a:p>
        <a:p>
          <a:pPr marL="57150" lvl="1" indent="-57150" algn="l" defTabSz="444500" rtl="0">
            <a:lnSpc>
              <a:spcPct val="90000"/>
            </a:lnSpc>
            <a:spcBef>
              <a:spcPct val="0"/>
            </a:spcBef>
            <a:spcAft>
              <a:spcPct val="15000"/>
            </a:spcAft>
            <a:buChar char="•"/>
          </a:pPr>
          <a:r>
            <a:rPr lang="en-US" sz="1000" b="0" kern="1200">
              <a:latin typeface="Abadi Extra Light"/>
            </a:rPr>
            <a:t> Top 3 </a:t>
          </a:r>
          <a:r>
            <a:rPr lang="en-US" sz="1000" kern="1200">
              <a:latin typeface="Abadi Extra Light"/>
            </a:rPr>
            <a:t>(most publications): Oregon State University (OSU), University of California, San Diego (USCD), Peking University (PKU), </a:t>
          </a:r>
          <a:r>
            <a:rPr lang="en-US" sz="1000" b="0" kern="1200">
              <a:latin typeface="Abadi Extra Light"/>
            </a:rPr>
            <a:t>China</a:t>
          </a:r>
          <a:endParaRPr lang="en-US" sz="1000" kern="1200">
            <a:latin typeface="Abadi Extra Light"/>
          </a:endParaRPr>
        </a:p>
        <a:p>
          <a:pPr marL="57150" lvl="1" indent="-57150" algn="l" defTabSz="444500" rtl="0">
            <a:lnSpc>
              <a:spcPct val="90000"/>
            </a:lnSpc>
            <a:spcBef>
              <a:spcPct val="0"/>
            </a:spcBef>
            <a:spcAft>
              <a:spcPct val="15000"/>
            </a:spcAft>
            <a:buChar char="•"/>
          </a:pPr>
          <a:r>
            <a:rPr lang="en-US" sz="1000" b="0" kern="1200">
              <a:latin typeface="Abadi Extra Light"/>
            </a:rPr>
            <a:t> Top</a:t>
          </a:r>
          <a:r>
            <a:rPr lang="en-US" sz="1000" kern="1200">
              <a:latin typeface="Abadi Extra Light"/>
            </a:rPr>
            <a:t> 3 </a:t>
          </a:r>
          <a:r>
            <a:rPr lang="en-US" sz="1000" b="0" kern="1200">
              <a:latin typeface="Abadi Extra Light"/>
            </a:rPr>
            <a:t>(highest average citations): University of Iceland, Stanford University, The Ohio State University. </a:t>
          </a:r>
          <a:endParaRPr lang="en-US" sz="1000" kern="1200">
            <a:latin typeface="Abadi Extra Light"/>
          </a:endParaRPr>
        </a:p>
      </dsp:txBody>
      <dsp:txXfrm>
        <a:off x="0" y="2243157"/>
        <a:ext cx="5473213" cy="1134000"/>
      </dsp:txXfrm>
    </dsp:sp>
    <dsp:sp modelId="{088FC420-9EA7-460B-9F76-77011B5084D0}">
      <dsp:nvSpPr>
        <dsp:cNvPr id="0" name=""/>
        <dsp:cNvSpPr/>
      </dsp:nvSpPr>
      <dsp:spPr>
        <a:xfrm>
          <a:off x="273660" y="2095557"/>
          <a:ext cx="3831249" cy="295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812" tIns="0" rIns="144812" bIns="0" numCol="1" spcCol="1270" anchor="ctr" anchorCtr="0">
          <a:noAutofit/>
        </a:bodyPr>
        <a:lstStyle/>
        <a:p>
          <a:pPr marL="0" lvl="0" indent="0" algn="l" defTabSz="444500">
            <a:lnSpc>
              <a:spcPct val="90000"/>
            </a:lnSpc>
            <a:spcBef>
              <a:spcPct val="0"/>
            </a:spcBef>
            <a:spcAft>
              <a:spcPct val="35000"/>
            </a:spcAft>
            <a:buNone/>
          </a:pPr>
          <a:r>
            <a:rPr lang="en-US" sz="1000" b="0" kern="1200">
              <a:latin typeface="Abadi Extra Light"/>
            </a:rPr>
            <a:t> UR collaborated with 271 research organizations from 39 countries. </a:t>
          </a:r>
        </a:p>
      </dsp:txBody>
      <dsp:txXfrm>
        <a:off x="288070" y="2109967"/>
        <a:ext cx="3802429" cy="2663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15CF8-1881-428B-A798-4473058EAC1D}">
      <dsp:nvSpPr>
        <dsp:cNvPr id="0" name=""/>
        <dsp:cNvSpPr/>
      </dsp:nvSpPr>
      <dsp:spPr>
        <a:xfrm>
          <a:off x="0" y="2144542"/>
          <a:ext cx="5477255" cy="6520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5096" tIns="187452" rIns="425096" bIns="64008" numCol="1" spcCol="1270" anchor="t" anchorCtr="0">
          <a:noAutofit/>
        </a:bodyPr>
        <a:lstStyle/>
        <a:p>
          <a:pPr marL="57150" lvl="1" indent="-57150" algn="l" defTabSz="400050" rtl="0">
            <a:lnSpc>
              <a:spcPct val="90000"/>
            </a:lnSpc>
            <a:spcBef>
              <a:spcPct val="0"/>
            </a:spcBef>
            <a:spcAft>
              <a:spcPct val="15000"/>
            </a:spcAft>
            <a:buChar char="•"/>
          </a:pPr>
          <a:r>
            <a:rPr lang="en-US" sz="900" kern="1200">
              <a:latin typeface="Abadi Extra Light"/>
            </a:rPr>
            <a:t>Top 4 journals in terms of number of publications account for 50% of total papers</a:t>
          </a:r>
        </a:p>
        <a:p>
          <a:pPr marL="57150" lvl="1" indent="-57150" algn="l" defTabSz="400050" rtl="0">
            <a:lnSpc>
              <a:spcPct val="90000"/>
            </a:lnSpc>
            <a:spcBef>
              <a:spcPct val="0"/>
            </a:spcBef>
            <a:spcAft>
              <a:spcPct val="15000"/>
            </a:spcAft>
            <a:buChar char="•"/>
          </a:pPr>
          <a:r>
            <a:rPr lang="en-US" sz="900" kern="1200">
              <a:latin typeface="Abadi Extra Light"/>
            </a:rPr>
            <a:t>Top 4 journals in terms of citations accounts for 21% of total papers and 43% of total  citations</a:t>
          </a:r>
        </a:p>
        <a:p>
          <a:pPr marL="57150" lvl="1" indent="-57150" algn="l" defTabSz="400050" rtl="0">
            <a:lnSpc>
              <a:spcPct val="90000"/>
            </a:lnSpc>
            <a:spcBef>
              <a:spcPct val="0"/>
            </a:spcBef>
            <a:spcAft>
              <a:spcPct val="15000"/>
            </a:spcAft>
            <a:buChar char="•"/>
          </a:pPr>
          <a:endParaRPr lang="en-US" sz="900" kern="1200">
            <a:latin typeface="Abadi Extra Light"/>
          </a:endParaRPr>
        </a:p>
      </dsp:txBody>
      <dsp:txXfrm>
        <a:off x="0" y="2144542"/>
        <a:ext cx="5477255" cy="652050"/>
      </dsp:txXfrm>
    </dsp:sp>
    <dsp:sp modelId="{3A5F7049-8993-412B-9EC4-B23565D66EA6}">
      <dsp:nvSpPr>
        <dsp:cNvPr id="0" name=""/>
        <dsp:cNvSpPr/>
      </dsp:nvSpPr>
      <dsp:spPr>
        <a:xfrm>
          <a:off x="273862" y="2011702"/>
          <a:ext cx="3834079" cy="2656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919" tIns="0" rIns="144919" bIns="0" numCol="1" spcCol="1270" anchor="ctr" anchorCtr="0">
          <a:noAutofit/>
        </a:bodyPr>
        <a:lstStyle/>
        <a:p>
          <a:pPr marL="0" lvl="0" indent="0" algn="l" defTabSz="400050" rtl="0">
            <a:lnSpc>
              <a:spcPct val="90000"/>
            </a:lnSpc>
            <a:spcBef>
              <a:spcPct val="0"/>
            </a:spcBef>
            <a:spcAft>
              <a:spcPct val="35000"/>
            </a:spcAft>
            <a:buNone/>
          </a:pPr>
          <a:r>
            <a:rPr lang="en-US" sz="900" kern="1200">
              <a:latin typeface="Abadi Extra Light"/>
            </a:rPr>
            <a:t> </a:t>
          </a:r>
          <a:r>
            <a:rPr lang="en-US" sz="900" kern="1200">
              <a:latin typeface="Calibri Light"/>
              <a:ea typeface="+mn-lt"/>
              <a:cs typeface="Calibri Light"/>
            </a:rPr>
            <a:t>Number of publications published in journals by year ranges from 0 to 6.</a:t>
          </a:r>
          <a:r>
            <a:rPr lang="en-US" sz="900" b="1" kern="1200">
              <a:latin typeface="Calibri Light"/>
              <a:ea typeface="+mn-lt"/>
              <a:cs typeface="Calibri Light"/>
            </a:rPr>
            <a:t>  </a:t>
          </a:r>
          <a:endParaRPr lang="en-US" sz="900" kern="1200">
            <a:latin typeface="Abadi Extra Light"/>
          </a:endParaRPr>
        </a:p>
      </dsp:txBody>
      <dsp:txXfrm>
        <a:off x="286831" y="2024671"/>
        <a:ext cx="3808141" cy="239742"/>
      </dsp:txXfrm>
    </dsp:sp>
    <dsp:sp modelId="{D7BFB365-AE12-4ABF-B84A-41154F917513}">
      <dsp:nvSpPr>
        <dsp:cNvPr id="0" name=""/>
        <dsp:cNvSpPr/>
      </dsp:nvSpPr>
      <dsp:spPr>
        <a:xfrm>
          <a:off x="0" y="2978032"/>
          <a:ext cx="5477255" cy="7938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5096" tIns="187452" rIns="425096" bIns="64008" numCol="1" spcCol="1270" anchor="t" anchorCtr="0">
          <a:noAutofit/>
        </a:bodyPr>
        <a:lstStyle/>
        <a:p>
          <a:pPr marL="57150" lvl="1" indent="-57150" algn="l" defTabSz="400050" rtl="0">
            <a:lnSpc>
              <a:spcPct val="90000"/>
            </a:lnSpc>
            <a:spcBef>
              <a:spcPct val="0"/>
            </a:spcBef>
            <a:spcAft>
              <a:spcPct val="15000"/>
            </a:spcAft>
            <a:buChar char="•"/>
          </a:pPr>
          <a:r>
            <a:rPr lang="en-US" sz="900" kern="1200">
              <a:latin typeface="Abadi Extra Light"/>
            </a:rPr>
            <a:t>Scopus has multiple OA categories, we combined them into 4 broad categories.</a:t>
          </a:r>
        </a:p>
        <a:p>
          <a:pPr marL="57150" lvl="1" indent="-57150" algn="l" defTabSz="400050">
            <a:lnSpc>
              <a:spcPct val="90000"/>
            </a:lnSpc>
            <a:spcBef>
              <a:spcPct val="0"/>
            </a:spcBef>
            <a:spcAft>
              <a:spcPct val="15000"/>
            </a:spcAft>
            <a:buChar char="•"/>
          </a:pPr>
          <a:r>
            <a:rPr lang="en-US" sz="900" kern="1200">
              <a:latin typeface="Abadi Extra Light"/>
            </a:rPr>
            <a:t>Green OA is the most common, followed by Bronze, Hybrid Gold, and lastly Gold. </a:t>
          </a:r>
          <a:endParaRPr lang="en-US" sz="900" kern="1200"/>
        </a:p>
        <a:p>
          <a:pPr marL="57150" lvl="1" indent="-57150" algn="l" defTabSz="400050">
            <a:lnSpc>
              <a:spcPct val="90000"/>
            </a:lnSpc>
            <a:spcBef>
              <a:spcPct val="0"/>
            </a:spcBef>
            <a:spcAft>
              <a:spcPct val="15000"/>
            </a:spcAft>
            <a:buChar char="•"/>
          </a:pPr>
          <a:r>
            <a:rPr lang="en-US" sz="900" kern="1200">
              <a:latin typeface="Abadi Extra Light"/>
            </a:rPr>
            <a:t>Citations from Green and Bronze accounts for 56.92% of citations.</a:t>
          </a:r>
        </a:p>
        <a:p>
          <a:pPr marL="57150" lvl="1" indent="-57150" algn="l" defTabSz="400050">
            <a:lnSpc>
              <a:spcPct val="90000"/>
            </a:lnSpc>
            <a:spcBef>
              <a:spcPct val="0"/>
            </a:spcBef>
            <a:spcAft>
              <a:spcPct val="15000"/>
            </a:spcAft>
            <a:buChar char="•"/>
          </a:pPr>
          <a:endParaRPr lang="en-US" sz="900" kern="1200">
            <a:latin typeface="Abadi Extra Light"/>
          </a:endParaRPr>
        </a:p>
      </dsp:txBody>
      <dsp:txXfrm>
        <a:off x="0" y="2978032"/>
        <a:ext cx="5477255" cy="793800"/>
      </dsp:txXfrm>
    </dsp:sp>
    <dsp:sp modelId="{EFEBE244-7B68-4CC1-9E2C-5205E514133C}">
      <dsp:nvSpPr>
        <dsp:cNvPr id="0" name=""/>
        <dsp:cNvSpPr/>
      </dsp:nvSpPr>
      <dsp:spPr>
        <a:xfrm>
          <a:off x="273862" y="2845192"/>
          <a:ext cx="3834079" cy="2656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919" tIns="0" rIns="144919" bIns="0" numCol="1" spcCol="1270" anchor="ctr" anchorCtr="0">
          <a:noAutofit/>
        </a:bodyPr>
        <a:lstStyle/>
        <a:p>
          <a:pPr marL="0" lvl="0" indent="0" algn="l" defTabSz="400050" rtl="0">
            <a:lnSpc>
              <a:spcPct val="90000"/>
            </a:lnSpc>
            <a:spcBef>
              <a:spcPct val="0"/>
            </a:spcBef>
            <a:spcAft>
              <a:spcPct val="35000"/>
            </a:spcAft>
            <a:buNone/>
          </a:pPr>
          <a:r>
            <a:rPr lang="en-US" sz="900" kern="1200">
              <a:latin typeface="Abadi Extra Light"/>
            </a:rPr>
            <a:t> 66 papers (or 43.42%) are not open access while 86 papers (or 56.5%) are OA of some kind.</a:t>
          </a:r>
        </a:p>
      </dsp:txBody>
      <dsp:txXfrm>
        <a:off x="286831" y="2858161"/>
        <a:ext cx="3808141" cy="239742"/>
      </dsp:txXfrm>
    </dsp:sp>
    <dsp:sp modelId="{5A446C6C-A2E6-4DEA-A194-C3423E3BD30A}">
      <dsp:nvSpPr>
        <dsp:cNvPr id="0" name=""/>
        <dsp:cNvSpPr/>
      </dsp:nvSpPr>
      <dsp:spPr>
        <a:xfrm>
          <a:off x="0" y="3953272"/>
          <a:ext cx="5477255" cy="893025"/>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5096" tIns="187452" rIns="425096" bIns="64008" numCol="1" spcCol="1270" anchor="t" anchorCtr="0">
          <a:noAutofit/>
        </a:bodyPr>
        <a:lstStyle/>
        <a:p>
          <a:pPr marL="57150" lvl="1" indent="-57150" algn="l" defTabSz="400050" rtl="0">
            <a:lnSpc>
              <a:spcPct val="90000"/>
            </a:lnSpc>
            <a:spcBef>
              <a:spcPct val="0"/>
            </a:spcBef>
            <a:spcAft>
              <a:spcPct val="15000"/>
            </a:spcAft>
            <a:buChar char="•"/>
          </a:pPr>
          <a:r>
            <a:rPr lang="en-US" sz="900" kern="1200">
              <a:latin typeface="Abadi Extra Light"/>
            </a:rPr>
            <a:t> Majority were from EES, with several authors from the departments of Biology, Chemistry, Physics &amp; Astronomy, Mechanical Engineering, Medicine, Public Health Sciences, etc.</a:t>
          </a:r>
        </a:p>
        <a:p>
          <a:pPr marL="57150" lvl="1" indent="-57150" algn="l" defTabSz="400050" rtl="0">
            <a:lnSpc>
              <a:spcPct val="90000"/>
            </a:lnSpc>
            <a:spcBef>
              <a:spcPct val="0"/>
            </a:spcBef>
            <a:spcAft>
              <a:spcPct val="15000"/>
            </a:spcAft>
            <a:buChar char="•"/>
          </a:pPr>
          <a:r>
            <a:rPr lang="en-US" sz="900" kern="1200">
              <a:latin typeface="Abadi Extra Light"/>
            </a:rPr>
            <a:t> 63 papers (41% of total) had a first author and likely corresponding author from the University of Rochester. 48 papers (31.5% of total papers) had a UR author in the last position. </a:t>
          </a:r>
        </a:p>
        <a:p>
          <a:pPr marL="57150" lvl="1" indent="-57150" algn="l" defTabSz="400050" rtl="0">
            <a:lnSpc>
              <a:spcPct val="90000"/>
            </a:lnSpc>
            <a:spcBef>
              <a:spcPct val="0"/>
            </a:spcBef>
            <a:spcAft>
              <a:spcPct val="15000"/>
            </a:spcAft>
            <a:buChar char="•"/>
          </a:pPr>
          <a:endParaRPr lang="en-US" sz="900" kern="1200">
            <a:latin typeface="Abadi Extra Light"/>
          </a:endParaRPr>
        </a:p>
      </dsp:txBody>
      <dsp:txXfrm>
        <a:off x="0" y="3953272"/>
        <a:ext cx="5477255" cy="893025"/>
      </dsp:txXfrm>
    </dsp:sp>
    <dsp:sp modelId="{EA47EE5F-B975-42B3-A477-67D1017AAC48}">
      <dsp:nvSpPr>
        <dsp:cNvPr id="0" name=""/>
        <dsp:cNvSpPr/>
      </dsp:nvSpPr>
      <dsp:spPr>
        <a:xfrm>
          <a:off x="273862" y="3820432"/>
          <a:ext cx="3834079" cy="2656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919" tIns="0" rIns="144919" bIns="0" numCol="1" spcCol="1270" anchor="ctr" anchorCtr="0">
          <a:noAutofit/>
        </a:bodyPr>
        <a:lstStyle/>
        <a:p>
          <a:pPr marL="0" lvl="0" indent="0" algn="l" defTabSz="400050" rtl="0" eaLnBrk="1" latinLnBrk="0">
            <a:lnSpc>
              <a:spcPct val="90000"/>
            </a:lnSpc>
            <a:spcBef>
              <a:spcPct val="0"/>
            </a:spcBef>
            <a:spcAft>
              <a:spcPct val="35000"/>
            </a:spcAft>
            <a:buNone/>
          </a:pPr>
          <a:r>
            <a:rPr lang="en-US" sz="900" kern="1200">
              <a:latin typeface="Abadi Extra Light"/>
            </a:rPr>
            <a:t> 86 authors affiliated with the University of Rochester had publications in NI journals.</a:t>
          </a:r>
        </a:p>
      </dsp:txBody>
      <dsp:txXfrm>
        <a:off x="286831" y="3833401"/>
        <a:ext cx="3808141" cy="2397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E561F-0540-4B45-82B0-7892B7A843FA}">
      <dsp:nvSpPr>
        <dsp:cNvPr id="0" name=""/>
        <dsp:cNvSpPr/>
      </dsp:nvSpPr>
      <dsp:spPr>
        <a:xfrm>
          <a:off x="0" y="617426"/>
          <a:ext cx="5473214" cy="74497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4782" tIns="229108" rIns="424782" bIns="78232" numCol="1" spcCol="1270" anchor="t" anchorCtr="0">
          <a:noAutofit/>
        </a:body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1100" b="0" kern="1200">
              <a:latin typeface="Abadi Extra Light"/>
            </a:rPr>
            <a:t>Top 4 journals in terms of number of publications account for 50% of total papers. </a:t>
          </a:r>
        </a:p>
        <a:p>
          <a:pPr marL="0" marR="0" lvl="0" indent="0" algn="l" defTabSz="91440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1100" b="0" kern="1200">
              <a:latin typeface="Abadi Extra Light"/>
            </a:rPr>
            <a:t>Top 4 journals in terms of citations accounts for 21% of total papers and 43% of total citations.</a:t>
          </a:r>
        </a:p>
      </dsp:txBody>
      <dsp:txXfrm>
        <a:off x="0" y="617426"/>
        <a:ext cx="5473214" cy="744975"/>
      </dsp:txXfrm>
    </dsp:sp>
    <dsp:sp modelId="{78043100-D115-4D2E-9D01-F0EB8B4BDAD3}">
      <dsp:nvSpPr>
        <dsp:cNvPr id="0" name=""/>
        <dsp:cNvSpPr/>
      </dsp:nvSpPr>
      <dsp:spPr>
        <a:xfrm>
          <a:off x="273660" y="455066"/>
          <a:ext cx="3831249" cy="32472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812" tIns="0" rIns="144812" bIns="0" numCol="1" spcCol="1270" anchor="ctr" anchorCtr="0">
          <a:noAutofit/>
        </a:bodyPr>
        <a:lstStyle/>
        <a:p>
          <a:pPr marL="0" lvl="0" indent="0" algn="l" defTabSz="488950">
            <a:lnSpc>
              <a:spcPct val="90000"/>
            </a:lnSpc>
            <a:spcBef>
              <a:spcPct val="0"/>
            </a:spcBef>
            <a:spcAft>
              <a:spcPct val="35000"/>
            </a:spcAft>
            <a:buNone/>
          </a:pPr>
          <a:r>
            <a:rPr lang="en-US" sz="1100" b="0" kern="1200">
              <a:latin typeface="Abadi Extra Light"/>
            </a:rPr>
            <a:t>Number of publications published in journals by year range from 0 to 6.</a:t>
          </a:r>
        </a:p>
      </dsp:txBody>
      <dsp:txXfrm>
        <a:off x="289512" y="470918"/>
        <a:ext cx="3799545" cy="293016"/>
      </dsp:txXfrm>
    </dsp:sp>
    <dsp:sp modelId="{5239DD7F-70D6-48C9-8FD5-A931342A3250}">
      <dsp:nvSpPr>
        <dsp:cNvPr id="0" name=""/>
        <dsp:cNvSpPr/>
      </dsp:nvSpPr>
      <dsp:spPr>
        <a:xfrm>
          <a:off x="0" y="1584162"/>
          <a:ext cx="5473214" cy="7969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4782" tIns="229108" rIns="424782" bIns="78232" numCol="1" spcCol="1270" anchor="t" anchorCtr="0">
          <a:noAutofit/>
        </a:bodyPr>
        <a:lstStyle/>
        <a:p>
          <a:pPr marL="57150" lvl="1" indent="-57150" algn="l" defTabSz="488950">
            <a:lnSpc>
              <a:spcPct val="90000"/>
            </a:lnSpc>
            <a:spcBef>
              <a:spcPct val="0"/>
            </a:spcBef>
            <a:spcAft>
              <a:spcPct val="15000"/>
            </a:spcAft>
            <a:buChar char="•"/>
          </a:pPr>
          <a:r>
            <a:rPr lang="en-US" sz="1100" b="0" kern="1200">
              <a:latin typeface="Abadi Extra Light"/>
            </a:rPr>
            <a:t>Scopus has multiple OA categories. We combined them into 4 broad categories.</a:t>
          </a:r>
        </a:p>
        <a:p>
          <a:pPr marL="57150" lvl="1" indent="-57150" algn="l" defTabSz="488950" rtl="0">
            <a:lnSpc>
              <a:spcPct val="90000"/>
            </a:lnSpc>
            <a:spcBef>
              <a:spcPct val="0"/>
            </a:spcBef>
            <a:spcAft>
              <a:spcPct val="15000"/>
            </a:spcAft>
            <a:buChar char="•"/>
          </a:pPr>
          <a:r>
            <a:rPr lang="en-US" sz="1100" b="0" kern="1200">
              <a:latin typeface="Abadi Extra Light"/>
            </a:rPr>
            <a:t>Green OA is the most common, followed by Bronze, Hybrid Gold, and lastly Gold.</a:t>
          </a:r>
        </a:p>
        <a:p>
          <a:pPr marL="57150" lvl="1" indent="-57150" algn="l" defTabSz="488950" rtl="0">
            <a:lnSpc>
              <a:spcPct val="90000"/>
            </a:lnSpc>
            <a:spcBef>
              <a:spcPct val="0"/>
            </a:spcBef>
            <a:spcAft>
              <a:spcPct val="15000"/>
            </a:spcAft>
            <a:buChar char="•"/>
          </a:pPr>
          <a:r>
            <a:rPr lang="en-US" sz="1100" b="0" kern="1200">
              <a:latin typeface="Abadi Extra Light"/>
            </a:rPr>
            <a:t>Citations from Green and Bronze accounts for 56.92% of citations..</a:t>
          </a:r>
          <a:endParaRPr lang="en-US" sz="1100" b="0" kern="1200">
            <a:latin typeface="Abadi Extra Light"/>
            <a:cs typeface="Calibri Light" panose="020F0302020204030204"/>
          </a:endParaRPr>
        </a:p>
      </dsp:txBody>
      <dsp:txXfrm>
        <a:off x="0" y="1584162"/>
        <a:ext cx="5473214" cy="796950"/>
      </dsp:txXfrm>
    </dsp:sp>
    <dsp:sp modelId="{EDD3C2D2-4A71-4A64-B51E-2EAC033D1DEB}">
      <dsp:nvSpPr>
        <dsp:cNvPr id="0" name=""/>
        <dsp:cNvSpPr/>
      </dsp:nvSpPr>
      <dsp:spPr>
        <a:xfrm>
          <a:off x="273660" y="1421802"/>
          <a:ext cx="3831249" cy="32472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812" tIns="0" rIns="144812" bIns="0" numCol="1" spcCol="1270" anchor="ctr" anchorCtr="0">
          <a:noAutofit/>
        </a:bodyPr>
        <a:lstStyle/>
        <a:p>
          <a:pPr marL="0" marR="0" lvl="0" indent="0" algn="l" defTabSz="914400" eaLnBrk="1" fontAlgn="auto" latinLnBrk="0" hangingPunct="1">
            <a:lnSpc>
              <a:spcPct val="90000"/>
            </a:lnSpc>
            <a:spcBef>
              <a:spcPct val="0"/>
            </a:spcBef>
            <a:spcAft>
              <a:spcPts val="0"/>
            </a:spcAft>
            <a:buClrTx/>
            <a:buSzTx/>
            <a:buFont typeface="Arial" panose="020B0604020202020204" pitchFamily="34" charset="0"/>
            <a:buNone/>
            <a:tabLst/>
            <a:defRPr/>
          </a:pPr>
          <a:r>
            <a:rPr lang="en-US" sz="1100" b="0" kern="1200">
              <a:latin typeface="Abadi Extra Light"/>
            </a:rPr>
            <a:t>66 papers are not open access while 86 papers are OA of some kind. </a:t>
          </a:r>
        </a:p>
      </dsp:txBody>
      <dsp:txXfrm>
        <a:off x="289512" y="1437654"/>
        <a:ext cx="3799545" cy="293016"/>
      </dsp:txXfrm>
    </dsp:sp>
    <dsp:sp modelId="{4996E78F-9853-4C73-B04E-5164D6C7551A}">
      <dsp:nvSpPr>
        <dsp:cNvPr id="0" name=""/>
        <dsp:cNvSpPr/>
      </dsp:nvSpPr>
      <dsp:spPr>
        <a:xfrm>
          <a:off x="0" y="2602871"/>
          <a:ext cx="5473214" cy="91822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4782" tIns="229108" rIns="424782" bIns="78232" numCol="1" spcCol="1270" anchor="t" anchorCtr="0">
          <a:noAutofit/>
        </a:bodyPr>
        <a:lstStyle/>
        <a:p>
          <a:pPr marL="57150" lvl="1" indent="-57150" algn="l" defTabSz="488950" rtl="0">
            <a:lnSpc>
              <a:spcPct val="90000"/>
            </a:lnSpc>
            <a:spcBef>
              <a:spcPct val="0"/>
            </a:spcBef>
            <a:spcAft>
              <a:spcPct val="15000"/>
            </a:spcAft>
            <a:buChar char="•"/>
          </a:pPr>
          <a:r>
            <a:rPr lang="en-US" sz="1100" b="0" kern="1200">
              <a:latin typeface="Abadi Extra Light"/>
            </a:rPr>
            <a:t>Majority of them are from EES, with several from Biology, Chemistry, Physics &amp; Astronomy, Mechanical Engineering, Medicine, Public Health Science, etc.</a:t>
          </a:r>
        </a:p>
        <a:p>
          <a:pPr marL="57150" lvl="1" indent="-57150" algn="l" defTabSz="488950" rtl="0">
            <a:lnSpc>
              <a:spcPct val="90000"/>
            </a:lnSpc>
            <a:spcBef>
              <a:spcPct val="0"/>
            </a:spcBef>
            <a:spcAft>
              <a:spcPct val="15000"/>
            </a:spcAft>
            <a:buChar char="•"/>
          </a:pPr>
          <a:r>
            <a:rPr lang="en-US" sz="1100" b="0" kern="1200">
              <a:latin typeface="Abadi Extra Light"/>
            </a:rPr>
            <a:t>63 papers had a first author and likely corresponding author from the University of Rochester. 48 papers had a UR author in the last position</a:t>
          </a:r>
          <a:endParaRPr lang="en-US" sz="1100" kern="1200">
            <a:latin typeface="Abadi Extra Light"/>
          </a:endParaRPr>
        </a:p>
      </dsp:txBody>
      <dsp:txXfrm>
        <a:off x="0" y="2602871"/>
        <a:ext cx="5473214" cy="918225"/>
      </dsp:txXfrm>
    </dsp:sp>
    <dsp:sp modelId="{088FC420-9EA7-460B-9F76-77011B5084D0}">
      <dsp:nvSpPr>
        <dsp:cNvPr id="0" name=""/>
        <dsp:cNvSpPr/>
      </dsp:nvSpPr>
      <dsp:spPr>
        <a:xfrm>
          <a:off x="273660" y="2440512"/>
          <a:ext cx="3831249" cy="3247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812" tIns="0" rIns="144812" bIns="0" numCol="1" spcCol="1270" anchor="ctr" anchorCtr="0">
          <a:noAutofit/>
        </a:bodyPr>
        <a:lstStyle/>
        <a:p>
          <a:pPr marL="0" lvl="0" indent="0" algn="l" defTabSz="488950">
            <a:lnSpc>
              <a:spcPct val="90000"/>
            </a:lnSpc>
            <a:spcBef>
              <a:spcPct val="0"/>
            </a:spcBef>
            <a:spcAft>
              <a:spcPct val="35000"/>
            </a:spcAft>
            <a:buNone/>
          </a:pPr>
          <a:r>
            <a:rPr lang="en-US" sz="1100" b="0" kern="1200">
              <a:latin typeface="Abadi Extra Light"/>
            </a:rPr>
            <a:t> 86 authors affiliated with University of Rochester had publications in NI EES journals.</a:t>
          </a:r>
        </a:p>
      </dsp:txBody>
      <dsp:txXfrm>
        <a:off x="289512" y="2456364"/>
        <a:ext cx="3799545" cy="2930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EF03E-F349-744D-B5F4-DC77B6761BB4}">
      <dsp:nvSpPr>
        <dsp:cNvPr id="0" name=""/>
        <dsp:cNvSpPr/>
      </dsp:nvSpPr>
      <dsp:spPr>
        <a:xfrm>
          <a:off x="56792" y="191621"/>
          <a:ext cx="1400872" cy="1400872"/>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accent1">
                  <a:lumMod val="75000"/>
                </a:schemeClr>
              </a:solidFill>
            </a:rPr>
            <a:t>Counts of UR authors at first position: 63</a:t>
          </a:r>
        </a:p>
      </dsp:txBody>
      <dsp:txXfrm>
        <a:off x="252409" y="356814"/>
        <a:ext cx="807710" cy="1070486"/>
      </dsp:txXfrm>
    </dsp:sp>
    <dsp:sp modelId="{52768809-E56A-3A46-85E2-D27DBA39CC73}">
      <dsp:nvSpPr>
        <dsp:cNvPr id="0" name=""/>
        <dsp:cNvSpPr/>
      </dsp:nvSpPr>
      <dsp:spPr>
        <a:xfrm>
          <a:off x="1066429" y="191621"/>
          <a:ext cx="1400872" cy="1400872"/>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lang="en-US" sz="1200" kern="1200">
              <a:solidFill>
                <a:schemeClr val="accent1">
                  <a:lumMod val="75000"/>
                </a:schemeClr>
              </a:solidFill>
            </a:rPr>
            <a:t>Counts of UR authors at last position: 48</a:t>
          </a:r>
          <a:r>
            <a:rPr lang="en-US" sz="1200" kern="1200">
              <a:solidFill>
                <a:schemeClr val="accent1">
                  <a:lumMod val="75000"/>
                </a:schemeClr>
              </a:solidFill>
              <a:latin typeface="Calibri Light" panose="020F0302020204030204"/>
            </a:rPr>
            <a:t> </a:t>
          </a:r>
          <a:endParaRPr lang="en-US" sz="1200" kern="1200">
            <a:solidFill>
              <a:schemeClr val="accent1">
                <a:lumMod val="75000"/>
              </a:schemeClr>
            </a:solidFill>
          </a:endParaRPr>
        </a:p>
      </dsp:txBody>
      <dsp:txXfrm>
        <a:off x="1463974" y="356814"/>
        <a:ext cx="807710" cy="107048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E5890-4F7F-1F45-90FC-A061F6E24E28}" type="datetimeFigureOut">
              <a:rPr lang="en-US" smtClean="0"/>
              <a:t>10/13/2022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B23C67-4DF1-634C-9E28-4CB4051FDF37}" type="slidenum">
              <a:rPr lang="en-US" smtClean="0"/>
              <a:t>‹#›</a:t>
            </a:fld>
            <a:endParaRPr lang="en-US"/>
          </a:p>
        </p:txBody>
      </p:sp>
    </p:spTree>
    <p:extLst>
      <p:ext uri="{BB962C8B-B14F-4D97-AF65-F5344CB8AC3E}">
        <p14:creationId xmlns:p14="http://schemas.microsoft.com/office/powerpoint/2010/main" val="3310368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atureindex.com/expert-adviser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natureindex.com/using-the-index"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atureindex.com/using-the-inde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a:t>
            </a:r>
          </a:p>
          <a:p>
            <a:endParaRPr lang="en-US">
              <a:cs typeface="Calibri"/>
            </a:endParaRPr>
          </a:p>
          <a:p>
            <a:r>
              <a:rPr lang="en-US">
                <a:cs typeface="Calibri"/>
              </a:rPr>
              <a:t>Good morning everyone. We are excited to be here today. My name is SS and I'm....joined by JC....</a:t>
            </a:r>
          </a:p>
          <a:p>
            <a:endParaRPr lang="en-US">
              <a:cs typeface="Calibri"/>
            </a:endParaRPr>
          </a:p>
          <a:p>
            <a:r>
              <a:rPr lang="en-US">
                <a:cs typeface="Calibri"/>
              </a:rPr>
              <a:t>Our presentation today is going to about our "quest" to build on relationships with academic departments in the area of research impact. For subject liaisons, our discussions tend to center more around collections, reference and teaching support but as we know, bibliometrics are a growing area of strength in which libraries can support our researchers. With the example of the Nature Index, today we will be describing how we got the opportunity to learn moreabout  our researchers and connect with stakeholders across the university to move forward in our pursuit.</a:t>
            </a: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DB23C67-4DF1-634C-9E28-4CB4051FDF37}" type="slidenum">
              <a:rPr lang="en-US" smtClean="0"/>
              <a:t>1</a:t>
            </a:fld>
            <a:endParaRPr lang="en-US"/>
          </a:p>
        </p:txBody>
      </p:sp>
    </p:spTree>
    <p:extLst>
      <p:ext uri="{BB962C8B-B14F-4D97-AF65-F5344CB8AC3E}">
        <p14:creationId xmlns:p14="http://schemas.microsoft.com/office/powerpoint/2010/main" val="1764331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a:t>
            </a:r>
          </a:p>
          <a:p>
            <a:endParaRPr lang="en-US">
              <a:cs typeface="Calibri"/>
            </a:endParaRPr>
          </a:p>
          <a:p>
            <a:r>
              <a:rPr lang="en-US">
                <a:cs typeface="Calibri"/>
              </a:rPr>
              <a:t>The 3rd phase of the project involved making some modifications to the dashboard based on the feedback we received. I'll talk more about that towards the end, but one suggestion was to simplify the charts. Scopus data contains additional categories of open access based on combinations, for example green + gold is separate from just green and gold. To simplify our analysis we merged these so we there were only the four broad categories. We also added charts showing the average citations received by an article, also allowing users to see the relationship between the various types of open access articles and their citations.</a:t>
            </a:r>
          </a:p>
          <a:p>
            <a:endParaRPr lang="en-US">
              <a:cs typeface="Calibri"/>
            </a:endParaRPr>
          </a:p>
          <a:p>
            <a:r>
              <a:rPr lang="en-US">
                <a:cs typeface="Calibri"/>
              </a:rPr>
              <a:t>We also made some changes to the funding charts so it's visually easier to see which funding organizations have contributed to UR research output.</a:t>
            </a:r>
            <a:endParaRPr lang="en-US"/>
          </a:p>
          <a:p>
            <a:endParaRPr lang="en-US">
              <a:cs typeface="Calibri"/>
            </a:endParaRPr>
          </a:p>
          <a:p>
            <a:r>
              <a:rPr lang="en-US">
                <a:cs typeface="Calibri"/>
              </a:rPr>
              <a:t>Following all the modifications, we presented our findings to the senior leadership at the library and university and also did a deep dive into the dashboard for the EES chair. Both of these were over Zoom and were done during the spring semester.</a:t>
            </a:r>
          </a:p>
          <a:p>
            <a:endParaRPr lang="en-US">
              <a:cs typeface="Calibri"/>
            </a:endParaRPr>
          </a:p>
          <a:p>
            <a:r>
              <a:rPr lang="en-US">
                <a:cs typeface="Calibri"/>
              </a:rPr>
              <a:t>Next, </a:t>
            </a:r>
            <a:r>
              <a:rPr lang="en-US" err="1">
                <a:cs typeface="Calibri"/>
              </a:rPr>
              <a:t>Jieer</a:t>
            </a:r>
            <a:r>
              <a:rPr lang="en-US">
                <a:cs typeface="Calibri"/>
              </a:rPr>
              <a:t> is going to share some specifics from our findings..</a:t>
            </a:r>
          </a:p>
        </p:txBody>
      </p:sp>
      <p:sp>
        <p:nvSpPr>
          <p:cNvPr id="4" name="Slide Number Placeholder 3"/>
          <p:cNvSpPr>
            <a:spLocks noGrp="1"/>
          </p:cNvSpPr>
          <p:nvPr>
            <p:ph type="sldNum" sz="quarter" idx="5"/>
          </p:nvPr>
        </p:nvSpPr>
        <p:spPr/>
        <p:txBody>
          <a:bodyPr/>
          <a:lstStyle/>
          <a:p>
            <a:fld id="{3DB23C67-4DF1-634C-9E28-4CB4051FDF37}" type="slidenum">
              <a:rPr lang="en-US" smtClean="0"/>
              <a:t>10</a:t>
            </a:fld>
            <a:endParaRPr lang="en-US"/>
          </a:p>
        </p:txBody>
      </p:sp>
    </p:spTree>
    <p:extLst>
      <p:ext uri="{BB962C8B-B14F-4D97-AF65-F5344CB8AC3E}">
        <p14:creationId xmlns:p14="http://schemas.microsoft.com/office/powerpoint/2010/main" val="2727946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t>
            </a:r>
            <a:r>
              <a:rPr lang="en-US" dirty="0" err="1">
                <a:cs typeface="Calibri"/>
              </a:rPr>
              <a:t>Jieer</a:t>
            </a:r>
            <a:r>
              <a:rPr lang="en-US" dirty="0">
                <a:cs typeface="Calibri"/>
              </a:rPr>
              <a:t>) Thank you Sarah. Let's take a closer look at the dashboards, which answer most of the questions we asked at the </a:t>
            </a:r>
            <a:r>
              <a:rPr lang="en-US" dirty="0" err="1">
                <a:cs typeface="Calibri"/>
              </a:rPr>
              <a:t>begining</a:t>
            </a:r>
            <a:r>
              <a:rPr lang="en-US" dirty="0">
                <a:cs typeface="Calibri"/>
              </a:rPr>
              <a:t>. </a:t>
            </a:r>
          </a:p>
          <a:p>
            <a:endParaRPr lang="en-US" dirty="0">
              <a:cs typeface="Calibri"/>
            </a:endParaRPr>
          </a:p>
          <a:p>
            <a:r>
              <a:rPr lang="en-US" dirty="0">
                <a:cs typeface="Calibri"/>
              </a:rPr>
              <a:t>The first dashboard provides information on publications, journals, citations, and open access.</a:t>
            </a:r>
          </a:p>
          <a:p>
            <a:r>
              <a:rPr lang="en-US" dirty="0">
                <a:cs typeface="Calibri"/>
              </a:rPr>
              <a:t>For publications, you can find </a:t>
            </a:r>
          </a:p>
          <a:p>
            <a:r>
              <a:rPr lang="en-US" dirty="0">
                <a:cs typeface="Calibri"/>
              </a:rPr>
              <a:t>- the total number of </a:t>
            </a:r>
            <a:r>
              <a:rPr lang="en-US" dirty="0" err="1">
                <a:cs typeface="Calibri"/>
              </a:rPr>
              <a:t>UofR's</a:t>
            </a:r>
            <a:r>
              <a:rPr lang="en-US" dirty="0">
                <a:cs typeface="Calibri"/>
              </a:rPr>
              <a:t> articles in Nature Index's selected EES journal between 2011 and Aug 2021.</a:t>
            </a:r>
            <a:endParaRPr lang="en-US" dirty="0"/>
          </a:p>
          <a:p>
            <a:r>
              <a:rPr lang="en-US" dirty="0">
                <a:cs typeface="Calibri"/>
              </a:rPr>
              <a:t>- the number of articles by year, and then by both year and journal. </a:t>
            </a:r>
          </a:p>
          <a:p>
            <a:endParaRPr lang="en-US">
              <a:cs typeface="Calibri"/>
            </a:endParaRPr>
          </a:p>
          <a:p>
            <a:r>
              <a:rPr lang="en-US" dirty="0">
                <a:cs typeface="Calibri"/>
              </a:rPr>
              <a:t>For journals, you can see </a:t>
            </a:r>
            <a:endParaRPr lang="en-US" dirty="0"/>
          </a:p>
          <a:p>
            <a:r>
              <a:rPr lang="en-US" dirty="0">
                <a:cs typeface="Calibri"/>
              </a:rPr>
              <a:t>- the number of journals which our researchers published in, </a:t>
            </a:r>
            <a:endParaRPr lang="en-US" dirty="0"/>
          </a:p>
          <a:p>
            <a:r>
              <a:rPr lang="en-US" dirty="0">
                <a:cs typeface="Calibri"/>
              </a:rPr>
              <a:t>- the name of those journals &amp; the number of publications by journals </a:t>
            </a:r>
          </a:p>
          <a:p>
            <a:r>
              <a:rPr lang="en-US" dirty="0">
                <a:cs typeface="Calibri"/>
              </a:rPr>
              <a:t>- and the average citations per journal per year </a:t>
            </a:r>
          </a:p>
          <a:p>
            <a:endParaRPr lang="en-US">
              <a:cs typeface="Calibri"/>
            </a:endParaRPr>
          </a:p>
          <a:p>
            <a:r>
              <a:rPr lang="en-US" dirty="0">
                <a:cs typeface="Calibri"/>
              </a:rPr>
              <a:t>For open access, the four graphs and charts on the rights tells</a:t>
            </a:r>
            <a:endParaRPr lang="en-US" dirty="0"/>
          </a:p>
          <a:p>
            <a:r>
              <a:rPr lang="en-US" dirty="0">
                <a:cs typeface="Calibri"/>
              </a:rPr>
              <a:t>- the their popularity of each open access type</a:t>
            </a:r>
          </a:p>
          <a:p>
            <a:r>
              <a:rPr lang="en-US" dirty="0">
                <a:cs typeface="Calibri"/>
              </a:rPr>
              <a:t>- </a:t>
            </a:r>
            <a:r>
              <a:rPr lang="en-US" dirty="0"/>
              <a:t>the trends of open access publishing over the years </a:t>
            </a:r>
            <a:endParaRPr lang="en-US" dirty="0">
              <a:cs typeface="Calibri"/>
            </a:endParaRPr>
          </a:p>
          <a:p>
            <a:r>
              <a:rPr lang="en-US" dirty="0">
                <a:cs typeface="Calibri"/>
              </a:rPr>
              <a:t>- the type of open access options we are seeing from the journals</a:t>
            </a:r>
          </a:p>
          <a:p>
            <a:r>
              <a:rPr lang="en-US" dirty="0">
                <a:cs typeface="Calibri"/>
              </a:rPr>
              <a:t>- and whether we are seeing high citations for certain type of open access articles  </a:t>
            </a:r>
          </a:p>
          <a:p>
            <a:endParaRPr lang="en-US">
              <a:cs typeface="Calibri"/>
            </a:endParaRPr>
          </a:p>
          <a:p>
            <a:r>
              <a:rPr lang="en-US" dirty="0">
                <a:cs typeface="Calibri"/>
              </a:rPr>
              <a:t>The second dashboard reveals information on Research Organization. The dashboard is divided into two parts,  </a:t>
            </a:r>
          </a:p>
          <a:p>
            <a:pPr marL="171450" indent="-171450">
              <a:buFont typeface="Arial"/>
              <a:buChar char="•"/>
            </a:pPr>
            <a:r>
              <a:rPr lang="en-US" dirty="0">
                <a:cs typeface="Calibri"/>
              </a:rPr>
              <a:t>The first parts provides information on </a:t>
            </a:r>
            <a:r>
              <a:rPr lang="en-US" dirty="0"/>
              <a:t>research organization </a:t>
            </a:r>
            <a:r>
              <a:rPr lang="en-US" dirty="0">
                <a:cs typeface="Calibri"/>
              </a:rPr>
              <a:t>of all EES publications tracked by the Nature Index. </a:t>
            </a:r>
          </a:p>
          <a:p>
            <a:pPr marL="171450" indent="-171450">
              <a:buFont typeface="Arial"/>
              <a:buChar char="•"/>
            </a:pPr>
            <a:r>
              <a:rPr lang="en-US" dirty="0">
                <a:cs typeface="Calibri"/>
              </a:rPr>
              <a:t>The second parts provides information </a:t>
            </a:r>
            <a:r>
              <a:rPr lang="en-US" dirty="0"/>
              <a:t>on research organization </a:t>
            </a:r>
            <a:r>
              <a:rPr lang="en-US" dirty="0">
                <a:cs typeface="Calibri"/>
              </a:rPr>
              <a:t>for only EES publications that are affiliated with </a:t>
            </a:r>
            <a:r>
              <a:rPr lang="en-US" dirty="0" err="1">
                <a:cs typeface="Calibri"/>
              </a:rPr>
              <a:t>UofR</a:t>
            </a:r>
            <a:r>
              <a:rPr lang="en-US" dirty="0">
                <a:cs typeface="Calibri"/>
              </a:rPr>
              <a:t>. </a:t>
            </a:r>
            <a:endParaRPr lang="en-US" dirty="0"/>
          </a:p>
          <a:p>
            <a:r>
              <a:rPr lang="en-US" dirty="0">
                <a:cs typeface="Calibri"/>
              </a:rPr>
              <a:t>The dashboard is designed to help us </a:t>
            </a:r>
          </a:p>
          <a:p>
            <a:pPr marL="171450" indent="-171450">
              <a:buFont typeface="Arial"/>
              <a:buChar char="•"/>
            </a:pPr>
            <a:r>
              <a:rPr lang="en-US" dirty="0"/>
              <a:t>understand </a:t>
            </a:r>
            <a:r>
              <a:rPr lang="en-US" dirty="0">
                <a:cs typeface="Calibri"/>
              </a:rPr>
              <a:t> </a:t>
            </a:r>
            <a:r>
              <a:rPr lang="en-US" dirty="0" err="1">
                <a:cs typeface="Calibri"/>
              </a:rPr>
              <a:t>UofR's</a:t>
            </a:r>
            <a:r>
              <a:rPr lang="en-US" dirty="0">
                <a:cs typeface="Calibri"/>
              </a:rPr>
              <a:t> international collaboration </a:t>
            </a:r>
          </a:p>
          <a:p>
            <a:pPr marL="171450" indent="-171450">
              <a:buFont typeface="Arial"/>
              <a:buChar char="•"/>
            </a:pPr>
            <a:r>
              <a:rPr lang="en-US" dirty="0">
                <a:cs typeface="Calibri"/>
              </a:rPr>
              <a:t>identify the research organizations we worked with </a:t>
            </a:r>
          </a:p>
          <a:p>
            <a:pPr marL="171450" indent="-171450">
              <a:buFont typeface="Arial"/>
              <a:buChar char="•"/>
            </a:pPr>
            <a:r>
              <a:rPr lang="en-US" dirty="0">
                <a:cs typeface="Calibri"/>
              </a:rPr>
              <a:t>find potential new researcher partners</a:t>
            </a:r>
            <a:endParaRPr lang="en-US" dirty="0"/>
          </a:p>
          <a:p>
            <a:r>
              <a:rPr lang="en-US" dirty="0">
                <a:cs typeface="Calibri"/>
              </a:rPr>
              <a:t>For instance, the table on the top right shows a list of research organizations from different countries, and can be order by their number of publications, citations, and average citations per publication. The color tells us if our researchers have work with certain research organizations or not. If it is yellow, then no. Users can use this table to identify research organization that has high research output or research impact and that they haven't work with yet. We also have an identical dashboard that provide information on funders to help find new funding opportunities.</a:t>
            </a:r>
          </a:p>
          <a:p>
            <a:endParaRPr lang="en-US">
              <a:cs typeface="Calibri"/>
            </a:endParaRPr>
          </a:p>
          <a:p>
            <a:pPr>
              <a:spcBef>
                <a:spcPts val="1000"/>
              </a:spcBef>
            </a:pPr>
            <a:r>
              <a:rPr lang="en-US" dirty="0">
                <a:cs typeface="Calibri"/>
              </a:rPr>
              <a:t>Besides summarizing the finds from our data dashboards, </a:t>
            </a:r>
          </a:p>
          <a:p>
            <a:pPr>
              <a:spcBef>
                <a:spcPts val="1000"/>
              </a:spcBef>
            </a:pPr>
            <a:r>
              <a:rPr lang="en-US" dirty="0">
                <a:cs typeface="Calibri"/>
              </a:rPr>
              <a:t>- we performed additional analysis to identify top journals, open access type, funders, and </a:t>
            </a:r>
            <a:r>
              <a:rPr lang="en-US" dirty="0" err="1">
                <a:cs typeface="Calibri"/>
              </a:rPr>
              <a:t>reasrch</a:t>
            </a:r>
            <a:r>
              <a:rPr lang="en-US" dirty="0">
                <a:cs typeface="Calibri"/>
              </a:rPr>
              <a:t> </a:t>
            </a:r>
            <a:r>
              <a:rPr lang="en-US" dirty="0" err="1">
                <a:cs typeface="Calibri"/>
              </a:rPr>
              <a:t>orgnaizations</a:t>
            </a:r>
            <a:r>
              <a:rPr lang="en-US" dirty="0">
                <a:cs typeface="Calibri"/>
              </a:rPr>
              <a:t> in terms of total publications and total citations.</a:t>
            </a:r>
            <a:endParaRPr lang="en-US" dirty="0"/>
          </a:p>
          <a:p>
            <a:pPr>
              <a:spcBef>
                <a:spcPts val="1000"/>
              </a:spcBef>
            </a:pPr>
            <a:r>
              <a:rPr lang="en-US" dirty="0"/>
              <a:t>- we also mapped out the broad subject area of our publications and created a list of </a:t>
            </a:r>
            <a:r>
              <a:rPr lang="en-US" dirty="0" err="1"/>
              <a:t>UoR</a:t>
            </a:r>
            <a:r>
              <a:rPr lang="en-US" dirty="0"/>
              <a:t> researchers with their department information for the EES </a:t>
            </a:r>
            <a:r>
              <a:rPr lang="en-US" dirty="0" err="1"/>
              <a:t>deparment</a:t>
            </a:r>
            <a:r>
              <a:rPr lang="en-US" dirty="0"/>
              <a:t> head.</a:t>
            </a:r>
            <a:endParaRPr lang="en-US" dirty="0">
              <a:cs typeface="Calibri"/>
            </a:endParaRPr>
          </a:p>
          <a:p>
            <a:pPr>
              <a:spcBef>
                <a:spcPts val="1000"/>
              </a:spcBef>
            </a:pPr>
            <a:r>
              <a:rPr lang="en-US" dirty="0"/>
              <a:t>- we also verified our libraries' subscription to the EES Journals selected by Nature Index so to make sure that our </a:t>
            </a:r>
            <a:r>
              <a:rPr lang="en-US" dirty="0" err="1"/>
              <a:t>reasrch</a:t>
            </a:r>
            <a:r>
              <a:rPr lang="en-US" dirty="0"/>
              <a:t> community has access to them.</a:t>
            </a:r>
            <a:endParaRPr lang="en-US" dirty="0">
              <a:cs typeface="Calibri"/>
            </a:endParaRPr>
          </a:p>
          <a:p>
            <a:pPr>
              <a:spcBef>
                <a:spcPts val="1000"/>
              </a:spcBef>
            </a:pPr>
            <a:endParaRPr lang="en-US">
              <a:cs typeface="Calibri"/>
            </a:endParaRPr>
          </a:p>
          <a:p>
            <a:pPr>
              <a:spcBef>
                <a:spcPts val="1000"/>
              </a:spcBef>
            </a:pPr>
            <a:r>
              <a:rPr lang="en-US" dirty="0">
                <a:cs typeface="Calibri"/>
              </a:rPr>
              <a:t>The dashboards and insights were presented to our three group of stakeholder </a:t>
            </a:r>
            <a:endParaRPr lang="en-US" dirty="0"/>
          </a:p>
        </p:txBody>
      </p:sp>
      <p:sp>
        <p:nvSpPr>
          <p:cNvPr id="4" name="Slide Number Placeholder 3"/>
          <p:cNvSpPr>
            <a:spLocks noGrp="1"/>
          </p:cNvSpPr>
          <p:nvPr>
            <p:ph type="sldNum" sz="quarter" idx="5"/>
          </p:nvPr>
        </p:nvSpPr>
        <p:spPr/>
        <p:txBody>
          <a:bodyPr/>
          <a:lstStyle/>
          <a:p>
            <a:fld id="{3DB23C67-4DF1-634C-9E28-4CB4051FDF37}" type="slidenum">
              <a:rPr lang="en-US" smtClean="0"/>
              <a:t>11</a:t>
            </a:fld>
            <a:endParaRPr lang="en-US"/>
          </a:p>
        </p:txBody>
      </p:sp>
    </p:spTree>
    <p:extLst>
      <p:ext uri="{BB962C8B-B14F-4D97-AF65-F5344CB8AC3E}">
        <p14:creationId xmlns:p14="http://schemas.microsoft.com/office/powerpoint/2010/main" val="129291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a:t>
            </a:r>
          </a:p>
          <a:p>
            <a:endParaRPr lang="en-US">
              <a:cs typeface="Calibri"/>
            </a:endParaRPr>
          </a:p>
          <a:p>
            <a:r>
              <a:rPr lang="en-US">
                <a:cs typeface="Calibri"/>
              </a:rPr>
              <a:t>In the last section of our presentation, I'll be sharing the feedback we received from the various stakeholders and what our next steps will be</a:t>
            </a:r>
          </a:p>
        </p:txBody>
      </p:sp>
      <p:sp>
        <p:nvSpPr>
          <p:cNvPr id="4" name="Slide Number Placeholder 3"/>
          <p:cNvSpPr>
            <a:spLocks noGrp="1"/>
          </p:cNvSpPr>
          <p:nvPr>
            <p:ph type="sldNum" sz="quarter" idx="5"/>
          </p:nvPr>
        </p:nvSpPr>
        <p:spPr/>
        <p:txBody>
          <a:bodyPr/>
          <a:lstStyle/>
          <a:p>
            <a:fld id="{3DB23C67-4DF1-634C-9E28-4CB4051FDF37}" type="slidenum">
              <a:rPr lang="en-US" smtClean="0"/>
              <a:t>12</a:t>
            </a:fld>
            <a:endParaRPr lang="en-US"/>
          </a:p>
        </p:txBody>
      </p:sp>
    </p:spTree>
    <p:extLst>
      <p:ext uri="{BB962C8B-B14F-4D97-AF65-F5344CB8AC3E}">
        <p14:creationId xmlns:p14="http://schemas.microsoft.com/office/powerpoint/2010/main" val="3806261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a:t>
            </a:r>
          </a:p>
          <a:p>
            <a:endParaRPr lang="en-US">
              <a:cs typeface="Calibri"/>
            </a:endParaRPr>
          </a:p>
          <a:p>
            <a:r>
              <a:rPr lang="en-US">
                <a:cs typeface="Calibri"/>
              </a:rPr>
              <a:t>The first group we spoke to were the other STEM liaisons in the department. They were interested in replicating the analyses for their subject areas, to know where our researchers are publishing and what journals get the most citations. The library collects and receives data about journal usage from various vendors, they thought it would be helpful to compare if that usage aligns with the publishing activity.</a:t>
            </a:r>
          </a:p>
          <a:p>
            <a:endParaRPr lang="en-US">
              <a:cs typeface="Calibri"/>
            </a:endParaRPr>
          </a:p>
          <a:p>
            <a:r>
              <a:rPr lang="en-US">
                <a:cs typeface="Calibri"/>
              </a:rPr>
              <a:t>Further, as you all might have heard, a lot of publishers are reaching out to libraries with transformative agreements. The librarians wanted to know if there is a growth in types of OA in their areas. For EES, we found a growth in gold open access over the years. A lot of these journals have pretty high article processing charges. It will be helpful to know how researchers are currently paying for these, perhaps the APC is hindering more people from publishing in these journals. Learning more about this would help us in having more meaningful conversations with publishers.</a:t>
            </a:r>
          </a:p>
          <a:p>
            <a:endParaRPr lang="en-US">
              <a:cs typeface="Calibri"/>
            </a:endParaRPr>
          </a:p>
          <a:p>
            <a:r>
              <a:rPr lang="en-US">
                <a:cs typeface="Calibri"/>
              </a:rPr>
              <a:t>When it came to the funding analysis, there was some nervousness about how our work would be perceived: the depts may wonder what is the library's intent in studying the grants. There were also doubts about the nature of the data for collaborative works. For instance, if an article has co-authors from, say, Iceland and it shows a grant from there, it is possible that only certain authors used that award and </a:t>
            </a:r>
            <a:r>
              <a:rPr lang="en-US" err="1">
                <a:cs typeface="Calibri"/>
              </a:rPr>
              <a:t>UofR's</a:t>
            </a:r>
            <a:r>
              <a:rPr lang="en-US">
                <a:cs typeface="Calibri"/>
              </a:rPr>
              <a:t> researchers never saw the money, which cannot be captured in the metadata. In the same vein, this information may not be very helpful if researchers are not eligible for the grant. Going back to the Iceland example, it could be a federal grant that only citizens are eligible for. In that scenario, the information is not very actionable.</a:t>
            </a:r>
          </a:p>
        </p:txBody>
      </p:sp>
      <p:sp>
        <p:nvSpPr>
          <p:cNvPr id="4" name="Slide Number Placeholder 3"/>
          <p:cNvSpPr>
            <a:spLocks noGrp="1"/>
          </p:cNvSpPr>
          <p:nvPr>
            <p:ph type="sldNum" sz="quarter" idx="5"/>
          </p:nvPr>
        </p:nvSpPr>
        <p:spPr/>
        <p:txBody>
          <a:bodyPr/>
          <a:lstStyle/>
          <a:p>
            <a:fld id="{3DB23C67-4DF1-634C-9E28-4CB4051FDF37}" type="slidenum">
              <a:rPr lang="en-US" smtClean="0"/>
              <a:t>13</a:t>
            </a:fld>
            <a:endParaRPr lang="en-US"/>
          </a:p>
        </p:txBody>
      </p:sp>
    </p:spTree>
    <p:extLst>
      <p:ext uri="{BB962C8B-B14F-4D97-AF65-F5344CB8AC3E}">
        <p14:creationId xmlns:p14="http://schemas.microsoft.com/office/powerpoint/2010/main" val="2573100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Sarah</a:t>
            </a:r>
          </a:p>
          <a:p>
            <a:endParaRPr lang="en-US" dirty="0">
              <a:cs typeface="Calibri"/>
            </a:endParaRPr>
          </a:p>
          <a:p>
            <a:r>
              <a:rPr lang="en-US" dirty="0">
                <a:cs typeface="Calibri"/>
              </a:rPr>
              <a:t>Next we spoke to the EES chair. As mentioned, we had emailed him a link to the dashboard, however he wanted us to walk him through the different pieces the first time.</a:t>
            </a:r>
          </a:p>
          <a:p>
            <a:r>
              <a:rPr lang="en-US" dirty="0">
                <a:cs typeface="Calibri"/>
              </a:rPr>
              <a:t>Also, prior to our conversations, he had not heard about Nature Index and was curious about it's importance and how it compares to other metrics. We asked about the list of journals included, and he said it's a pretty good list but doesn't necessarily cover 100% of the top journals in the field. He also recognized that the list of top journals is subjective and another faculty even in the same department may have a different opinion.</a:t>
            </a:r>
          </a:p>
          <a:p>
            <a:r>
              <a:rPr lang="en-US" dirty="0">
                <a:cs typeface="Calibri"/>
              </a:rPr>
              <a:t>He was also interested in sharing the results with senior leadership at the university. There have been new faculty hires in the department over the past few years, and the growth in research shows that they are having a positive impact in our output which is great.</a:t>
            </a:r>
          </a:p>
          <a:p>
            <a:endParaRPr lang="en-US" dirty="0">
              <a:cs typeface="Calibri"/>
            </a:endParaRPr>
          </a:p>
          <a:p>
            <a:r>
              <a:rPr lang="en-US" dirty="0">
                <a:cs typeface="Calibri"/>
              </a:rPr>
              <a:t>He was particularly interested in the data around open access publishing. The dept chairs have access to toolkits like Academic Analytics which provide high level information about research, but the OA info we shared is unique and not covered in the databases. Sharing this project also sparked conversations about potential transformative agreements, comparing ranking calculations among different metrics and how citations take a while to accumulate which can impact results over time.</a:t>
            </a:r>
          </a:p>
          <a:p>
            <a:endParaRPr lang="en-US" dirty="0">
              <a:cs typeface="Calibri"/>
            </a:endParaRPr>
          </a:p>
          <a:p>
            <a:r>
              <a:rPr lang="en-US" dirty="0">
                <a:cs typeface="Calibri"/>
              </a:rPr>
              <a:t>He also had ideas for future directions in the project, such as comparing how the department performs in NI with other metrics that measure impact differently. He was also interested in a comparison with other departments at the university, after normalizing the data since the EES dept is relatively smaller in size. It would also be nice to compare with EES departments at other academic institutions. </a:t>
            </a:r>
          </a:p>
        </p:txBody>
      </p:sp>
      <p:sp>
        <p:nvSpPr>
          <p:cNvPr id="4" name="Slide Number Placeholder 3"/>
          <p:cNvSpPr>
            <a:spLocks noGrp="1"/>
          </p:cNvSpPr>
          <p:nvPr>
            <p:ph type="sldNum" sz="quarter" idx="5"/>
          </p:nvPr>
        </p:nvSpPr>
        <p:spPr/>
        <p:txBody>
          <a:bodyPr/>
          <a:lstStyle/>
          <a:p>
            <a:fld id="{3DB23C67-4DF1-634C-9E28-4CB4051FDF37}" type="slidenum">
              <a:rPr lang="en-US" smtClean="0"/>
              <a:t>14</a:t>
            </a:fld>
            <a:endParaRPr lang="en-US"/>
          </a:p>
        </p:txBody>
      </p:sp>
    </p:spTree>
    <p:extLst>
      <p:ext uri="{BB962C8B-B14F-4D97-AF65-F5344CB8AC3E}">
        <p14:creationId xmlns:p14="http://schemas.microsoft.com/office/powerpoint/2010/main" val="3605055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a:t>
            </a:r>
          </a:p>
          <a:p>
            <a:endParaRPr lang="en-US">
              <a:cs typeface="Calibri"/>
            </a:endParaRPr>
          </a:p>
          <a:p>
            <a:r>
              <a:rPr lang="en-US">
                <a:cs typeface="Calibri"/>
              </a:rPr>
              <a:t>Finally, we spoke with the library's associate dean and the university's assistant VP for analytics, who were also the sponsors for the project. We received a lot of helpful feedback from them. They thought it's good to share the different analyses with the department chair. But the caveat is that sometimes the data from different sources can have discrepancies, so there's potential for noise or confusion there. They also had ideas about the Share metric in Nature Index, and studying the trends for repeating author collaborations, which we could use in future.</a:t>
            </a:r>
          </a:p>
          <a:p>
            <a:endParaRPr lang="en-US">
              <a:cs typeface="Calibri"/>
            </a:endParaRPr>
          </a:p>
          <a:p>
            <a:r>
              <a:rPr lang="en-US">
                <a:cs typeface="Calibri"/>
              </a:rPr>
              <a:t>Moving forward they recommended creating comprehensive dashboards that address distinct questions for different stakeholder groups. We also need to consider the intended audience for the work, think about whether the dashboards should be shared only with department chairs or all faculty or anyone who expresses interest. And we want to be proactive in the type of data we are sharing, keeping in mind the chair's feedback. For example if we were to expand the list of journals, how do we choose what titles are included? Think about if there's specific information the research office wants, and so on.</a:t>
            </a:r>
          </a:p>
          <a:p>
            <a:r>
              <a:rPr lang="en-US">
                <a:cs typeface="Calibri"/>
              </a:rPr>
              <a:t> </a:t>
            </a:r>
            <a:endParaRPr lang="en-US"/>
          </a:p>
          <a:p>
            <a:r>
              <a:rPr lang="en-US">
                <a:cs typeface="Calibri"/>
              </a:rPr>
              <a:t>When it comes to the metric itself, </a:t>
            </a:r>
            <a:r>
              <a:rPr lang="en-US" err="1">
                <a:cs typeface="Calibri"/>
              </a:rPr>
              <a:t>Jieer</a:t>
            </a:r>
            <a:r>
              <a:rPr lang="en-US">
                <a:cs typeface="Calibri"/>
              </a:rPr>
              <a:t> and I heard that there might be some changes in how NI will calculate some of the variables in future. Since the analysis took us significant time, we want to see how the metric changes over time before committing to analyzing </a:t>
            </a:r>
            <a:r>
              <a:rPr lang="en-US" err="1">
                <a:cs typeface="Calibri"/>
              </a:rPr>
              <a:t>UofR's</a:t>
            </a:r>
            <a:r>
              <a:rPr lang="en-US">
                <a:cs typeface="Calibri"/>
              </a:rPr>
              <a:t> performance on an annual basis.</a:t>
            </a:r>
          </a:p>
          <a:p>
            <a:endParaRPr lang="en-US">
              <a:cs typeface="Calibri"/>
            </a:endParaRPr>
          </a:p>
          <a:p>
            <a:r>
              <a:rPr lang="en-US">
                <a:cs typeface="Calibri"/>
              </a:rPr>
              <a:t>Lastly, they also had recommendations about which subjects to analyze in future, depending on which chairs are more likely to interested, etc.</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DB23C67-4DF1-634C-9E28-4CB4051FDF37}" type="slidenum">
              <a:rPr lang="en-US" smtClean="0"/>
              <a:t>15</a:t>
            </a:fld>
            <a:endParaRPr lang="en-US"/>
          </a:p>
        </p:txBody>
      </p:sp>
    </p:spTree>
    <p:extLst>
      <p:ext uri="{BB962C8B-B14F-4D97-AF65-F5344CB8AC3E}">
        <p14:creationId xmlns:p14="http://schemas.microsoft.com/office/powerpoint/2010/main" val="3000135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Jieer</a:t>
            </a:r>
            <a:r>
              <a:rPr lang="en-US">
                <a:cs typeface="Calibri"/>
              </a:rPr>
              <a:t> Chen</a:t>
            </a:r>
          </a:p>
          <a:p>
            <a:endParaRPr lang="en-US">
              <a:cs typeface="Calibri"/>
            </a:endParaRPr>
          </a:p>
          <a:p>
            <a:r>
              <a:rPr lang="en-US">
                <a:cs typeface="Calibri"/>
              </a:rPr>
              <a:t>To sum up, based on the various feedback we’ve received, </a:t>
            </a:r>
          </a:p>
          <a:p>
            <a:r>
              <a:rPr lang="en-US">
                <a:cs typeface="Calibri"/>
              </a:rPr>
              <a:t>In the short-term, we plan to make the dashboard a little more comprehensive</a:t>
            </a:r>
          </a:p>
          <a:p>
            <a:r>
              <a:rPr lang="en-US">
                <a:cs typeface="Calibri"/>
              </a:rPr>
              <a:t>- by adding the "Share" metric from the Nature Index to the dashboard </a:t>
            </a:r>
          </a:p>
          <a:p>
            <a:r>
              <a:rPr lang="en-US">
                <a:cs typeface="Calibri"/>
              </a:rPr>
              <a:t>- and by expanding the journal list to include other EES journals suggested</a:t>
            </a:r>
            <a:r>
              <a:rPr lang="en-US"/>
              <a:t> by the ESS department head </a:t>
            </a:r>
            <a:endParaRPr lang="en-US">
              <a:cs typeface="Calibri"/>
            </a:endParaRPr>
          </a:p>
          <a:p>
            <a:r>
              <a:rPr lang="en-US">
                <a:cs typeface="Calibri"/>
              </a:rPr>
              <a:t>- Meanwhile, we’ll be in discussions with other STEM librarians to explore the probabilities of building dashboards for another subject area, potentially chemical engineering or Life Sciences.</a:t>
            </a:r>
          </a:p>
          <a:p>
            <a:endParaRPr lang="en-US">
              <a:cs typeface="Calibri"/>
            </a:endParaRPr>
          </a:p>
          <a:p>
            <a:r>
              <a:rPr lang="en-US">
                <a:cs typeface="Calibri"/>
              </a:rPr>
              <a:t>In the long run, we plan to </a:t>
            </a:r>
            <a:endParaRPr lang="en-US"/>
          </a:p>
          <a:p>
            <a:r>
              <a:rPr lang="en-US">
                <a:cs typeface="Calibri"/>
              </a:rPr>
              <a:t>- help identifying repeating co-authors and their affiliation through our dashboards </a:t>
            </a:r>
          </a:p>
          <a:p>
            <a:r>
              <a:rPr lang="en-US">
                <a:cs typeface="Calibri"/>
              </a:rPr>
              <a:t>- and further expand the journal list to include journals our researcher are publishing and citing, and journals where others citing us in</a:t>
            </a:r>
          </a:p>
          <a:p>
            <a:r>
              <a:rPr lang="en-US">
                <a:cs typeface="Calibri"/>
              </a:rPr>
              <a:t>- Lastly, we'd love to engage other units in the library or other university departments in the conversation and event invite them to work on the dashboards together </a:t>
            </a:r>
          </a:p>
          <a:p>
            <a:endParaRPr lang="en-US">
              <a:cs typeface="Calibri"/>
            </a:endParaRPr>
          </a:p>
          <a:p>
            <a:r>
              <a:rPr lang="en-US">
                <a:cs typeface="Calibri"/>
              </a:rPr>
              <a:t>* reproducibility &amp; documentation &amp; responsible use of metrics. </a:t>
            </a:r>
          </a:p>
          <a:p>
            <a:endParaRPr lang="en-US">
              <a:cs typeface="Calibri"/>
            </a:endParaRPr>
          </a:p>
          <a:p>
            <a:r>
              <a:rPr lang="en-US">
                <a:cs typeface="Calibri"/>
              </a:rPr>
              <a:t>-----</a:t>
            </a:r>
          </a:p>
          <a:p>
            <a:r>
              <a:rPr lang="en-US"/>
              <a:t>Adjusted Share accounts for the small annual variation in the total number of articles in the Nature Index journals. It is arrived at by calculating the percentage difference in the total number of articles in the Index in a given year relative to the number of articles in a base year and adjusting Share values to the base year levels.</a:t>
            </a:r>
          </a:p>
          <a:p>
            <a:r>
              <a:rPr lang="en-US"/>
              <a:t>The bilateral collaboration score (CS) between two institutions A+B is the sum of each of their Shares on the papers to which both have contributed. A bilateral collaboration can be between any two institutions or countries/territories co-authoring at least one article in the journals tracked by the Nature Index.</a:t>
            </a:r>
          </a:p>
          <a:p>
            <a:br>
              <a:rPr lang="en-US"/>
            </a:br>
            <a:endParaRPr lang="en-US"/>
          </a:p>
        </p:txBody>
      </p:sp>
      <p:sp>
        <p:nvSpPr>
          <p:cNvPr id="4" name="Slide Number Placeholder 3"/>
          <p:cNvSpPr>
            <a:spLocks noGrp="1"/>
          </p:cNvSpPr>
          <p:nvPr>
            <p:ph type="sldNum" sz="quarter" idx="5"/>
          </p:nvPr>
        </p:nvSpPr>
        <p:spPr/>
        <p:txBody>
          <a:bodyPr/>
          <a:lstStyle/>
          <a:p>
            <a:fld id="{3DB23C67-4DF1-634C-9E28-4CB4051FDF37}" type="slidenum">
              <a:rPr lang="en-US" smtClean="0"/>
              <a:t>16</a:t>
            </a:fld>
            <a:endParaRPr lang="en-US"/>
          </a:p>
        </p:txBody>
      </p:sp>
    </p:spTree>
    <p:extLst>
      <p:ext uri="{BB962C8B-B14F-4D97-AF65-F5344CB8AC3E}">
        <p14:creationId xmlns:p14="http://schemas.microsoft.com/office/powerpoint/2010/main" val="3283705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Jieer</a:t>
            </a:r>
            <a:r>
              <a:rPr lang="en-US">
                <a:cs typeface="Calibri"/>
              </a:rPr>
              <a:t>:</a:t>
            </a:r>
          </a:p>
          <a:p>
            <a:endParaRPr lang="en-US">
              <a:cs typeface="Calibri"/>
            </a:endParaRPr>
          </a:p>
          <a:p>
            <a:r>
              <a:rPr lang="en-US"/>
              <a:t>That was a long presentation. I hope you found it valuable and know that we really appreciate you listening.</a:t>
            </a:r>
          </a:p>
          <a:p>
            <a:r>
              <a:rPr lang="en-US">
                <a:cs typeface="Calibri"/>
              </a:rPr>
              <a:t>Please don't hesitate to reach out to us if you have any questions or would like to connect with us. Thank you. </a:t>
            </a:r>
          </a:p>
        </p:txBody>
      </p:sp>
      <p:sp>
        <p:nvSpPr>
          <p:cNvPr id="4" name="Slide Number Placeholder 3"/>
          <p:cNvSpPr>
            <a:spLocks noGrp="1"/>
          </p:cNvSpPr>
          <p:nvPr>
            <p:ph type="sldNum" sz="quarter" idx="5"/>
          </p:nvPr>
        </p:nvSpPr>
        <p:spPr/>
        <p:txBody>
          <a:bodyPr/>
          <a:lstStyle/>
          <a:p>
            <a:fld id="{3DB23C67-4DF1-634C-9E28-4CB4051FDF37}" type="slidenum">
              <a:rPr lang="en-US" smtClean="0"/>
              <a:t>17</a:t>
            </a:fld>
            <a:endParaRPr lang="en-US"/>
          </a:p>
        </p:txBody>
      </p:sp>
    </p:spTree>
    <p:extLst>
      <p:ext uri="{BB962C8B-B14F-4D97-AF65-F5344CB8AC3E}">
        <p14:creationId xmlns:p14="http://schemas.microsoft.com/office/powerpoint/2010/main" val="1121773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Jieer</a:t>
            </a:r>
            <a:r>
              <a:rPr lang="en-US">
                <a:cs typeface="Calibri"/>
              </a:rPr>
              <a:t> </a:t>
            </a:r>
          </a:p>
          <a:p>
            <a:r>
              <a:rPr lang="en-US">
                <a:cs typeface="Calibri"/>
              </a:rPr>
              <a:t>The slides summarizes the information on research category, funders, and research organizations.</a:t>
            </a:r>
          </a:p>
          <a:p>
            <a:r>
              <a:rPr lang="en-US">
                <a:cs typeface="Calibri"/>
              </a:rPr>
              <a:t>We tried to understand the depth of our international collaboration by looking the number of collaborated publications and the number of collaborated research organizations in a country. We give a high-level summary on the number of funders and researchers organizations didn't appear the publications affiliated with </a:t>
            </a:r>
            <a:r>
              <a:rPr lang="en-US" err="1">
                <a:cs typeface="Calibri"/>
              </a:rPr>
              <a:t>UoR</a:t>
            </a:r>
            <a:r>
              <a:rPr lang="en-US">
                <a:cs typeface="Calibri"/>
              </a:rPr>
              <a:t>. </a:t>
            </a:r>
          </a:p>
          <a:p>
            <a:endParaRPr lang="en-US">
              <a:cs typeface="Calibri"/>
            </a:endParaRPr>
          </a:p>
          <a:p>
            <a:r>
              <a:rPr lang="en-US">
                <a:cs typeface="Calibri"/>
              </a:rPr>
              <a:t>On the right side, we identified </a:t>
            </a:r>
          </a:p>
          <a:p>
            <a:r>
              <a:rPr lang="en-US">
                <a:cs typeface="Calibri"/>
              </a:rPr>
              <a:t>- the board subject areas our publications are mapped to.</a:t>
            </a:r>
          </a:p>
          <a:p>
            <a:r>
              <a:rPr lang="en-US">
                <a:cs typeface="Calibri"/>
              </a:rPr>
              <a:t>- the country where our majority of funders located at,  and the top three countries we are seeing the most funders.</a:t>
            </a:r>
          </a:p>
          <a:p>
            <a:r>
              <a:rPr lang="en-US">
                <a:cs typeface="Calibri"/>
              </a:rPr>
              <a:t>- similarly, we identified the top 3 research organizations in terms of the number of publication and the number of average citations per paper. </a:t>
            </a:r>
          </a:p>
          <a:p>
            <a:endParaRPr lang="en-US"/>
          </a:p>
          <a:p>
            <a:r>
              <a:rPr lang="en-US" err="1">
                <a:cs typeface="Calibri"/>
              </a:rPr>
              <a:t>Transite</a:t>
            </a:r>
            <a:r>
              <a:rPr lang="en-US">
                <a:cs typeface="Calibri"/>
              </a:rPr>
              <a:t>:</a:t>
            </a:r>
            <a:endParaRPr lang="en-US"/>
          </a:p>
          <a:p>
            <a:r>
              <a:rPr lang="en-US">
                <a:cs typeface="Calibri"/>
              </a:rPr>
              <a:t>Next, Sarah will be sharing the qualitative insights we get from stakeholders. </a:t>
            </a:r>
          </a:p>
        </p:txBody>
      </p:sp>
      <p:sp>
        <p:nvSpPr>
          <p:cNvPr id="4" name="Slide Number Placeholder 3"/>
          <p:cNvSpPr>
            <a:spLocks noGrp="1"/>
          </p:cNvSpPr>
          <p:nvPr>
            <p:ph type="sldNum" sz="quarter" idx="5"/>
          </p:nvPr>
        </p:nvSpPr>
        <p:spPr/>
        <p:txBody>
          <a:bodyPr/>
          <a:lstStyle/>
          <a:p>
            <a:fld id="{3DB23C67-4DF1-634C-9E28-4CB4051FDF37}" type="slidenum">
              <a:rPr lang="en-US" smtClean="0"/>
              <a:t>19</a:t>
            </a:fld>
            <a:endParaRPr lang="en-US"/>
          </a:p>
        </p:txBody>
      </p:sp>
    </p:spTree>
    <p:extLst>
      <p:ext uri="{BB962C8B-B14F-4D97-AF65-F5344CB8AC3E}">
        <p14:creationId xmlns:p14="http://schemas.microsoft.com/office/powerpoint/2010/main" val="4067909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Jieer</a:t>
            </a:r>
            <a:r>
              <a:rPr lang="en-US">
                <a:cs typeface="Calibri"/>
              </a:rPr>
              <a:t> </a:t>
            </a:r>
          </a:p>
          <a:p>
            <a:endParaRPr lang="en-US">
              <a:cs typeface="Calibri"/>
            </a:endParaRPr>
          </a:p>
          <a:p>
            <a:r>
              <a:rPr lang="en-US">
                <a:cs typeface="Calibri"/>
              </a:rPr>
              <a:t>This slide and the following slide shows the specific information we were able to get from our data dashboards and additional analysis. We thought to share these with you to help you understand what kind of qualitative insights we are getting from this project, and you might get if you were to perform the same kind of analysis. Please keep in mind that the numbers are not important and could look very different for your schools. </a:t>
            </a:r>
          </a:p>
          <a:p>
            <a:endParaRPr lang="en-US">
              <a:cs typeface="Calibri"/>
            </a:endParaRPr>
          </a:p>
          <a:p>
            <a:r>
              <a:rPr lang="en-US">
                <a:cs typeface="Calibri"/>
              </a:rPr>
              <a:t>The left side shows the statistics about publication and citations. </a:t>
            </a:r>
          </a:p>
          <a:p>
            <a:r>
              <a:rPr lang="en-US">
                <a:cs typeface="Calibri"/>
              </a:rPr>
              <a:t>- The total number of publications, </a:t>
            </a:r>
          </a:p>
          <a:p>
            <a:r>
              <a:rPr lang="en-US">
                <a:cs typeface="Calibri"/>
              </a:rPr>
              <a:t>- range of publications from year to year, </a:t>
            </a:r>
          </a:p>
          <a:p>
            <a:r>
              <a:rPr lang="en-US">
                <a:cs typeface="Calibri"/>
              </a:rPr>
              <a:t>- the average number of paper and citations per paper, </a:t>
            </a:r>
          </a:p>
          <a:p>
            <a:r>
              <a:rPr lang="en-US">
                <a:cs typeface="Calibri"/>
              </a:rPr>
              <a:t>- and the journals which </a:t>
            </a:r>
            <a:r>
              <a:rPr lang="en-US" err="1">
                <a:cs typeface="Calibri"/>
              </a:rPr>
              <a:t>UoR</a:t>
            </a:r>
            <a:r>
              <a:rPr lang="en-US">
                <a:cs typeface="Calibri"/>
              </a:rPr>
              <a:t> doesn't have publications. </a:t>
            </a:r>
          </a:p>
          <a:p>
            <a:endParaRPr lang="en-US">
              <a:cs typeface="Calibri"/>
            </a:endParaRPr>
          </a:p>
          <a:p>
            <a:r>
              <a:rPr lang="en-US">
                <a:cs typeface="Calibri"/>
              </a:rPr>
              <a:t>On the right side, you can see that </a:t>
            </a:r>
          </a:p>
          <a:p>
            <a:r>
              <a:rPr lang="en-US">
                <a:cs typeface="Calibri"/>
              </a:rPr>
              <a:t>- for journals, we identified the top 4 journals in terms of number of publications and in terms of citation the their aggregated percentage. </a:t>
            </a:r>
          </a:p>
          <a:p>
            <a:r>
              <a:rPr lang="en-US">
                <a:cs typeface="Calibri"/>
              </a:rPr>
              <a:t>- for open access, we identified the portion of open access articles and the most popular open access type among our users, and the type of open access we are seeing the most citations from. </a:t>
            </a:r>
          </a:p>
          <a:p>
            <a:r>
              <a:rPr lang="en-US">
                <a:cs typeface="Calibri"/>
              </a:rPr>
              <a:t>- for author affiliation, we looked into the departments of our </a:t>
            </a:r>
            <a:r>
              <a:rPr lang="en-US" err="1">
                <a:cs typeface="Calibri"/>
              </a:rPr>
              <a:t>UoR</a:t>
            </a:r>
            <a:r>
              <a:rPr lang="en-US">
                <a:cs typeface="Calibri"/>
              </a:rPr>
              <a:t> researchers and the number of </a:t>
            </a:r>
            <a:r>
              <a:rPr lang="en-US" err="1">
                <a:cs typeface="Calibri"/>
              </a:rPr>
              <a:t>UoR</a:t>
            </a:r>
            <a:r>
              <a:rPr lang="en-US">
                <a:cs typeface="Calibri"/>
              </a:rPr>
              <a:t> researchers in the first and the last position.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3DB23C67-4DF1-634C-9E28-4CB4051FDF37}" type="slidenum">
              <a:rPr lang="en-US" smtClean="0"/>
              <a:t>20</a:t>
            </a:fld>
            <a:endParaRPr lang="en-US"/>
          </a:p>
        </p:txBody>
      </p:sp>
    </p:spTree>
    <p:extLst>
      <p:ext uri="{BB962C8B-B14F-4D97-AF65-F5344CB8AC3E}">
        <p14:creationId xmlns:p14="http://schemas.microsoft.com/office/powerpoint/2010/main" val="3326120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a:t>
            </a:r>
          </a:p>
          <a:p>
            <a:endParaRPr lang="en-US">
              <a:cs typeface="Calibri"/>
            </a:endParaRPr>
          </a:p>
          <a:p>
            <a:r>
              <a:rPr lang="en-US">
                <a:cs typeface="Calibri"/>
              </a:rPr>
              <a:t>I'll quickly go over our plan for the next 15-20 minutes (with time for questions at the end). We will briefly explain what the Nature Index is and the kind of data it provides. Then we'll go into how we used the index and performed analyses that describe the University of Rochester's research activity. Finally we will look at the feedback we received from various stakeholders and the lessons we learned. </a:t>
            </a:r>
          </a:p>
        </p:txBody>
      </p:sp>
      <p:sp>
        <p:nvSpPr>
          <p:cNvPr id="4" name="Slide Number Placeholder 3"/>
          <p:cNvSpPr>
            <a:spLocks noGrp="1"/>
          </p:cNvSpPr>
          <p:nvPr>
            <p:ph type="sldNum" sz="quarter" idx="5"/>
          </p:nvPr>
        </p:nvSpPr>
        <p:spPr/>
        <p:txBody>
          <a:bodyPr/>
          <a:lstStyle/>
          <a:p>
            <a:fld id="{3DB23C67-4DF1-634C-9E28-4CB4051FDF37}" type="slidenum">
              <a:rPr lang="en-US" smtClean="0"/>
              <a:t>2</a:t>
            </a:fld>
            <a:endParaRPr lang="en-US"/>
          </a:p>
        </p:txBody>
      </p:sp>
    </p:spTree>
    <p:extLst>
      <p:ext uri="{BB962C8B-B14F-4D97-AF65-F5344CB8AC3E}">
        <p14:creationId xmlns:p14="http://schemas.microsoft.com/office/powerpoint/2010/main" val="1556335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b="1"/>
              <a:t> A primary research article typically contains the following section headings:</a:t>
            </a:r>
            <a:endParaRPr lang="en-US"/>
          </a:p>
          <a:p>
            <a:pPr marL="628650" lvl="1" indent="-171450">
              <a:buFont typeface="Arial,Sans-Serif"/>
              <a:buChar char="•"/>
            </a:pPr>
            <a:r>
              <a:rPr lang="en-US" b="1"/>
              <a:t>"Methods"/"Materials and Methods"/"Experimental Methods"(different journals title this section in different ways)</a:t>
            </a:r>
            <a:endParaRPr lang="en-US"/>
          </a:p>
          <a:p>
            <a:pPr marL="628650" lvl="1" indent="-171450">
              <a:buFont typeface="Arial,Sans-Serif"/>
              <a:buChar char="•"/>
            </a:pPr>
            <a:r>
              <a:rPr lang="en-US" b="1"/>
              <a:t>"Results"</a:t>
            </a:r>
            <a:endParaRPr lang="en-US"/>
          </a:p>
          <a:p>
            <a:pPr marL="628650" lvl="1" indent="-171450">
              <a:buFont typeface="Arial,Sans-Serif"/>
              <a:buChar char="•"/>
            </a:pPr>
            <a:r>
              <a:rPr lang="en-US" b="1"/>
              <a:t>"Discussion"</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3DB23C67-4DF1-634C-9E28-4CB4051FDF37}" type="slidenum">
              <a:rPr lang="en-US" smtClean="0"/>
              <a:t>21</a:t>
            </a:fld>
            <a:endParaRPr lang="en-US"/>
          </a:p>
        </p:txBody>
      </p:sp>
    </p:spTree>
    <p:extLst>
      <p:ext uri="{BB962C8B-B14F-4D97-AF65-F5344CB8AC3E}">
        <p14:creationId xmlns:p14="http://schemas.microsoft.com/office/powerpoint/2010/main" val="1645240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DB23C67-4DF1-634C-9E28-4CB4051FDF37}" type="slidenum">
              <a:rPr lang="en-US" smtClean="0"/>
              <a:t>22</a:t>
            </a:fld>
            <a:endParaRPr lang="en-US"/>
          </a:p>
        </p:txBody>
      </p:sp>
    </p:spTree>
    <p:extLst>
      <p:ext uri="{BB962C8B-B14F-4D97-AF65-F5344CB8AC3E}">
        <p14:creationId xmlns:p14="http://schemas.microsoft.com/office/powerpoint/2010/main" val="1074743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Through research and conversations with NI team, we learnt two limitations of current Nature Index and two initiatives in the horizon. </a:t>
            </a:r>
          </a:p>
        </p:txBody>
      </p:sp>
      <p:sp>
        <p:nvSpPr>
          <p:cNvPr id="4" name="Slide Number Placeholder 3"/>
          <p:cNvSpPr>
            <a:spLocks noGrp="1"/>
          </p:cNvSpPr>
          <p:nvPr>
            <p:ph type="sldNum" sz="quarter" idx="5"/>
          </p:nvPr>
        </p:nvSpPr>
        <p:spPr/>
        <p:txBody>
          <a:bodyPr/>
          <a:lstStyle/>
          <a:p>
            <a:fld id="{3DB23C67-4DF1-634C-9E28-4CB4051FDF37}" type="slidenum">
              <a:rPr lang="en-US" smtClean="0"/>
              <a:t>23</a:t>
            </a:fld>
            <a:endParaRPr lang="en-US"/>
          </a:p>
        </p:txBody>
      </p:sp>
    </p:spTree>
    <p:extLst>
      <p:ext uri="{BB962C8B-B14F-4D97-AF65-F5344CB8AC3E}">
        <p14:creationId xmlns:p14="http://schemas.microsoft.com/office/powerpoint/2010/main" val="3020647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Jieer</a:t>
            </a:r>
            <a:r>
              <a:rPr lang="en-US" dirty="0">
                <a:cs typeface="Calibri"/>
              </a:rPr>
              <a:t> </a:t>
            </a:r>
            <a:endParaRPr lang="en-US" dirty="0"/>
          </a:p>
          <a:p>
            <a:endParaRPr lang="en-US">
              <a:cs typeface="Calibri"/>
            </a:endParaRPr>
          </a:p>
          <a:p>
            <a:r>
              <a:rPr lang="en-US" dirty="0">
                <a:cs typeface="Calibri"/>
              </a:rPr>
              <a:t>Nature Index </a:t>
            </a:r>
            <a:r>
              <a:rPr lang="en-US" dirty="0"/>
              <a:t>is a database that tracks the scientific output of institutions and countries since its introduction in 2016.  </a:t>
            </a:r>
            <a:endParaRPr lang="en-US" dirty="0">
              <a:cs typeface="Calibri" panose="020F0502020204030204"/>
            </a:endParaRPr>
          </a:p>
          <a:p>
            <a:pPr indent="-171450">
              <a:buFont typeface="Arial"/>
              <a:buChar char="•"/>
            </a:pPr>
            <a:r>
              <a:rPr lang="en-US" dirty="0">
                <a:cs typeface="Calibri" panose="020F0502020204030204"/>
              </a:rPr>
              <a:t>It captures all author affiliation information of primary research articles published in 82 high quality nature science journals, chosen</a:t>
            </a:r>
            <a:r>
              <a:rPr lang="en-US" dirty="0"/>
              <a:t> by a</a:t>
            </a:r>
            <a:r>
              <a:rPr lang="en-US" dirty="0">
                <a:hlinkClick r:id="rId3"/>
              </a:rPr>
              <a:t> group of independent researchers</a:t>
            </a:r>
            <a:endParaRPr lang="en-US" dirty="0"/>
          </a:p>
          <a:p>
            <a:pPr indent="-171450">
              <a:buFont typeface="Arial"/>
              <a:buChar char="•"/>
            </a:pPr>
            <a:r>
              <a:rPr lang="en-US" dirty="0"/>
              <a:t>It</a:t>
            </a:r>
            <a:r>
              <a:rPr lang="en-US" dirty="0">
                <a:cs typeface="Calibri"/>
              </a:rPr>
              <a:t> tracks the</a:t>
            </a:r>
            <a:r>
              <a:rPr lang="en-US" dirty="0"/>
              <a:t> contribution to those research articles by using whole article counts and fractional counts of article publication at the institutional and national level and as such, it is </a:t>
            </a:r>
            <a:r>
              <a:rPr lang="en-US" u="sng" dirty="0"/>
              <a:t>an indicator of global high-quality research output and collaboration</a:t>
            </a:r>
            <a:r>
              <a:rPr lang="en-US" dirty="0"/>
              <a:t>. </a:t>
            </a:r>
            <a:endParaRPr lang="en-US" dirty="0">
              <a:cs typeface="Calibri" panose="020F0502020204030204"/>
            </a:endParaRPr>
          </a:p>
          <a:p>
            <a:pPr indent="-171450">
              <a:buFont typeface="Arial"/>
              <a:buChar char="•"/>
            </a:pPr>
            <a:endParaRPr lang="en-US"/>
          </a:p>
          <a:p>
            <a:r>
              <a:rPr lang="en-US" dirty="0"/>
              <a:t>Each year, Nature Index ranks the leading institutions and countries by the number of primary research articles published in leading journals. </a:t>
            </a:r>
            <a:endParaRPr lang="en-US" dirty="0">
              <a:cs typeface="Calibri" panose="020F0502020204030204"/>
            </a:endParaRPr>
          </a:p>
          <a:p>
            <a:pPr indent="-171450">
              <a:buFont typeface="Arial"/>
              <a:buChar char="•"/>
            </a:pPr>
            <a:r>
              <a:rPr lang="en-US" dirty="0"/>
              <a:t>The rankings can be order by either Count or Share metric, </a:t>
            </a:r>
            <a:endParaRPr lang="en-US" dirty="0">
              <a:cs typeface="Calibri" panose="020F0502020204030204"/>
            </a:endParaRPr>
          </a:p>
          <a:p>
            <a:pPr indent="-171450">
              <a:buFont typeface="Arial"/>
              <a:buChar char="•"/>
            </a:pPr>
            <a:r>
              <a:rPr lang="en-US" dirty="0"/>
              <a:t>And can be categorized by </a:t>
            </a:r>
            <a:r>
              <a:rPr lang="en-US" u="sng" dirty="0"/>
              <a:t>four</a:t>
            </a:r>
            <a:r>
              <a:rPr lang="en-US" dirty="0"/>
              <a:t> individual fields of research, which are Chemistry, Life Sciences, Physics, and earth environmental science, with different institutions leading in each. </a:t>
            </a:r>
            <a:endParaRPr lang="en-US" dirty="0">
              <a:cs typeface="Calibri"/>
            </a:endParaRPr>
          </a:p>
          <a:p>
            <a:endParaRPr lang="en-US">
              <a:cs typeface="Calibri"/>
            </a:endParaRPr>
          </a:p>
          <a:p>
            <a:r>
              <a:rPr lang="en-US" dirty="0">
                <a:cs typeface="Calibri"/>
              </a:rPr>
              <a:t>------------------------------------------------------------------------------------------------------------------------------------------------------</a:t>
            </a:r>
          </a:p>
          <a:p>
            <a:r>
              <a:rPr lang="en-US" dirty="0">
                <a:cs typeface="Calibri"/>
              </a:rPr>
              <a:t>Reference:</a:t>
            </a:r>
            <a:endParaRPr lang="en-US" dirty="0"/>
          </a:p>
          <a:p>
            <a:r>
              <a:rPr lang="en-US" dirty="0">
                <a:hlinkClick r:id="rId4"/>
              </a:rPr>
              <a:t>https://www.natureindex.com/using-the-index</a:t>
            </a:r>
            <a:endParaRPr lang="en-US" dirty="0">
              <a:cs typeface="Calibri"/>
              <a:hlinkClick r:id="rId4"/>
            </a:endParaRPr>
          </a:p>
          <a:p>
            <a:endParaRPr lang="en-US">
              <a:cs typeface="Calibri"/>
            </a:endParaRPr>
          </a:p>
          <a:p>
            <a:r>
              <a:rPr lang="en-US" dirty="0"/>
              <a:t>Last year, when Sarah and I were tasked to look into the nature index, the first group of questions we asked were</a:t>
            </a:r>
            <a:endParaRPr lang="en-US" dirty="0">
              <a:cs typeface="Calibri"/>
            </a:endParaRPr>
          </a:p>
          <a:p>
            <a:pPr marL="171450" indent="-171450">
              <a:buFont typeface="Arial,Sans-Serif"/>
              <a:buChar char="•"/>
            </a:pPr>
            <a:r>
              <a:rPr lang="en-US" dirty="0"/>
              <a:t>What is Nature Index? </a:t>
            </a:r>
            <a:endParaRPr lang="en-US" dirty="0">
              <a:cs typeface="Calibri"/>
            </a:endParaRPr>
          </a:p>
          <a:p>
            <a:pPr marL="171450" indent="-171450">
              <a:buFont typeface="Arial,Sans-Serif"/>
              <a:buChar char="•"/>
            </a:pPr>
            <a:r>
              <a:rPr lang="en-US" dirty="0"/>
              <a:t>and how it is used? </a:t>
            </a:r>
            <a:endParaRPr lang="en-US" dirty="0">
              <a:cs typeface="Calibri"/>
            </a:endParaRPr>
          </a:p>
          <a:p>
            <a:endParaRPr lang="en-US"/>
          </a:p>
          <a:p>
            <a:pPr marL="171450" indent="-171450">
              <a:buFont typeface="Arial"/>
              <a:buChar char="•"/>
            </a:pPr>
            <a:r>
              <a:rPr lang="en-US" dirty="0"/>
              <a:t>An independent advisory panel including 58 actively publishing scientists from across the natural science disciplinary spectrum was convened to consider the journals to be included in the Nature Index.</a:t>
            </a:r>
            <a:endParaRPr lang="en-US" dirty="0">
              <a:cs typeface="Calibri" panose="020F0502020204030204"/>
            </a:endParaRPr>
          </a:p>
          <a:p>
            <a:endParaRPr lang="en-US"/>
          </a:p>
          <a:p>
            <a:pPr marL="171450" indent="-171450">
              <a:buFont typeface="Arial,Sans-Serif"/>
              <a:buChar char="•"/>
            </a:pPr>
            <a:r>
              <a:rPr lang="en-US" dirty="0"/>
              <a:t>The Count and Share metrics are called Nature Index metrics. </a:t>
            </a:r>
            <a:endParaRPr lang="en-US" dirty="0">
              <a:cs typeface="Calibri"/>
            </a:endParaRPr>
          </a:p>
          <a:p>
            <a:pPr marL="171450" indent="-171450">
              <a:buFont typeface="Arial,Sans-Serif"/>
              <a:buChar char="•"/>
            </a:pPr>
            <a:endParaRPr lang="en-US"/>
          </a:p>
          <a:p>
            <a:pPr marL="628650" lvl="1" indent="-171450">
              <a:buFont typeface="Arial,Sans-Serif"/>
              <a:buChar char="•"/>
            </a:pPr>
            <a:r>
              <a:rPr lang="en-US" dirty="0"/>
              <a:t>For count, A country or an institution is given a Count of 1 for each article that has at least one author from that country/region or institution.  </a:t>
            </a:r>
            <a:endParaRPr lang="en-US" dirty="0">
              <a:cs typeface="Calibri"/>
            </a:endParaRPr>
          </a:p>
          <a:p>
            <a:pPr marL="628650" lvl="1" indent="-171450">
              <a:buFont typeface="Arial,Sans-Serif"/>
              <a:buChar char="•"/>
            </a:pPr>
            <a:r>
              <a:rPr lang="en-US" dirty="0"/>
              <a:t>For share, If </a:t>
            </a:r>
            <a:r>
              <a:rPr lang="en-US" u="sng" dirty="0"/>
              <a:t>authors from several institutions and/or countries</a:t>
            </a:r>
            <a:r>
              <a:rPr lang="en-US" dirty="0"/>
              <a:t> are involved in a scientific article, it is divided accordingly, assuming that </a:t>
            </a:r>
            <a:r>
              <a:rPr lang="en-US" u="sng" dirty="0"/>
              <a:t>all researchers were equally involved in the article.</a:t>
            </a:r>
            <a:endParaRPr lang="en-US" u="sng" dirty="0">
              <a:cs typeface="Calibri"/>
            </a:endParaRPr>
          </a:p>
          <a:p>
            <a:endParaRPr lang="en-US"/>
          </a:p>
          <a:p>
            <a:pPr marL="171450" indent="-171450">
              <a:buFont typeface="Arial"/>
              <a:buChar char="•"/>
            </a:pPr>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3DB23C67-4DF1-634C-9E28-4CB4051FDF37}" type="slidenum">
              <a:rPr lang="en-US" smtClean="0"/>
              <a:t>3</a:t>
            </a:fld>
            <a:endParaRPr lang="en-US"/>
          </a:p>
        </p:txBody>
      </p:sp>
    </p:spTree>
    <p:extLst>
      <p:ext uri="{BB962C8B-B14F-4D97-AF65-F5344CB8AC3E}">
        <p14:creationId xmlns:p14="http://schemas.microsoft.com/office/powerpoint/2010/main" val="19125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Jieer</a:t>
            </a:r>
            <a:endParaRPr lang="en-US">
              <a:cs typeface="Calibri"/>
            </a:endParaRPr>
          </a:p>
          <a:p>
            <a:endParaRPr lang="en-US">
              <a:cs typeface="Calibri"/>
            </a:endParaRPr>
          </a:p>
          <a:p>
            <a:r>
              <a:rPr lang="en-US"/>
              <a:t>(1) </a:t>
            </a:r>
            <a:endParaRPr lang="en-US">
              <a:cs typeface="Calibri"/>
            </a:endParaRPr>
          </a:p>
          <a:p>
            <a:r>
              <a:rPr lang="en-US"/>
              <a:t>Data in the Nature Index are updated regularly, </a:t>
            </a:r>
            <a:endParaRPr lang="en-US">
              <a:cs typeface="Calibri" panose="020F0502020204030204"/>
            </a:endParaRPr>
          </a:p>
          <a:p>
            <a:r>
              <a:rPr lang="en-US"/>
              <a:t>And are made available for a given rolling 12-month period.  </a:t>
            </a:r>
            <a:endParaRPr lang="en-US">
              <a:cs typeface="Calibri" panose="020F0502020204030204"/>
            </a:endParaRPr>
          </a:p>
          <a:p>
            <a:r>
              <a:rPr lang="en-US">
                <a:cs typeface="Calibri" panose="020F0502020204030204"/>
              </a:rPr>
              <a:t>The nature index website provides article-level information in a institution or a country's profile page.</a:t>
            </a:r>
            <a:endParaRPr lang="en-US"/>
          </a:p>
          <a:p>
            <a:endParaRPr lang="en-US"/>
          </a:p>
          <a:p>
            <a:r>
              <a:rPr lang="en-US">
                <a:cs typeface="Calibri" panose="020F0502020204030204"/>
              </a:rPr>
              <a:t>(2) Take the profile page of the University of Rochester as an example. </a:t>
            </a:r>
          </a:p>
          <a:p>
            <a:pPr marL="171450" indent="-171450">
              <a:buFont typeface="Arial"/>
              <a:buChar char="•"/>
            </a:pPr>
            <a:r>
              <a:rPr lang="en-US"/>
              <a:t>The first table includes </a:t>
            </a:r>
            <a:r>
              <a:rPr lang="en-US" u="sng"/>
              <a:t>counts of all research outputs tracked by the Nature Index</a:t>
            </a:r>
            <a:r>
              <a:rPr lang="en-US"/>
              <a:t> f</a:t>
            </a:r>
            <a:r>
              <a:rPr lang="en-US" u="sng"/>
              <a:t>or University of Rochester (UR)</a:t>
            </a:r>
            <a:r>
              <a:rPr lang="en-US"/>
              <a:t> published between November 2020 and October 2021 .</a:t>
            </a:r>
            <a:endParaRPr lang="en-US">
              <a:cs typeface="Calibri"/>
            </a:endParaRPr>
          </a:p>
          <a:p>
            <a:pPr marL="171450" indent="-171450">
              <a:buFont typeface="Arial"/>
              <a:buChar char="•"/>
            </a:pPr>
            <a:r>
              <a:rPr lang="en-US">
                <a:cs typeface="Calibri"/>
              </a:rPr>
              <a:t>In the second table, </a:t>
            </a:r>
            <a:r>
              <a:rPr lang="en-US"/>
              <a:t>the same research outputs are grouped by subject. You can click on the subject to drill-down into a list of articles organized by journal, and then by title.</a:t>
            </a:r>
            <a:endParaRPr lang="en-US">
              <a:cs typeface="Calibri" panose="020F0502020204030204"/>
            </a:endParaRPr>
          </a:p>
          <a:p>
            <a:pPr marL="171450" indent="-171450">
              <a:buFont typeface="Arial"/>
              <a:buChar char="•"/>
            </a:pPr>
            <a:endParaRPr lang="en-US">
              <a:cs typeface="Calibri" panose="020F0502020204030204"/>
            </a:endParaRPr>
          </a:p>
          <a:p>
            <a:r>
              <a:rPr lang="en-US">
                <a:cs typeface="Calibri" panose="020F0502020204030204"/>
              </a:rPr>
              <a:t>(3)  Through our assessment of the metric, we learned that the data available in the website can be incomplete. There could be a time lag between when your article is published and when it is added to the Nature Index. Sometimes articles may be missed due to technical issues. </a:t>
            </a:r>
          </a:p>
          <a:p>
            <a:r>
              <a:rPr lang="en-US">
                <a:cs typeface="Calibri" panose="020F0502020204030204"/>
              </a:rPr>
              <a:t>-------------------------------------------------------------------------------------</a:t>
            </a:r>
          </a:p>
          <a:p>
            <a:r>
              <a:rPr lang="en-US"/>
              <a:t> Reference:</a:t>
            </a:r>
            <a:endParaRPr lang="en-US">
              <a:cs typeface="Calibri"/>
            </a:endParaRPr>
          </a:p>
          <a:p>
            <a:r>
              <a:rPr lang="en-US">
                <a:hlinkClick r:id="rId3"/>
              </a:rPr>
              <a:t>https://www.natureindex.com/using-the-index</a:t>
            </a:r>
          </a:p>
          <a:p>
            <a:r>
              <a:rPr lang="en-US"/>
              <a:t>The next questions we had in mind are:</a:t>
            </a:r>
          </a:p>
          <a:p>
            <a:pPr marL="171450" indent="-171450">
              <a:buFont typeface="Arial,Sans-Serif"/>
              <a:buChar char="•"/>
            </a:pPr>
            <a:r>
              <a:rPr lang="en-US"/>
              <a:t>what data is available in the Nature Index website? </a:t>
            </a:r>
          </a:p>
          <a:p>
            <a:pPr marL="171450" indent="-171450">
              <a:buFont typeface="Arial,Sans-Serif"/>
              <a:buChar char="•"/>
            </a:pPr>
            <a:r>
              <a:rPr lang="en-US"/>
              <a:t>Is the data accurate enough for us to use the Nature Index as an indicator of global high-quality research output and collaboration? </a:t>
            </a:r>
          </a:p>
          <a:p>
            <a:endParaRPr lang="en-US"/>
          </a:p>
          <a:p>
            <a:endParaRPr lang="en-US"/>
          </a:p>
          <a:p>
            <a:endParaRPr lang="en-US"/>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3DB23C67-4DF1-634C-9E28-4CB4051FDF37}" type="slidenum">
              <a:rPr lang="en-US" smtClean="0"/>
              <a:t>4</a:t>
            </a:fld>
            <a:endParaRPr lang="en-US"/>
          </a:p>
        </p:txBody>
      </p:sp>
    </p:spTree>
    <p:extLst>
      <p:ext uri="{BB962C8B-B14F-4D97-AF65-F5344CB8AC3E}">
        <p14:creationId xmlns:p14="http://schemas.microsoft.com/office/powerpoint/2010/main" val="3390073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Jieer</a:t>
            </a:r>
            <a:endParaRPr lang="en-US">
              <a:cs typeface="Calibri"/>
            </a:endParaRPr>
          </a:p>
          <a:p>
            <a:endParaRPr lang="en-US"/>
          </a:p>
          <a:p>
            <a:r>
              <a:rPr lang="en-US"/>
              <a:t>After learning the basics of nature index, we proceed to work on the Nature Index Project. In this part, we'll talk about</a:t>
            </a:r>
            <a:endParaRPr lang="en-US">
              <a:cs typeface="Calibri"/>
            </a:endParaRPr>
          </a:p>
          <a:p>
            <a:pPr marL="171450" indent="-171450">
              <a:buFont typeface="Arial"/>
              <a:buChar char="•"/>
            </a:pPr>
            <a:r>
              <a:rPr lang="en-US"/>
              <a:t>the scope of our project, </a:t>
            </a:r>
            <a:endParaRPr lang="en-US">
              <a:cs typeface="Calibri" panose="020F0502020204030204"/>
            </a:endParaRPr>
          </a:p>
          <a:p>
            <a:pPr marL="171450" indent="-171450">
              <a:buFont typeface="Arial"/>
              <a:buChar char="•"/>
            </a:pPr>
            <a:r>
              <a:rPr lang="en-US"/>
              <a:t>the three phases our project went through, </a:t>
            </a:r>
            <a:endParaRPr lang="en-US">
              <a:cs typeface="Calibri" panose="020F0502020204030204"/>
            </a:endParaRPr>
          </a:p>
          <a:p>
            <a:pPr marL="171450" indent="-171450">
              <a:buFont typeface="Arial"/>
              <a:buChar char="•"/>
            </a:pPr>
            <a:r>
              <a:rPr lang="en-US"/>
              <a:t>and the kind of insights we get from our data dashboards and analysis. </a:t>
            </a:r>
            <a:endParaRPr lang="en-US">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3DB23C67-4DF1-634C-9E28-4CB4051FDF37}" type="slidenum">
              <a:rPr lang="en-US" smtClean="0"/>
              <a:t>5</a:t>
            </a:fld>
            <a:endParaRPr lang="en-US"/>
          </a:p>
        </p:txBody>
      </p:sp>
    </p:spTree>
    <p:extLst>
      <p:ext uri="{BB962C8B-B14F-4D97-AF65-F5344CB8AC3E}">
        <p14:creationId xmlns:p14="http://schemas.microsoft.com/office/powerpoint/2010/main" val="1423105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Jieer</a:t>
            </a:r>
            <a:endParaRPr lang="en-US">
              <a:cs typeface="Calibri"/>
            </a:endParaRPr>
          </a:p>
          <a:p>
            <a:endParaRPr lang="en-US">
              <a:cs typeface="Calibri"/>
            </a:endParaRPr>
          </a:p>
          <a:p>
            <a:r>
              <a:rPr lang="en-US" dirty="0">
                <a:cs typeface="Calibri"/>
              </a:rPr>
              <a:t>When defining the scope of the project, we started with defining our project goals.</a:t>
            </a:r>
          </a:p>
          <a:p>
            <a:endParaRPr lang="en-US">
              <a:cs typeface="Calibri"/>
            </a:endParaRPr>
          </a:p>
          <a:p>
            <a:r>
              <a:rPr lang="en-US" dirty="0">
                <a:cs typeface="Calibri"/>
              </a:rPr>
              <a:t>created</a:t>
            </a:r>
            <a:r>
              <a:rPr lang="en-US" dirty="0"/>
              <a:t> a list of specific project goals.</a:t>
            </a:r>
            <a:endParaRPr lang="en-US" dirty="0">
              <a:cs typeface="Calibri"/>
            </a:endParaRPr>
          </a:p>
          <a:p>
            <a:endParaRPr lang="en-US"/>
          </a:p>
          <a:p>
            <a:r>
              <a:rPr lang="en-US" dirty="0">
                <a:cs typeface="Calibri"/>
              </a:rPr>
              <a:t>Our general goal is to</a:t>
            </a:r>
            <a:r>
              <a:rPr lang="en-US" dirty="0"/>
              <a:t> understand how the University of Rochester is represented in high quality research journals.</a:t>
            </a:r>
            <a:endParaRPr lang="en-US" dirty="0">
              <a:cs typeface="Calibri"/>
            </a:endParaRPr>
          </a:p>
          <a:p>
            <a:r>
              <a:rPr lang="en-US" dirty="0"/>
              <a:t>As for the specific project goals, We aim to</a:t>
            </a:r>
            <a:r>
              <a:rPr lang="en-US" dirty="0">
                <a:cs typeface="Calibri"/>
              </a:rPr>
              <a:t> answer the list of questions listed here. </a:t>
            </a:r>
          </a:p>
          <a:p>
            <a:r>
              <a:rPr lang="en-US" b="1" dirty="0">
                <a:cs typeface="Calibri"/>
              </a:rPr>
              <a:t>Journals: </a:t>
            </a:r>
            <a:r>
              <a:rPr lang="en-US" dirty="0">
                <a:cs typeface="Calibri"/>
              </a:rPr>
              <a:t>What are the selected journals and which journals published our researchers' primary articles? </a:t>
            </a:r>
            <a:endParaRPr lang="en-US" dirty="0"/>
          </a:p>
          <a:p>
            <a:pPr marL="171450" indent="-171450">
              <a:buFont typeface="Arial"/>
              <a:buChar char="•"/>
            </a:pPr>
            <a:r>
              <a:rPr lang="en-US" b="1" dirty="0">
                <a:cs typeface="Calibri"/>
              </a:rPr>
              <a:t>Publications: </a:t>
            </a:r>
            <a:r>
              <a:rPr lang="en-US" dirty="0">
                <a:cs typeface="Calibri"/>
              </a:rPr>
              <a:t>How many publications does UR have? What are the number of publications by year?</a:t>
            </a:r>
          </a:p>
          <a:p>
            <a:pPr marL="171450" indent="-171450">
              <a:buFont typeface="Arial"/>
              <a:buChar char="•"/>
            </a:pPr>
            <a:r>
              <a:rPr lang="en-US" b="1" dirty="0">
                <a:cs typeface="Calibri"/>
              </a:rPr>
              <a:t>Researchers: </a:t>
            </a:r>
            <a:r>
              <a:rPr lang="en-US" dirty="0">
                <a:cs typeface="Calibri"/>
              </a:rPr>
              <a:t>Which UR researchers published in these journals? Are they primary authors?</a:t>
            </a:r>
          </a:p>
          <a:p>
            <a:pPr marL="171450" indent="-171450">
              <a:buFont typeface="Arial"/>
              <a:buChar char="•"/>
            </a:pPr>
            <a:r>
              <a:rPr lang="en-US" b="1" dirty="0">
                <a:cs typeface="Calibri"/>
              </a:rPr>
              <a:t>Open Access:  </a:t>
            </a:r>
            <a:r>
              <a:rPr lang="en-US" dirty="0">
                <a:cs typeface="Calibri"/>
              </a:rPr>
              <a:t>Are the selected journal open access journals? Are the journal articles open access?</a:t>
            </a:r>
          </a:p>
          <a:p>
            <a:pPr marL="171450" indent="-171450">
              <a:buFont typeface="Arial"/>
              <a:buChar char="•"/>
            </a:pPr>
            <a:r>
              <a:rPr lang="en-US" b="1" dirty="0">
                <a:cs typeface="Calibri"/>
              </a:rPr>
              <a:t>Funder and Research Organizations: </a:t>
            </a:r>
            <a:r>
              <a:rPr lang="en-US" dirty="0">
                <a:cs typeface="Calibri"/>
              </a:rPr>
              <a:t>Which funding agencies and research organizations can we identify from the articles?</a:t>
            </a:r>
          </a:p>
          <a:p>
            <a:endParaRPr lang="en-US">
              <a:cs typeface="Calibri"/>
            </a:endParaRPr>
          </a:p>
        </p:txBody>
      </p:sp>
      <p:sp>
        <p:nvSpPr>
          <p:cNvPr id="4" name="Slide Number Placeholder 3"/>
          <p:cNvSpPr>
            <a:spLocks noGrp="1"/>
          </p:cNvSpPr>
          <p:nvPr>
            <p:ph type="sldNum" sz="quarter" idx="5"/>
          </p:nvPr>
        </p:nvSpPr>
        <p:spPr/>
        <p:txBody>
          <a:bodyPr/>
          <a:lstStyle/>
          <a:p>
            <a:fld id="{3DB23C67-4DF1-634C-9E28-4CB4051FDF37}" type="slidenum">
              <a:rPr lang="en-US" smtClean="0"/>
              <a:t>6</a:t>
            </a:fld>
            <a:endParaRPr lang="en-US"/>
          </a:p>
        </p:txBody>
      </p:sp>
    </p:spTree>
    <p:extLst>
      <p:ext uri="{BB962C8B-B14F-4D97-AF65-F5344CB8AC3E}">
        <p14:creationId xmlns:p14="http://schemas.microsoft.com/office/powerpoint/2010/main" val="3157183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Jieer</a:t>
            </a:r>
            <a:endParaRPr lang="en-US">
              <a:cs typeface="Calibri"/>
            </a:endParaRPr>
          </a:p>
          <a:p>
            <a:endParaRPr lang="en-US">
              <a:cs typeface="Calibri"/>
            </a:endParaRPr>
          </a:p>
          <a:p>
            <a:r>
              <a:rPr lang="en-US" dirty="0">
                <a:cs typeface="Calibri"/>
              </a:rPr>
              <a:t>We decided to start small and begin with only one subject . We chose earth and environmental sciences because it has a relatively short journal list, and </a:t>
            </a:r>
            <a:r>
              <a:rPr lang="en-US" dirty="0" err="1">
                <a:cs typeface="Calibri"/>
              </a:rPr>
              <a:t>UoR</a:t>
            </a:r>
            <a:r>
              <a:rPr lang="en-US" dirty="0">
                <a:cs typeface="Calibri"/>
              </a:rPr>
              <a:t> has a very active Earth and Environmental Sciences department.</a:t>
            </a:r>
          </a:p>
          <a:p>
            <a:endParaRPr lang="en-US">
              <a:cs typeface="Calibri"/>
            </a:endParaRPr>
          </a:p>
          <a:p>
            <a:r>
              <a:rPr lang="en-US" dirty="0">
                <a:cs typeface="Calibri"/>
              </a:rPr>
              <a:t>After comparing data from Scopus, Dimensions, and Web of Science, we chose to collect data from Scopus and Dimensions in the past 11 or 10 years. </a:t>
            </a:r>
            <a:endParaRPr lang="en-US" dirty="0"/>
          </a:p>
          <a:p>
            <a:r>
              <a:rPr lang="en-US" dirty="0">
                <a:cs typeface="Calibri"/>
              </a:rPr>
              <a:t>1. The Scopus data provides information on publications, open access, and authors information.</a:t>
            </a:r>
          </a:p>
          <a:p>
            <a:r>
              <a:rPr lang="en-US" dirty="0">
                <a:cs typeface="Calibri"/>
              </a:rPr>
              <a:t>2. While the Dimensions provides additional information on Funder, Research Organizations, and geolocation information. </a:t>
            </a:r>
          </a:p>
          <a:p>
            <a:r>
              <a:rPr lang="en-US" dirty="0">
                <a:cs typeface="Calibri"/>
              </a:rPr>
              <a:t>The data collection process in Dimensions is relatively easy compared to that in Scopus because there is a "Nature Index Journals" filter in dimensions that helps reduce the data cleaning work. </a:t>
            </a:r>
          </a:p>
          <a:p>
            <a:endParaRPr lang="en-US">
              <a:cs typeface="Calibri"/>
            </a:endParaRPr>
          </a:p>
          <a:p>
            <a:r>
              <a:rPr lang="en-US" dirty="0">
                <a:cs typeface="Calibri"/>
              </a:rPr>
              <a:t>Next, Sarah will talk to you about the three phases of our project. </a:t>
            </a:r>
          </a:p>
          <a:p>
            <a:endParaRPr lang="en-US">
              <a:cs typeface="Calibri"/>
            </a:endParaRPr>
          </a:p>
          <a:p>
            <a:r>
              <a:rPr lang="en-US" dirty="0">
                <a:cs typeface="Calibri"/>
              </a:rPr>
              <a:t>--------</a:t>
            </a:r>
          </a:p>
          <a:p>
            <a:r>
              <a:rPr lang="en-US" dirty="0">
                <a:cs typeface="Calibri"/>
              </a:rPr>
              <a:t>Note for myself:</a:t>
            </a:r>
          </a:p>
          <a:p>
            <a:r>
              <a:rPr lang="en-US" dirty="0">
                <a:cs typeface="Calibri"/>
              </a:rPr>
              <a:t>Dimensions (</a:t>
            </a:r>
            <a:r>
              <a:rPr lang="en-US" dirty="0"/>
              <a:t>CY2011-CY2020): </a:t>
            </a:r>
            <a:endParaRPr lang="en-US" dirty="0">
              <a:cs typeface="Calibri"/>
            </a:endParaRPr>
          </a:p>
          <a:p>
            <a:r>
              <a:rPr lang="en-US" dirty="0">
                <a:cs typeface="Calibri"/>
              </a:rPr>
              <a:t>When sharing the initial analysis from Scopus with our collogues,</a:t>
            </a:r>
            <a:r>
              <a:rPr lang="en-US" dirty="0"/>
              <a:t> one of the collogues suggests us not to use data in 2021 given </a:t>
            </a:r>
            <a:r>
              <a:rPr lang="en-US" dirty="0">
                <a:cs typeface="Calibri"/>
              </a:rPr>
              <a:t>that the data in 2021 is still growing. </a:t>
            </a:r>
          </a:p>
          <a:p>
            <a:r>
              <a:rPr lang="en-US" dirty="0">
                <a:cs typeface="Calibri"/>
              </a:rPr>
              <a:t>So for Dimensions, we only collected data between 2011 and 2020.</a:t>
            </a:r>
          </a:p>
          <a:p>
            <a:endParaRPr lang="en-US">
              <a:cs typeface="Calibri"/>
            </a:endParaRPr>
          </a:p>
          <a:p>
            <a:r>
              <a:rPr lang="en-US" dirty="0">
                <a:cs typeface="Calibri"/>
              </a:rPr>
              <a:t>Review:</a:t>
            </a:r>
          </a:p>
          <a:p>
            <a:r>
              <a:rPr lang="en-US" dirty="0">
                <a:cs typeface="Calibri"/>
              </a:rPr>
              <a:t>How did I collect the data from Dimensions</a:t>
            </a:r>
          </a:p>
          <a:p>
            <a:endParaRPr lang="en-US">
              <a:cs typeface="Calibri"/>
            </a:endParaRPr>
          </a:p>
          <a:p>
            <a:r>
              <a:rPr lang="en-US" dirty="0"/>
              <a:t>At the end of the project, we plan to </a:t>
            </a:r>
            <a:endParaRPr lang="en-US" dirty="0">
              <a:cs typeface="Calibri"/>
            </a:endParaRPr>
          </a:p>
          <a:p>
            <a:r>
              <a:rPr lang="en-US" dirty="0"/>
              <a:t>1. share a list of UR authors and their departments with the EES department head.</a:t>
            </a:r>
            <a:endParaRPr lang="en-US" dirty="0">
              <a:cs typeface="Calibri"/>
            </a:endParaRPr>
          </a:p>
          <a:p>
            <a:r>
              <a:rPr lang="en-US" dirty="0"/>
              <a:t>2. verify the libraries' access to the high qualify EES journals selected by the Nature Index</a:t>
            </a:r>
            <a:endParaRPr lang="en-US" dirty="0">
              <a:cs typeface="Calibri"/>
            </a:endParaRPr>
          </a:p>
          <a:p>
            <a:r>
              <a:rPr lang="en-US" dirty="0"/>
              <a:t>3. and have an understanding on the output level, open access trends, funding and Interntional collaboration of the EES publications from </a:t>
            </a:r>
            <a:r>
              <a:rPr lang="en-US" dirty="0" err="1"/>
              <a:t>UoR</a:t>
            </a:r>
            <a:r>
              <a:rPr lang="en-US" dirty="0"/>
              <a:t>. </a:t>
            </a:r>
            <a:endParaRPr lang="en-US" dirty="0">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3DB23C67-4DF1-634C-9E28-4CB4051FDF37}" type="slidenum">
              <a:rPr lang="en-US" smtClean="0"/>
              <a:t>7</a:t>
            </a:fld>
            <a:endParaRPr lang="en-US"/>
          </a:p>
        </p:txBody>
      </p:sp>
    </p:spTree>
    <p:extLst>
      <p:ext uri="{BB962C8B-B14F-4D97-AF65-F5344CB8AC3E}">
        <p14:creationId xmlns:p14="http://schemas.microsoft.com/office/powerpoint/2010/main" val="401987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a:t>
            </a:r>
          </a:p>
          <a:p>
            <a:endParaRPr lang="en-US">
              <a:cs typeface="Calibri"/>
            </a:endParaRPr>
          </a:p>
          <a:p>
            <a:r>
              <a:rPr lang="en-US">
                <a:cs typeface="Calibri"/>
              </a:rPr>
              <a:t>The project had 3 phases which I will now describe. We first started with the data in Scopus. Since there was no special NI filter, this required a lot of preprocessing to remove articles not affiliated to the </a:t>
            </a:r>
            <a:r>
              <a:rPr lang="en-US" err="1">
                <a:cs typeface="Calibri"/>
              </a:rPr>
              <a:t>UofR</a:t>
            </a:r>
            <a:r>
              <a:rPr lang="en-US">
                <a:cs typeface="Calibri"/>
              </a:rPr>
              <a:t>, some of which was done with </a:t>
            </a:r>
            <a:r>
              <a:rPr lang="en-US" err="1">
                <a:cs typeface="Calibri"/>
              </a:rPr>
              <a:t>OpenRefine</a:t>
            </a:r>
            <a:r>
              <a:rPr lang="en-US">
                <a:cs typeface="Calibri"/>
              </a:rPr>
              <a:t>. Majority of the analysis at this stage was done in Excel, creating charts and pivot tables depicted on the right. We shared all the information as a report in a Google Doc with accompanying text explaining the process. We also sent preliminary emails to the EES department chair to gauge his interest in the output. Much of this work was done in 3 months at the beginning of Fall 2021. One of the things we realized was that while a report format can be useful for supplemental information, it is not as interactive which led us to the next phase.</a:t>
            </a:r>
          </a:p>
        </p:txBody>
      </p:sp>
      <p:sp>
        <p:nvSpPr>
          <p:cNvPr id="4" name="Slide Number Placeholder 3"/>
          <p:cNvSpPr>
            <a:spLocks noGrp="1"/>
          </p:cNvSpPr>
          <p:nvPr>
            <p:ph type="sldNum" sz="quarter" idx="5"/>
          </p:nvPr>
        </p:nvSpPr>
        <p:spPr/>
        <p:txBody>
          <a:bodyPr/>
          <a:lstStyle/>
          <a:p>
            <a:fld id="{3DB23C67-4DF1-634C-9E28-4CB4051FDF37}" type="slidenum">
              <a:rPr lang="en-US" smtClean="0"/>
              <a:t>8</a:t>
            </a:fld>
            <a:endParaRPr lang="en-US"/>
          </a:p>
        </p:txBody>
      </p:sp>
    </p:spTree>
    <p:extLst>
      <p:ext uri="{BB962C8B-B14F-4D97-AF65-F5344CB8AC3E}">
        <p14:creationId xmlns:p14="http://schemas.microsoft.com/office/powerpoint/2010/main" val="2814324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a:t>
            </a:r>
          </a:p>
          <a:p>
            <a:endParaRPr lang="en-US">
              <a:cs typeface="Calibri"/>
            </a:endParaRPr>
          </a:p>
          <a:p>
            <a:r>
              <a:rPr lang="en-US">
                <a:cs typeface="Calibri"/>
              </a:rPr>
              <a:t>Around this time, we also looked at the data in Dimensions using the Nature Index filter. As mentioned earlier, the Scopus data was used to dive into questions pertaining to the journal articles, researchers and open access, and the Dimensions data was helpful for funding information. The initial analysis was again done in Excel, but the charts were then transferred into a Tableau dashboard which was much more interactive and allows the users to see corresponding trends. For instance we could see the number of publications over the years in a specific title while also noting how many of them were open access and the type such as green, gold, etc. We also prepared slides detailing our findings and went over them in a meeting with the other STEM Librarians, and emailed a link to the dashboard to the EES Chair. This phase took place in the second half of the fall semester.</a:t>
            </a:r>
          </a:p>
        </p:txBody>
      </p:sp>
      <p:sp>
        <p:nvSpPr>
          <p:cNvPr id="4" name="Slide Number Placeholder 3"/>
          <p:cNvSpPr>
            <a:spLocks noGrp="1"/>
          </p:cNvSpPr>
          <p:nvPr>
            <p:ph type="sldNum" sz="quarter" idx="5"/>
          </p:nvPr>
        </p:nvSpPr>
        <p:spPr/>
        <p:txBody>
          <a:bodyPr/>
          <a:lstStyle/>
          <a:p>
            <a:fld id="{3DB23C67-4DF1-634C-9E28-4CB4051FDF37}" type="slidenum">
              <a:rPr lang="en-US" smtClean="0"/>
              <a:t>9</a:t>
            </a:fld>
            <a:endParaRPr lang="en-US"/>
          </a:p>
        </p:txBody>
      </p:sp>
    </p:spTree>
    <p:extLst>
      <p:ext uri="{BB962C8B-B14F-4D97-AF65-F5344CB8AC3E}">
        <p14:creationId xmlns:p14="http://schemas.microsoft.com/office/powerpoint/2010/main" val="352572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2C8C9-80B6-A84E-A0DB-F1F04E3ABC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560289-19B0-EA42-BEB6-4779DC79DA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478B28-611A-834B-8760-4ED3EC883ED5}"/>
              </a:ext>
            </a:extLst>
          </p:cNvPr>
          <p:cNvSpPr>
            <a:spLocks noGrp="1"/>
          </p:cNvSpPr>
          <p:nvPr>
            <p:ph type="dt" sz="half" idx="10"/>
          </p:nvPr>
        </p:nvSpPr>
        <p:spPr/>
        <p:txBody>
          <a:bodyPr/>
          <a:lstStyle/>
          <a:p>
            <a:fld id="{342CDD71-D0CF-2C4F-BF5D-1CEC6F3015CE}" type="datetimeFigureOut">
              <a:rPr lang="en-US" smtClean="0"/>
              <a:t>10/13/2022</a:t>
            </a:fld>
            <a:endParaRPr lang="en-US"/>
          </a:p>
        </p:txBody>
      </p:sp>
      <p:sp>
        <p:nvSpPr>
          <p:cNvPr id="5" name="Footer Placeholder 4">
            <a:extLst>
              <a:ext uri="{FF2B5EF4-FFF2-40B4-BE49-F238E27FC236}">
                <a16:creationId xmlns:a16="http://schemas.microsoft.com/office/drawing/2014/main" id="{391C7868-5E4A-2E4A-A163-290660CAAC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434CA-2619-EA40-A62A-983CCCD791AD}"/>
              </a:ext>
            </a:extLst>
          </p:cNvPr>
          <p:cNvSpPr>
            <a:spLocks noGrp="1"/>
          </p:cNvSpPr>
          <p:nvPr>
            <p:ph type="sldNum" sz="quarter" idx="12"/>
          </p:nvPr>
        </p:nvSpPr>
        <p:spPr/>
        <p:txBody>
          <a:bodyPr/>
          <a:lstStyle/>
          <a:p>
            <a:fld id="{3467E7BF-4280-A942-9EA8-E29937B95BD5}" type="slidenum">
              <a:rPr lang="en-US" smtClean="0"/>
              <a:t>‹#›</a:t>
            </a:fld>
            <a:endParaRPr lang="en-US"/>
          </a:p>
        </p:txBody>
      </p:sp>
      <p:sp>
        <p:nvSpPr>
          <p:cNvPr id="7" name="TextBox 6">
            <a:extLst>
              <a:ext uri="{FF2B5EF4-FFF2-40B4-BE49-F238E27FC236}">
                <a16:creationId xmlns:a16="http://schemas.microsoft.com/office/drawing/2014/main" id="{88B040F0-6AAB-F3FA-F76D-05B80E702D0E}"/>
              </a:ext>
            </a:extLst>
          </p:cNvPr>
          <p:cNvSpPr txBox="1"/>
          <p:nvPr userDrawn="1"/>
        </p:nvSpPr>
        <p:spPr>
          <a:xfrm>
            <a:off x="0" y="6222124"/>
            <a:ext cx="12192000" cy="635876"/>
          </a:xfrm>
          <a:prstGeom prst="rect">
            <a:avLst/>
          </a:prstGeom>
          <a:solidFill>
            <a:schemeClr val="accent1">
              <a:lumMod val="75000"/>
            </a:schemeClr>
          </a:solidFill>
        </p:spPr>
        <p:txBody>
          <a:bodyPr wrap="square" rtlCol="0">
            <a:spAutoFit/>
          </a:bodyPr>
          <a:lstStyle/>
          <a:p>
            <a:endParaRPr lang="en-US"/>
          </a:p>
        </p:txBody>
      </p:sp>
      <p:pic>
        <p:nvPicPr>
          <p:cNvPr id="12" name="Picture 11" descr="Logo, company name&#10;&#10;Description automatically generated">
            <a:extLst>
              <a:ext uri="{FF2B5EF4-FFF2-40B4-BE49-F238E27FC236}">
                <a16:creationId xmlns:a16="http://schemas.microsoft.com/office/drawing/2014/main" id="{EB5273BA-454E-546D-86B4-4B202B08AE02}"/>
              </a:ext>
            </a:extLst>
          </p:cNvPr>
          <p:cNvPicPr>
            <a:picLocks noChangeAspect="1"/>
          </p:cNvPicPr>
          <p:nvPr userDrawn="1"/>
        </p:nvPicPr>
        <p:blipFill>
          <a:blip r:embed="rId2"/>
          <a:stretch>
            <a:fillRect/>
          </a:stretch>
        </p:blipFill>
        <p:spPr>
          <a:xfrm>
            <a:off x="10406099" y="6280175"/>
            <a:ext cx="1663082" cy="517473"/>
          </a:xfrm>
          <a:prstGeom prst="rect">
            <a:avLst/>
          </a:prstGeom>
        </p:spPr>
      </p:pic>
    </p:spTree>
    <p:extLst>
      <p:ext uri="{BB962C8B-B14F-4D97-AF65-F5344CB8AC3E}">
        <p14:creationId xmlns:p14="http://schemas.microsoft.com/office/powerpoint/2010/main" val="79842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14C53-6A1E-5648-A68A-4E101BFBCE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D828A0-162F-5148-A0A4-7BEA389FE1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01B60B-53C7-6B4B-AD44-3F418DB234F4}"/>
              </a:ext>
            </a:extLst>
          </p:cNvPr>
          <p:cNvSpPr>
            <a:spLocks noGrp="1"/>
          </p:cNvSpPr>
          <p:nvPr>
            <p:ph type="dt" sz="half" idx="10"/>
          </p:nvPr>
        </p:nvSpPr>
        <p:spPr/>
        <p:txBody>
          <a:bodyPr/>
          <a:lstStyle/>
          <a:p>
            <a:fld id="{342CDD71-D0CF-2C4F-BF5D-1CEC6F3015CE}" type="datetimeFigureOut">
              <a:rPr lang="en-US" smtClean="0"/>
              <a:t>10/13/2022</a:t>
            </a:fld>
            <a:endParaRPr lang="en-US"/>
          </a:p>
        </p:txBody>
      </p:sp>
      <p:sp>
        <p:nvSpPr>
          <p:cNvPr id="5" name="Footer Placeholder 4">
            <a:extLst>
              <a:ext uri="{FF2B5EF4-FFF2-40B4-BE49-F238E27FC236}">
                <a16:creationId xmlns:a16="http://schemas.microsoft.com/office/drawing/2014/main" id="{436C9236-75BE-6047-A6EC-A6CE0ACDC4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C4140E-3041-FB4D-89C0-F53B9871FD14}"/>
              </a:ext>
            </a:extLst>
          </p:cNvPr>
          <p:cNvSpPr>
            <a:spLocks noGrp="1"/>
          </p:cNvSpPr>
          <p:nvPr>
            <p:ph type="sldNum" sz="quarter" idx="12"/>
          </p:nvPr>
        </p:nvSpPr>
        <p:spPr/>
        <p:txBody>
          <a:bodyPr/>
          <a:lstStyle/>
          <a:p>
            <a:fld id="{3467E7BF-4280-A942-9EA8-E29937B95BD5}" type="slidenum">
              <a:rPr lang="en-US" smtClean="0"/>
              <a:t>‹#›</a:t>
            </a:fld>
            <a:endParaRPr lang="en-US"/>
          </a:p>
        </p:txBody>
      </p:sp>
    </p:spTree>
    <p:extLst>
      <p:ext uri="{BB962C8B-B14F-4D97-AF65-F5344CB8AC3E}">
        <p14:creationId xmlns:p14="http://schemas.microsoft.com/office/powerpoint/2010/main" val="2181386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0FA99A-1398-3945-A4EC-BD63A56E1C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BE8383-6586-B141-8E7D-FE44C0230D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27169-2574-A24E-9913-DD0FA6B9F297}"/>
              </a:ext>
            </a:extLst>
          </p:cNvPr>
          <p:cNvSpPr>
            <a:spLocks noGrp="1"/>
          </p:cNvSpPr>
          <p:nvPr>
            <p:ph type="dt" sz="half" idx="10"/>
          </p:nvPr>
        </p:nvSpPr>
        <p:spPr/>
        <p:txBody>
          <a:bodyPr/>
          <a:lstStyle/>
          <a:p>
            <a:fld id="{342CDD71-D0CF-2C4F-BF5D-1CEC6F3015CE}" type="datetimeFigureOut">
              <a:rPr lang="en-US" smtClean="0"/>
              <a:t>10/13/2022</a:t>
            </a:fld>
            <a:endParaRPr lang="en-US"/>
          </a:p>
        </p:txBody>
      </p:sp>
      <p:sp>
        <p:nvSpPr>
          <p:cNvPr id="5" name="Footer Placeholder 4">
            <a:extLst>
              <a:ext uri="{FF2B5EF4-FFF2-40B4-BE49-F238E27FC236}">
                <a16:creationId xmlns:a16="http://schemas.microsoft.com/office/drawing/2014/main" id="{18458487-2A5A-EC4C-9D3F-D00BC0EDC6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AEFBA-C6D9-514B-B52D-1285E635B05F}"/>
              </a:ext>
            </a:extLst>
          </p:cNvPr>
          <p:cNvSpPr>
            <a:spLocks noGrp="1"/>
          </p:cNvSpPr>
          <p:nvPr>
            <p:ph type="sldNum" sz="quarter" idx="12"/>
          </p:nvPr>
        </p:nvSpPr>
        <p:spPr/>
        <p:txBody>
          <a:bodyPr/>
          <a:lstStyle/>
          <a:p>
            <a:fld id="{3467E7BF-4280-A942-9EA8-E29937B95BD5}" type="slidenum">
              <a:rPr lang="en-US" smtClean="0"/>
              <a:t>‹#›</a:t>
            </a:fld>
            <a:endParaRPr lang="en-US"/>
          </a:p>
        </p:txBody>
      </p:sp>
    </p:spTree>
    <p:extLst>
      <p:ext uri="{BB962C8B-B14F-4D97-AF65-F5344CB8AC3E}">
        <p14:creationId xmlns:p14="http://schemas.microsoft.com/office/powerpoint/2010/main" val="2267064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203ED-8CB3-0D4D-B8AB-442012B7B5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2FDE99-6593-2038-62C7-99BBC5341712}"/>
              </a:ext>
            </a:extLst>
          </p:cNvPr>
          <p:cNvSpPr>
            <a:spLocks noGrp="1"/>
          </p:cNvSpPr>
          <p:nvPr>
            <p:ph type="dt" sz="half" idx="10"/>
          </p:nvPr>
        </p:nvSpPr>
        <p:spPr/>
        <p:txBody>
          <a:bodyPr/>
          <a:lstStyle/>
          <a:p>
            <a:fld id="{342CDD71-D0CF-2C4F-BF5D-1CEC6F3015CE}" type="datetimeFigureOut">
              <a:rPr lang="en-US" smtClean="0"/>
              <a:t>10/13/2022</a:t>
            </a:fld>
            <a:endParaRPr lang="en-US"/>
          </a:p>
        </p:txBody>
      </p:sp>
      <p:sp>
        <p:nvSpPr>
          <p:cNvPr id="4" name="Footer Placeholder 3">
            <a:extLst>
              <a:ext uri="{FF2B5EF4-FFF2-40B4-BE49-F238E27FC236}">
                <a16:creationId xmlns:a16="http://schemas.microsoft.com/office/drawing/2014/main" id="{07597D84-6B2B-5BF7-22AE-CEF4AFA93E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764059-40EB-32EA-8E4B-81BEB5679AED}"/>
              </a:ext>
            </a:extLst>
          </p:cNvPr>
          <p:cNvSpPr>
            <a:spLocks noGrp="1"/>
          </p:cNvSpPr>
          <p:nvPr>
            <p:ph type="sldNum" sz="quarter" idx="12"/>
          </p:nvPr>
        </p:nvSpPr>
        <p:spPr/>
        <p:txBody>
          <a:bodyPr/>
          <a:lstStyle/>
          <a:p>
            <a:fld id="{3467E7BF-4280-A942-9EA8-E29937B95BD5}" type="slidenum">
              <a:rPr lang="en-US" smtClean="0"/>
              <a:t>‹#›</a:t>
            </a:fld>
            <a:endParaRPr lang="en-US"/>
          </a:p>
        </p:txBody>
      </p:sp>
    </p:spTree>
    <p:extLst>
      <p:ext uri="{BB962C8B-B14F-4D97-AF65-F5344CB8AC3E}">
        <p14:creationId xmlns:p14="http://schemas.microsoft.com/office/powerpoint/2010/main" val="2526537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0528-8D86-F84B-8C9D-24E06F12EB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419825-B990-3546-BED6-8F1CC1799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22F58-20F3-AE43-944D-ADB7E9D798F5}"/>
              </a:ext>
            </a:extLst>
          </p:cNvPr>
          <p:cNvSpPr>
            <a:spLocks noGrp="1"/>
          </p:cNvSpPr>
          <p:nvPr>
            <p:ph type="dt" sz="half" idx="10"/>
          </p:nvPr>
        </p:nvSpPr>
        <p:spPr/>
        <p:txBody>
          <a:bodyPr/>
          <a:lstStyle/>
          <a:p>
            <a:fld id="{342CDD71-D0CF-2C4F-BF5D-1CEC6F3015CE}" type="datetimeFigureOut">
              <a:rPr lang="en-US" smtClean="0"/>
              <a:t>10/13/2022</a:t>
            </a:fld>
            <a:endParaRPr lang="en-US"/>
          </a:p>
        </p:txBody>
      </p:sp>
      <p:sp>
        <p:nvSpPr>
          <p:cNvPr id="5" name="Footer Placeholder 4">
            <a:extLst>
              <a:ext uri="{FF2B5EF4-FFF2-40B4-BE49-F238E27FC236}">
                <a16:creationId xmlns:a16="http://schemas.microsoft.com/office/drawing/2014/main" id="{FA8B8AF9-FAAD-D44E-B87C-83B7EE22B9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39E6B-2242-3F4E-B9FC-C301EED9CB74}"/>
              </a:ext>
            </a:extLst>
          </p:cNvPr>
          <p:cNvSpPr>
            <a:spLocks noGrp="1"/>
          </p:cNvSpPr>
          <p:nvPr>
            <p:ph type="sldNum" sz="quarter" idx="12"/>
          </p:nvPr>
        </p:nvSpPr>
        <p:spPr/>
        <p:txBody>
          <a:bodyPr/>
          <a:lstStyle/>
          <a:p>
            <a:fld id="{3467E7BF-4280-A942-9EA8-E29937B95BD5}" type="slidenum">
              <a:rPr lang="en-US" smtClean="0"/>
              <a:t>‹#›</a:t>
            </a:fld>
            <a:endParaRPr lang="en-US"/>
          </a:p>
        </p:txBody>
      </p:sp>
      <p:sp>
        <p:nvSpPr>
          <p:cNvPr id="7" name="TextBox 6">
            <a:extLst>
              <a:ext uri="{FF2B5EF4-FFF2-40B4-BE49-F238E27FC236}">
                <a16:creationId xmlns:a16="http://schemas.microsoft.com/office/drawing/2014/main" id="{85F15FF0-28E2-F747-82C6-77F1F319EF27}"/>
              </a:ext>
            </a:extLst>
          </p:cNvPr>
          <p:cNvSpPr txBox="1"/>
          <p:nvPr userDrawn="1"/>
        </p:nvSpPr>
        <p:spPr>
          <a:xfrm>
            <a:off x="0" y="6222124"/>
            <a:ext cx="12192000" cy="635876"/>
          </a:xfrm>
          <a:prstGeom prst="rect">
            <a:avLst/>
          </a:prstGeom>
          <a:solidFill>
            <a:schemeClr val="accent1">
              <a:lumMod val="75000"/>
            </a:schemeClr>
          </a:solidFill>
        </p:spPr>
        <p:txBody>
          <a:bodyPr wrap="square" rtlCol="0">
            <a:spAutoFit/>
          </a:bodyPr>
          <a:lstStyle/>
          <a:p>
            <a:endParaRPr lang="en-US"/>
          </a:p>
        </p:txBody>
      </p:sp>
      <p:pic>
        <p:nvPicPr>
          <p:cNvPr id="12" name="Picture 11" descr="Logo, company name&#10;&#10;Description automatically generated">
            <a:extLst>
              <a:ext uri="{FF2B5EF4-FFF2-40B4-BE49-F238E27FC236}">
                <a16:creationId xmlns:a16="http://schemas.microsoft.com/office/drawing/2014/main" id="{8972EF93-8469-1222-C61A-3B16D3D69EF9}"/>
              </a:ext>
            </a:extLst>
          </p:cNvPr>
          <p:cNvPicPr>
            <a:picLocks noChangeAspect="1"/>
          </p:cNvPicPr>
          <p:nvPr userDrawn="1"/>
        </p:nvPicPr>
        <p:blipFill>
          <a:blip r:embed="rId2"/>
          <a:stretch>
            <a:fillRect/>
          </a:stretch>
        </p:blipFill>
        <p:spPr>
          <a:xfrm>
            <a:off x="10406099" y="6280175"/>
            <a:ext cx="1663082" cy="517473"/>
          </a:xfrm>
          <a:prstGeom prst="rect">
            <a:avLst/>
          </a:prstGeom>
        </p:spPr>
      </p:pic>
    </p:spTree>
    <p:extLst>
      <p:ext uri="{BB962C8B-B14F-4D97-AF65-F5344CB8AC3E}">
        <p14:creationId xmlns:p14="http://schemas.microsoft.com/office/powerpoint/2010/main" val="422830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6406-F69B-AD45-B4AF-456B4D3816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019D88-0938-F44A-90C0-711911F559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A9E081-420C-5B45-9B8E-DB6D125D607E}"/>
              </a:ext>
            </a:extLst>
          </p:cNvPr>
          <p:cNvSpPr>
            <a:spLocks noGrp="1"/>
          </p:cNvSpPr>
          <p:nvPr>
            <p:ph type="dt" sz="half" idx="10"/>
          </p:nvPr>
        </p:nvSpPr>
        <p:spPr/>
        <p:txBody>
          <a:bodyPr/>
          <a:lstStyle/>
          <a:p>
            <a:fld id="{342CDD71-D0CF-2C4F-BF5D-1CEC6F3015CE}" type="datetimeFigureOut">
              <a:rPr lang="en-US" smtClean="0"/>
              <a:t>10/13/2022</a:t>
            </a:fld>
            <a:endParaRPr lang="en-US"/>
          </a:p>
        </p:txBody>
      </p:sp>
      <p:sp>
        <p:nvSpPr>
          <p:cNvPr id="5" name="Footer Placeholder 4">
            <a:extLst>
              <a:ext uri="{FF2B5EF4-FFF2-40B4-BE49-F238E27FC236}">
                <a16:creationId xmlns:a16="http://schemas.microsoft.com/office/drawing/2014/main" id="{C7CD9BB0-7821-AC49-918C-9038C4271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262EA-9AA1-BC4A-BC68-27293BD53AB4}"/>
              </a:ext>
            </a:extLst>
          </p:cNvPr>
          <p:cNvSpPr>
            <a:spLocks noGrp="1"/>
          </p:cNvSpPr>
          <p:nvPr>
            <p:ph type="sldNum" sz="quarter" idx="12"/>
          </p:nvPr>
        </p:nvSpPr>
        <p:spPr/>
        <p:txBody>
          <a:bodyPr/>
          <a:lstStyle/>
          <a:p>
            <a:fld id="{3467E7BF-4280-A942-9EA8-E29937B95BD5}" type="slidenum">
              <a:rPr lang="en-US" smtClean="0"/>
              <a:t>‹#›</a:t>
            </a:fld>
            <a:endParaRPr lang="en-US"/>
          </a:p>
        </p:txBody>
      </p:sp>
    </p:spTree>
    <p:extLst>
      <p:ext uri="{BB962C8B-B14F-4D97-AF65-F5344CB8AC3E}">
        <p14:creationId xmlns:p14="http://schemas.microsoft.com/office/powerpoint/2010/main" val="1346527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CFDED-D2AF-CA47-B9F4-3CA7482EA8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DD6EFB-9F31-DB49-B738-6CB74EE8DA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E743B6-67A6-2846-B2A5-457C8BDCFF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F64171-8048-864D-841C-0EB591444887}"/>
              </a:ext>
            </a:extLst>
          </p:cNvPr>
          <p:cNvSpPr>
            <a:spLocks noGrp="1"/>
          </p:cNvSpPr>
          <p:nvPr>
            <p:ph type="dt" sz="half" idx="10"/>
          </p:nvPr>
        </p:nvSpPr>
        <p:spPr/>
        <p:txBody>
          <a:bodyPr/>
          <a:lstStyle/>
          <a:p>
            <a:fld id="{342CDD71-D0CF-2C4F-BF5D-1CEC6F3015CE}" type="datetimeFigureOut">
              <a:rPr lang="en-US" smtClean="0"/>
              <a:t>10/13/2022</a:t>
            </a:fld>
            <a:endParaRPr lang="en-US"/>
          </a:p>
        </p:txBody>
      </p:sp>
      <p:sp>
        <p:nvSpPr>
          <p:cNvPr id="6" name="Footer Placeholder 5">
            <a:extLst>
              <a:ext uri="{FF2B5EF4-FFF2-40B4-BE49-F238E27FC236}">
                <a16:creationId xmlns:a16="http://schemas.microsoft.com/office/drawing/2014/main" id="{893FAA27-7F03-D34D-BBEE-36C881FCED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3EA09F-AD39-0945-8F36-8E3A745A60F5}"/>
              </a:ext>
            </a:extLst>
          </p:cNvPr>
          <p:cNvSpPr>
            <a:spLocks noGrp="1"/>
          </p:cNvSpPr>
          <p:nvPr>
            <p:ph type="sldNum" sz="quarter" idx="12"/>
          </p:nvPr>
        </p:nvSpPr>
        <p:spPr/>
        <p:txBody>
          <a:bodyPr/>
          <a:lstStyle/>
          <a:p>
            <a:fld id="{3467E7BF-4280-A942-9EA8-E29937B95BD5}" type="slidenum">
              <a:rPr lang="en-US" smtClean="0"/>
              <a:t>‹#›</a:t>
            </a:fld>
            <a:endParaRPr lang="en-US"/>
          </a:p>
        </p:txBody>
      </p:sp>
    </p:spTree>
    <p:extLst>
      <p:ext uri="{BB962C8B-B14F-4D97-AF65-F5344CB8AC3E}">
        <p14:creationId xmlns:p14="http://schemas.microsoft.com/office/powerpoint/2010/main" val="3580968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B93D-4506-4E4E-A3D6-D9F40BF9E2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439F9F-59D8-D64F-92D2-B3C1261E80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C83988-97F1-FD46-A013-4E9D6A1386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35F465-D43E-0444-BCAB-C5206A8DC3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F8BD0F-6D90-0F4C-B1B6-FE1771C961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F92951-B695-1C4F-9682-260077F4E419}"/>
              </a:ext>
            </a:extLst>
          </p:cNvPr>
          <p:cNvSpPr>
            <a:spLocks noGrp="1"/>
          </p:cNvSpPr>
          <p:nvPr>
            <p:ph type="dt" sz="half" idx="10"/>
          </p:nvPr>
        </p:nvSpPr>
        <p:spPr/>
        <p:txBody>
          <a:bodyPr/>
          <a:lstStyle/>
          <a:p>
            <a:fld id="{342CDD71-D0CF-2C4F-BF5D-1CEC6F3015CE}" type="datetimeFigureOut">
              <a:rPr lang="en-US" smtClean="0"/>
              <a:t>10/13/2022</a:t>
            </a:fld>
            <a:endParaRPr lang="en-US"/>
          </a:p>
        </p:txBody>
      </p:sp>
      <p:sp>
        <p:nvSpPr>
          <p:cNvPr id="8" name="Footer Placeholder 7">
            <a:extLst>
              <a:ext uri="{FF2B5EF4-FFF2-40B4-BE49-F238E27FC236}">
                <a16:creationId xmlns:a16="http://schemas.microsoft.com/office/drawing/2014/main" id="{F79F6396-3CF4-8E44-8235-E29E1B1848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E05798-50E3-F945-A7C2-FD4DEA4B848D}"/>
              </a:ext>
            </a:extLst>
          </p:cNvPr>
          <p:cNvSpPr>
            <a:spLocks noGrp="1"/>
          </p:cNvSpPr>
          <p:nvPr>
            <p:ph type="sldNum" sz="quarter" idx="12"/>
          </p:nvPr>
        </p:nvSpPr>
        <p:spPr/>
        <p:txBody>
          <a:bodyPr/>
          <a:lstStyle/>
          <a:p>
            <a:fld id="{3467E7BF-4280-A942-9EA8-E29937B95BD5}" type="slidenum">
              <a:rPr lang="en-US" smtClean="0"/>
              <a:t>‹#›</a:t>
            </a:fld>
            <a:endParaRPr lang="en-US"/>
          </a:p>
        </p:txBody>
      </p:sp>
    </p:spTree>
    <p:extLst>
      <p:ext uri="{BB962C8B-B14F-4D97-AF65-F5344CB8AC3E}">
        <p14:creationId xmlns:p14="http://schemas.microsoft.com/office/powerpoint/2010/main" val="2868277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599B0-414A-8941-8AE5-E72E77079D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E12D65-1C42-A742-A152-2BABC21AC8D5}"/>
              </a:ext>
            </a:extLst>
          </p:cNvPr>
          <p:cNvSpPr>
            <a:spLocks noGrp="1"/>
          </p:cNvSpPr>
          <p:nvPr>
            <p:ph type="dt" sz="half" idx="10"/>
          </p:nvPr>
        </p:nvSpPr>
        <p:spPr/>
        <p:txBody>
          <a:bodyPr/>
          <a:lstStyle/>
          <a:p>
            <a:fld id="{342CDD71-D0CF-2C4F-BF5D-1CEC6F3015CE}" type="datetimeFigureOut">
              <a:rPr lang="en-US" smtClean="0"/>
              <a:t>10/13/2022</a:t>
            </a:fld>
            <a:endParaRPr lang="en-US"/>
          </a:p>
        </p:txBody>
      </p:sp>
      <p:sp>
        <p:nvSpPr>
          <p:cNvPr id="4" name="Footer Placeholder 3">
            <a:extLst>
              <a:ext uri="{FF2B5EF4-FFF2-40B4-BE49-F238E27FC236}">
                <a16:creationId xmlns:a16="http://schemas.microsoft.com/office/drawing/2014/main" id="{C3E19565-82A4-A847-8F36-9995AE9BAC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B27264-7371-F94B-AEE0-24E4709B6686}"/>
              </a:ext>
            </a:extLst>
          </p:cNvPr>
          <p:cNvSpPr>
            <a:spLocks noGrp="1"/>
          </p:cNvSpPr>
          <p:nvPr>
            <p:ph type="sldNum" sz="quarter" idx="12"/>
          </p:nvPr>
        </p:nvSpPr>
        <p:spPr/>
        <p:txBody>
          <a:bodyPr/>
          <a:lstStyle/>
          <a:p>
            <a:fld id="{3467E7BF-4280-A942-9EA8-E29937B95BD5}" type="slidenum">
              <a:rPr lang="en-US" smtClean="0"/>
              <a:t>‹#›</a:t>
            </a:fld>
            <a:endParaRPr lang="en-US"/>
          </a:p>
        </p:txBody>
      </p:sp>
    </p:spTree>
    <p:extLst>
      <p:ext uri="{BB962C8B-B14F-4D97-AF65-F5344CB8AC3E}">
        <p14:creationId xmlns:p14="http://schemas.microsoft.com/office/powerpoint/2010/main" val="1644788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405ABB-E10B-AB43-BD3D-CED586300E6D}"/>
              </a:ext>
            </a:extLst>
          </p:cNvPr>
          <p:cNvSpPr>
            <a:spLocks noGrp="1"/>
          </p:cNvSpPr>
          <p:nvPr>
            <p:ph type="dt" sz="half" idx="10"/>
          </p:nvPr>
        </p:nvSpPr>
        <p:spPr/>
        <p:txBody>
          <a:bodyPr/>
          <a:lstStyle/>
          <a:p>
            <a:fld id="{342CDD71-D0CF-2C4F-BF5D-1CEC6F3015CE}" type="datetimeFigureOut">
              <a:rPr lang="en-US" smtClean="0"/>
              <a:t>10/13/2022</a:t>
            </a:fld>
            <a:endParaRPr lang="en-US"/>
          </a:p>
        </p:txBody>
      </p:sp>
      <p:sp>
        <p:nvSpPr>
          <p:cNvPr id="3" name="Footer Placeholder 2">
            <a:extLst>
              <a:ext uri="{FF2B5EF4-FFF2-40B4-BE49-F238E27FC236}">
                <a16:creationId xmlns:a16="http://schemas.microsoft.com/office/drawing/2014/main" id="{0407A191-6FD4-F548-AB70-6A4ACEA98F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F56F20-5130-F14B-9F4C-F0E648377309}"/>
              </a:ext>
            </a:extLst>
          </p:cNvPr>
          <p:cNvSpPr>
            <a:spLocks noGrp="1"/>
          </p:cNvSpPr>
          <p:nvPr>
            <p:ph type="sldNum" sz="quarter" idx="12"/>
          </p:nvPr>
        </p:nvSpPr>
        <p:spPr/>
        <p:txBody>
          <a:bodyPr/>
          <a:lstStyle/>
          <a:p>
            <a:fld id="{3467E7BF-4280-A942-9EA8-E29937B95BD5}" type="slidenum">
              <a:rPr lang="en-US" smtClean="0"/>
              <a:t>‹#›</a:t>
            </a:fld>
            <a:endParaRPr lang="en-US"/>
          </a:p>
        </p:txBody>
      </p:sp>
    </p:spTree>
    <p:extLst>
      <p:ext uri="{BB962C8B-B14F-4D97-AF65-F5344CB8AC3E}">
        <p14:creationId xmlns:p14="http://schemas.microsoft.com/office/powerpoint/2010/main" val="3351985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856E4-63B0-E942-9283-D07187F9EF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7D8596-E7D6-0D48-83C3-74AA3DA905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601EBD-E190-2C46-8B51-6CCB07D2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6AD7E3-7DFD-F242-8D21-750D83C45545}"/>
              </a:ext>
            </a:extLst>
          </p:cNvPr>
          <p:cNvSpPr>
            <a:spLocks noGrp="1"/>
          </p:cNvSpPr>
          <p:nvPr>
            <p:ph type="dt" sz="half" idx="10"/>
          </p:nvPr>
        </p:nvSpPr>
        <p:spPr/>
        <p:txBody>
          <a:bodyPr/>
          <a:lstStyle/>
          <a:p>
            <a:fld id="{342CDD71-D0CF-2C4F-BF5D-1CEC6F3015CE}" type="datetimeFigureOut">
              <a:rPr lang="en-US" smtClean="0"/>
              <a:t>10/13/2022</a:t>
            </a:fld>
            <a:endParaRPr lang="en-US"/>
          </a:p>
        </p:txBody>
      </p:sp>
      <p:sp>
        <p:nvSpPr>
          <p:cNvPr id="6" name="Footer Placeholder 5">
            <a:extLst>
              <a:ext uri="{FF2B5EF4-FFF2-40B4-BE49-F238E27FC236}">
                <a16:creationId xmlns:a16="http://schemas.microsoft.com/office/drawing/2014/main" id="{7B98B926-8402-FA48-BC49-6FF7F13A32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3DD3B9-6D72-084E-A766-23B31270291C}"/>
              </a:ext>
            </a:extLst>
          </p:cNvPr>
          <p:cNvSpPr>
            <a:spLocks noGrp="1"/>
          </p:cNvSpPr>
          <p:nvPr>
            <p:ph type="sldNum" sz="quarter" idx="12"/>
          </p:nvPr>
        </p:nvSpPr>
        <p:spPr/>
        <p:txBody>
          <a:bodyPr/>
          <a:lstStyle/>
          <a:p>
            <a:fld id="{3467E7BF-4280-A942-9EA8-E29937B95BD5}" type="slidenum">
              <a:rPr lang="en-US" smtClean="0"/>
              <a:t>‹#›</a:t>
            </a:fld>
            <a:endParaRPr lang="en-US"/>
          </a:p>
        </p:txBody>
      </p:sp>
    </p:spTree>
    <p:extLst>
      <p:ext uri="{BB962C8B-B14F-4D97-AF65-F5344CB8AC3E}">
        <p14:creationId xmlns:p14="http://schemas.microsoft.com/office/powerpoint/2010/main" val="3491581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0A914-05F4-554B-B711-073366BE4E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AE9BD9-FC34-924F-A26E-1B20089E94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8C62D2-4640-BB46-B8D4-A00C84B1A5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D3429D-4366-8743-ABEA-A6E89141474E}"/>
              </a:ext>
            </a:extLst>
          </p:cNvPr>
          <p:cNvSpPr>
            <a:spLocks noGrp="1"/>
          </p:cNvSpPr>
          <p:nvPr>
            <p:ph type="dt" sz="half" idx="10"/>
          </p:nvPr>
        </p:nvSpPr>
        <p:spPr/>
        <p:txBody>
          <a:bodyPr/>
          <a:lstStyle/>
          <a:p>
            <a:fld id="{342CDD71-D0CF-2C4F-BF5D-1CEC6F3015CE}" type="datetimeFigureOut">
              <a:rPr lang="en-US" smtClean="0"/>
              <a:t>10/13/2022</a:t>
            </a:fld>
            <a:endParaRPr lang="en-US"/>
          </a:p>
        </p:txBody>
      </p:sp>
      <p:sp>
        <p:nvSpPr>
          <p:cNvPr id="6" name="Footer Placeholder 5">
            <a:extLst>
              <a:ext uri="{FF2B5EF4-FFF2-40B4-BE49-F238E27FC236}">
                <a16:creationId xmlns:a16="http://schemas.microsoft.com/office/drawing/2014/main" id="{EED6B520-544F-D049-AB02-C6E4611C79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B84606-43A0-B848-9AA7-1D8DDA7091FE}"/>
              </a:ext>
            </a:extLst>
          </p:cNvPr>
          <p:cNvSpPr>
            <a:spLocks noGrp="1"/>
          </p:cNvSpPr>
          <p:nvPr>
            <p:ph type="sldNum" sz="quarter" idx="12"/>
          </p:nvPr>
        </p:nvSpPr>
        <p:spPr/>
        <p:txBody>
          <a:bodyPr/>
          <a:lstStyle/>
          <a:p>
            <a:fld id="{3467E7BF-4280-A942-9EA8-E29937B95BD5}" type="slidenum">
              <a:rPr lang="en-US" smtClean="0"/>
              <a:t>‹#›</a:t>
            </a:fld>
            <a:endParaRPr lang="en-US"/>
          </a:p>
        </p:txBody>
      </p:sp>
    </p:spTree>
    <p:extLst>
      <p:ext uri="{BB962C8B-B14F-4D97-AF65-F5344CB8AC3E}">
        <p14:creationId xmlns:p14="http://schemas.microsoft.com/office/powerpoint/2010/main" val="102363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3993A3-77E6-674F-A6C1-459DC137A8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C2422E-0AF5-4E45-8BE1-6ED0559101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37EA5-654D-5B44-A107-EB1CC1F94F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CDD71-D0CF-2C4F-BF5D-1CEC6F3015CE}" type="datetimeFigureOut">
              <a:rPr lang="en-US" smtClean="0"/>
              <a:t>10/13/2022</a:t>
            </a:fld>
            <a:endParaRPr lang="en-US"/>
          </a:p>
        </p:txBody>
      </p:sp>
      <p:sp>
        <p:nvSpPr>
          <p:cNvPr id="5" name="Footer Placeholder 4">
            <a:extLst>
              <a:ext uri="{FF2B5EF4-FFF2-40B4-BE49-F238E27FC236}">
                <a16:creationId xmlns:a16="http://schemas.microsoft.com/office/drawing/2014/main" id="{289E22BC-C195-C144-9FE5-EC04D4ACEB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12A4EA-484A-FB48-BD5C-8F6A1F6153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7E7BF-4280-A942-9EA8-E29937B95BD5}" type="slidenum">
              <a:rPr lang="en-US" smtClean="0"/>
              <a:t>‹#›</a:t>
            </a:fld>
            <a:endParaRPr lang="en-US"/>
          </a:p>
        </p:txBody>
      </p:sp>
      <p:sp>
        <p:nvSpPr>
          <p:cNvPr id="7" name="TextBox 6">
            <a:extLst>
              <a:ext uri="{FF2B5EF4-FFF2-40B4-BE49-F238E27FC236}">
                <a16:creationId xmlns:a16="http://schemas.microsoft.com/office/drawing/2014/main" id="{F1A625BE-5833-7D03-D3BB-7B9A0A5B7FA8}"/>
              </a:ext>
            </a:extLst>
          </p:cNvPr>
          <p:cNvSpPr txBox="1"/>
          <p:nvPr userDrawn="1"/>
        </p:nvSpPr>
        <p:spPr>
          <a:xfrm>
            <a:off x="0" y="6222124"/>
            <a:ext cx="12192000" cy="635876"/>
          </a:xfrm>
          <a:prstGeom prst="rect">
            <a:avLst/>
          </a:prstGeom>
          <a:solidFill>
            <a:schemeClr val="accent1">
              <a:lumMod val="75000"/>
            </a:schemeClr>
          </a:solidFill>
        </p:spPr>
        <p:txBody>
          <a:bodyPr wrap="square" rtlCol="0">
            <a:spAutoFit/>
          </a:bodyPr>
          <a:lstStyle/>
          <a:p>
            <a:endParaRPr lang="en-US"/>
          </a:p>
        </p:txBody>
      </p:sp>
      <p:pic>
        <p:nvPicPr>
          <p:cNvPr id="8" name="Picture 7" descr="Logo, company name&#10;&#10;Description automatically generated">
            <a:extLst>
              <a:ext uri="{FF2B5EF4-FFF2-40B4-BE49-F238E27FC236}">
                <a16:creationId xmlns:a16="http://schemas.microsoft.com/office/drawing/2014/main" id="{07FB7CBB-3FC5-4C71-1CD5-6843011D7480}"/>
              </a:ext>
            </a:extLst>
          </p:cNvPr>
          <p:cNvPicPr>
            <a:picLocks noChangeAspect="1"/>
          </p:cNvPicPr>
          <p:nvPr userDrawn="1"/>
        </p:nvPicPr>
        <p:blipFill>
          <a:blip r:embed="rId14"/>
          <a:stretch>
            <a:fillRect/>
          </a:stretch>
        </p:blipFill>
        <p:spPr>
          <a:xfrm>
            <a:off x="10406099" y="6280175"/>
            <a:ext cx="1663082" cy="517473"/>
          </a:xfrm>
          <a:prstGeom prst="rect">
            <a:avLst/>
          </a:prstGeom>
        </p:spPr>
      </p:pic>
      <p:pic>
        <p:nvPicPr>
          <p:cNvPr id="11" name="Graphic 10">
            <a:extLst>
              <a:ext uri="{FF2B5EF4-FFF2-40B4-BE49-F238E27FC236}">
                <a16:creationId xmlns:a16="http://schemas.microsoft.com/office/drawing/2014/main" id="{58A3D7D5-8136-2D6E-130D-5D6FE707B34A}"/>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92133" y="102698"/>
            <a:ext cx="2089092" cy="434531"/>
          </a:xfrm>
          <a:prstGeom prst="rect">
            <a:avLst/>
          </a:prstGeom>
        </p:spPr>
      </p:pic>
    </p:spTree>
    <p:extLst>
      <p:ext uri="{BB962C8B-B14F-4D97-AF65-F5344CB8AC3E}">
        <p14:creationId xmlns:p14="http://schemas.microsoft.com/office/powerpoint/2010/main" val="823490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3.pn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18/10/relationships/comments" Target="../comments/modernComment_17D_32B7CB07.xml"/><Relationship Id="rId7" Type="http://schemas.openxmlformats.org/officeDocument/2006/relationships/diagramColors" Target="../diagrams/colors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6.png"/><Relationship Id="rId4" Type="http://schemas.openxmlformats.org/officeDocument/2006/relationships/diagramData" Target="../diagrams/data5.xml"/><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16B_3078EAD0.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5.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5F_88A7698.xml"/><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62_19A0F1F9.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outdoor, city, government building&#10;&#10;Description automatically generated">
            <a:extLst>
              <a:ext uri="{FF2B5EF4-FFF2-40B4-BE49-F238E27FC236}">
                <a16:creationId xmlns:a16="http://schemas.microsoft.com/office/drawing/2014/main" id="{42DE2F68-3DEC-C18E-3C4E-FCFC0A587B5E}"/>
              </a:ext>
            </a:extLst>
          </p:cNvPr>
          <p:cNvPicPr>
            <a:picLocks noChangeAspect="1"/>
          </p:cNvPicPr>
          <p:nvPr/>
        </p:nvPicPr>
        <p:blipFill rotWithShape="1">
          <a:blip r:embed="rId3">
            <a:alphaModFix/>
          </a:blip>
          <a:srcRect t="15730"/>
          <a:stretch/>
        </p:blipFill>
        <p:spPr>
          <a:xfrm>
            <a:off x="20" y="11733"/>
            <a:ext cx="12191980" cy="6857990"/>
          </a:xfrm>
          <a:prstGeom prst="rect">
            <a:avLst/>
          </a:prstGeom>
        </p:spPr>
      </p:pic>
      <p:sp>
        <p:nvSpPr>
          <p:cNvPr id="23" name="Rectangle 18">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9EA9FB-CACF-B542-A070-4CDACFDBF017}"/>
              </a:ext>
            </a:extLst>
          </p:cNvPr>
          <p:cNvSpPr>
            <a:spLocks noGrp="1"/>
          </p:cNvSpPr>
          <p:nvPr>
            <p:ph type="ctrTitle"/>
          </p:nvPr>
        </p:nvSpPr>
        <p:spPr>
          <a:xfrm>
            <a:off x="580327" y="5154168"/>
            <a:ext cx="7362141" cy="1261872"/>
          </a:xfrm>
        </p:spPr>
        <p:txBody>
          <a:bodyPr anchor="ctr">
            <a:normAutofit/>
          </a:bodyPr>
          <a:lstStyle/>
          <a:p>
            <a:pPr algn="l"/>
            <a:r>
              <a:rPr lang="en-US" sz="2600" b="1">
                <a:solidFill>
                  <a:schemeClr val="tx1">
                    <a:lumMod val="85000"/>
                    <a:lumOff val="15000"/>
                  </a:schemeClr>
                </a:solidFill>
                <a:effectLst/>
                <a:latin typeface="Goudy Old Style" panose="02020502050305020303" pitchFamily="18" charset="0"/>
              </a:rPr>
              <a:t>Connecting with departments through impact study: Nature Index analysis for the University of Rochester</a:t>
            </a:r>
            <a:endParaRPr lang="en-US" sz="2600" b="1">
              <a:solidFill>
                <a:schemeClr val="tx1">
                  <a:lumMod val="85000"/>
                  <a:lumOff val="15000"/>
                </a:schemeClr>
              </a:solidFill>
              <a:latin typeface="Goudy Old Style" panose="02020502050305020303" pitchFamily="18" charset="0"/>
            </a:endParaRPr>
          </a:p>
        </p:txBody>
      </p:sp>
      <p:sp>
        <p:nvSpPr>
          <p:cNvPr id="3" name="Subtitle 2">
            <a:extLst>
              <a:ext uri="{FF2B5EF4-FFF2-40B4-BE49-F238E27FC236}">
                <a16:creationId xmlns:a16="http://schemas.microsoft.com/office/drawing/2014/main" id="{E760BF93-EDA3-D943-9E91-758E94E4208B}"/>
              </a:ext>
            </a:extLst>
          </p:cNvPr>
          <p:cNvSpPr>
            <a:spLocks noGrp="1"/>
          </p:cNvSpPr>
          <p:nvPr>
            <p:ph type="subTitle" idx="1"/>
          </p:nvPr>
        </p:nvSpPr>
        <p:spPr>
          <a:xfrm>
            <a:off x="8458199" y="5154168"/>
            <a:ext cx="3733779" cy="1261872"/>
          </a:xfrm>
        </p:spPr>
        <p:txBody>
          <a:bodyPr vert="horz" lIns="91440" tIns="45720" rIns="91440" bIns="45720" rtlCol="0" anchor="ctr">
            <a:normAutofit fontScale="92500" lnSpcReduction="10000"/>
          </a:bodyPr>
          <a:lstStyle/>
          <a:p>
            <a:pPr algn="l"/>
            <a:r>
              <a:rPr lang="en-US" sz="1700" b="1" err="1">
                <a:solidFill>
                  <a:schemeClr val="tx2"/>
                </a:solidFill>
                <a:latin typeface="Goudy Old Style"/>
                <a:ea typeface="+mn-lt"/>
                <a:cs typeface="+mn-lt"/>
              </a:rPr>
              <a:t>Jieer</a:t>
            </a:r>
            <a:r>
              <a:rPr lang="en-US" sz="1700" b="1">
                <a:solidFill>
                  <a:schemeClr val="tx2"/>
                </a:solidFill>
                <a:latin typeface="Goudy Old Style"/>
                <a:ea typeface="+mn-lt"/>
                <a:cs typeface="+mn-lt"/>
              </a:rPr>
              <a:t> Chen</a:t>
            </a:r>
            <a:r>
              <a:rPr lang="en-US" sz="1700">
                <a:solidFill>
                  <a:schemeClr val="tx2"/>
                </a:solidFill>
                <a:latin typeface="Goudy Old Style"/>
                <a:ea typeface="+mn-lt"/>
                <a:cs typeface="+mn-lt"/>
              </a:rPr>
              <a:t>, Data Analyst </a:t>
            </a:r>
            <a:endParaRPr lang="en-US" sz="1700">
              <a:solidFill>
                <a:schemeClr val="tx2"/>
              </a:solidFill>
              <a:latin typeface="Goudy Old Style" panose="02020502050305020303" pitchFamily="18" charset="0"/>
              <a:ea typeface="+mn-lt"/>
              <a:cs typeface="+mn-lt"/>
            </a:endParaRPr>
          </a:p>
          <a:p>
            <a:pPr algn="l"/>
            <a:r>
              <a:rPr lang="en-US" sz="1700">
                <a:solidFill>
                  <a:schemeClr val="tx2"/>
                </a:solidFill>
                <a:latin typeface="Goudy Old Style"/>
                <a:ea typeface="+mn-lt"/>
                <a:cs typeface="+mn-lt"/>
              </a:rPr>
              <a:t> jieer.chen@rochester.edu </a:t>
            </a:r>
            <a:endParaRPr lang="en-US" sz="1700">
              <a:solidFill>
                <a:schemeClr val="tx2"/>
              </a:solidFill>
              <a:latin typeface="Goudy Old Style" panose="02020502050305020303" pitchFamily="18" charset="0"/>
              <a:ea typeface="+mn-lt"/>
              <a:cs typeface="+mn-lt"/>
            </a:endParaRPr>
          </a:p>
          <a:p>
            <a:pPr algn="l"/>
            <a:r>
              <a:rPr lang="en-US" sz="1700" b="1">
                <a:solidFill>
                  <a:schemeClr val="tx2"/>
                </a:solidFill>
                <a:latin typeface="Goudy Old Style"/>
                <a:ea typeface="+mn-lt"/>
                <a:cs typeface="+mn-lt"/>
              </a:rPr>
              <a:t>Sarah Siddiqui</a:t>
            </a:r>
            <a:r>
              <a:rPr lang="en-US" sz="1700">
                <a:solidFill>
                  <a:schemeClr val="tx2"/>
                </a:solidFill>
                <a:latin typeface="Goudy Old Style"/>
                <a:ea typeface="+mn-lt"/>
                <a:cs typeface="+mn-lt"/>
              </a:rPr>
              <a:t>, STEM Librarian  </a:t>
            </a:r>
            <a:endParaRPr lang="en-US" sz="1700">
              <a:solidFill>
                <a:schemeClr val="tx2"/>
              </a:solidFill>
              <a:latin typeface="Goudy Old Style" panose="02020502050305020303" pitchFamily="18" charset="0"/>
              <a:ea typeface="+mn-lt"/>
              <a:cs typeface="+mn-lt"/>
            </a:endParaRPr>
          </a:p>
          <a:p>
            <a:pPr algn="l"/>
            <a:r>
              <a:rPr lang="en-US" sz="1700">
                <a:solidFill>
                  <a:schemeClr val="tx2"/>
                </a:solidFill>
                <a:latin typeface="Goudy Old Style"/>
                <a:ea typeface="+mn-lt"/>
                <a:cs typeface="+mn-lt"/>
              </a:rPr>
              <a:t> ssiddiqui@library.rochester.edu </a:t>
            </a:r>
            <a:endParaRPr lang="en-US" sz="1700">
              <a:solidFill>
                <a:schemeClr val="tx2"/>
              </a:solidFill>
              <a:latin typeface="Goudy Old Style" panose="02020502050305020303" pitchFamily="18" charset="0"/>
              <a:ea typeface="+mn-lt"/>
              <a:cs typeface="+mn-lt"/>
            </a:endParaRPr>
          </a:p>
        </p:txBody>
      </p:sp>
      <p:cxnSp>
        <p:nvCxnSpPr>
          <p:cNvPr id="24" name="Straight Connector 20">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0" name="Picture 19" descr="Logo, company name&#10;&#10;Description automatically generated">
            <a:extLst>
              <a:ext uri="{FF2B5EF4-FFF2-40B4-BE49-F238E27FC236}">
                <a16:creationId xmlns:a16="http://schemas.microsoft.com/office/drawing/2014/main" id="{356B010D-73AB-5CA6-2F36-07DF39EB15CB}"/>
              </a:ext>
            </a:extLst>
          </p:cNvPr>
          <p:cNvPicPr>
            <a:picLocks noChangeAspect="1"/>
          </p:cNvPicPr>
          <p:nvPr/>
        </p:nvPicPr>
        <p:blipFill>
          <a:blip r:embed="rId4"/>
          <a:stretch>
            <a:fillRect/>
          </a:stretch>
        </p:blipFill>
        <p:spPr>
          <a:xfrm>
            <a:off x="885350" y="193376"/>
            <a:ext cx="1116170" cy="347300"/>
          </a:xfrm>
          <a:prstGeom prst="rect">
            <a:avLst/>
          </a:prstGeom>
        </p:spPr>
      </p:pic>
      <p:pic>
        <p:nvPicPr>
          <p:cNvPr id="16" name="Picture 15" descr="Logo, company name&#10;&#10;Description automatically generated">
            <a:extLst>
              <a:ext uri="{FF2B5EF4-FFF2-40B4-BE49-F238E27FC236}">
                <a16:creationId xmlns:a16="http://schemas.microsoft.com/office/drawing/2014/main" id="{A19C1323-9ABE-738D-D702-141AEDE9CDBE}"/>
              </a:ext>
            </a:extLst>
          </p:cNvPr>
          <p:cNvPicPr>
            <a:picLocks noChangeAspect="1"/>
          </p:cNvPicPr>
          <p:nvPr/>
        </p:nvPicPr>
        <p:blipFill>
          <a:blip r:embed="rId5"/>
          <a:stretch>
            <a:fillRect/>
          </a:stretch>
        </p:blipFill>
        <p:spPr>
          <a:xfrm>
            <a:off x="165214" y="121919"/>
            <a:ext cx="638856" cy="517473"/>
          </a:xfrm>
          <a:prstGeom prst="rect">
            <a:avLst/>
          </a:prstGeom>
        </p:spPr>
      </p:pic>
    </p:spTree>
    <p:extLst>
      <p:ext uri="{BB962C8B-B14F-4D97-AF65-F5344CB8AC3E}">
        <p14:creationId xmlns:p14="http://schemas.microsoft.com/office/powerpoint/2010/main" val="122896060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descr="Graphical user interface, chart&#10;&#10;Description automatically generated">
            <a:extLst>
              <a:ext uri="{FF2B5EF4-FFF2-40B4-BE49-F238E27FC236}">
                <a16:creationId xmlns:a16="http://schemas.microsoft.com/office/drawing/2014/main" id="{D9CE6B54-6EFB-776A-F3DC-E6768A55E117}"/>
              </a:ext>
            </a:extLst>
          </p:cNvPr>
          <p:cNvPicPr>
            <a:picLocks noChangeAspect="1"/>
          </p:cNvPicPr>
          <p:nvPr/>
        </p:nvPicPr>
        <p:blipFill>
          <a:blip r:embed="rId3"/>
          <a:stretch>
            <a:fillRect/>
          </a:stretch>
        </p:blipFill>
        <p:spPr>
          <a:xfrm>
            <a:off x="6094503" y="2028257"/>
            <a:ext cx="5694179" cy="3215544"/>
          </a:xfrm>
          <a:prstGeom prst="rect">
            <a:avLst/>
          </a:prstGeom>
        </p:spPr>
      </p:pic>
      <p:sp useBgFill="1">
        <p:nvSpPr>
          <p:cNvPr id="28" name="Rectangle 27">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7CFD9A-AD7C-42E8-898D-F51A83B12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9174704-9FCF-ADE3-7638-D14D11400F92}"/>
              </a:ext>
            </a:extLst>
          </p:cNvPr>
          <p:cNvSpPr txBox="1">
            <a:spLocks/>
          </p:cNvSpPr>
          <p:nvPr/>
        </p:nvSpPr>
        <p:spPr>
          <a:xfrm>
            <a:off x="1208902" y="488640"/>
            <a:ext cx="7102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II. NI Project </a:t>
            </a:r>
            <a:r>
              <a:rPr lang="en-US" sz="2400"/>
              <a:t>| Project </a:t>
            </a:r>
            <a:r>
              <a:rPr lang="en-US" sz="2400">
                <a:ea typeface="+mj-lt"/>
                <a:cs typeface="+mj-lt"/>
              </a:rPr>
              <a:t>Phase 3</a:t>
            </a:r>
            <a:r>
              <a:rPr lang="en-US" sz="2400"/>
              <a:t> </a:t>
            </a:r>
            <a:endParaRPr lang="en-US" sz="2400">
              <a:cs typeface="Calibri Light"/>
            </a:endParaRPr>
          </a:p>
        </p:txBody>
      </p:sp>
      <p:sp>
        <p:nvSpPr>
          <p:cNvPr id="2" name="TextBox 1">
            <a:extLst>
              <a:ext uri="{FF2B5EF4-FFF2-40B4-BE49-F238E27FC236}">
                <a16:creationId xmlns:a16="http://schemas.microsoft.com/office/drawing/2014/main" id="{3B442E50-B240-F820-6E82-7A66F957131C}"/>
              </a:ext>
            </a:extLst>
          </p:cNvPr>
          <p:cNvSpPr txBox="1"/>
          <p:nvPr/>
        </p:nvSpPr>
        <p:spPr>
          <a:xfrm>
            <a:off x="8377672" y="5241346"/>
            <a:ext cx="33984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900" i="1">
                <a:solidFill>
                  <a:srgbClr val="A5A5A5"/>
                </a:solidFill>
                <a:cs typeface="Calibri"/>
              </a:rPr>
              <a:t>Finalized Dashboard Design</a:t>
            </a:r>
          </a:p>
          <a:p>
            <a:pPr algn="r"/>
            <a:r>
              <a:rPr lang="en-US" sz="900" i="1">
                <a:solidFill>
                  <a:srgbClr val="A5A5A5"/>
                </a:solidFill>
                <a:cs typeface="Calibri"/>
              </a:rPr>
              <a:t>Source: RCL NI Project</a:t>
            </a:r>
          </a:p>
        </p:txBody>
      </p:sp>
      <p:sp>
        <p:nvSpPr>
          <p:cNvPr id="9" name="Content Placeholder 2">
            <a:extLst>
              <a:ext uri="{FF2B5EF4-FFF2-40B4-BE49-F238E27FC236}">
                <a16:creationId xmlns:a16="http://schemas.microsoft.com/office/drawing/2014/main" id="{81611D7B-B0FE-77B2-F303-0E10622067FC}"/>
              </a:ext>
            </a:extLst>
          </p:cNvPr>
          <p:cNvSpPr>
            <a:spLocks noGrp="1"/>
          </p:cNvSpPr>
          <p:nvPr>
            <p:ph idx="1"/>
          </p:nvPr>
        </p:nvSpPr>
        <p:spPr>
          <a:xfrm>
            <a:off x="1208221" y="1764573"/>
            <a:ext cx="4620627" cy="5089802"/>
          </a:xfrm>
        </p:spPr>
        <p:txBody>
          <a:bodyPr vert="horz" lIns="91440" tIns="45720" rIns="91440" bIns="45720" rtlCol="0" anchor="t">
            <a:noAutofit/>
          </a:bodyPr>
          <a:lstStyle/>
          <a:p>
            <a:pPr marL="0" indent="0">
              <a:buNone/>
            </a:pPr>
            <a:r>
              <a:rPr lang="en-US" sz="1800">
                <a:latin typeface="Calibri Light"/>
                <a:ea typeface="+mn-lt"/>
                <a:cs typeface="+mn-lt"/>
              </a:rPr>
              <a:t>Analysis </a:t>
            </a:r>
          </a:p>
          <a:p>
            <a:pPr lvl="1"/>
            <a:r>
              <a:rPr lang="en-US" sz="1800">
                <a:latin typeface="Calibri Light"/>
                <a:cs typeface="Calibri"/>
              </a:rPr>
              <a:t>Modified dashboards based on feedback, e.g. merged some OA categories in Scopus data</a:t>
            </a:r>
          </a:p>
          <a:p>
            <a:pPr marL="0" indent="0">
              <a:buNone/>
            </a:pPr>
            <a:r>
              <a:rPr lang="en-US" sz="1800">
                <a:latin typeface="Calibri Light"/>
                <a:ea typeface="+mn-lt"/>
                <a:cs typeface="+mn-lt"/>
              </a:rPr>
              <a:t>Communication</a:t>
            </a:r>
            <a:endParaRPr lang="en-US" sz="1800">
              <a:latin typeface="Calibri Light"/>
              <a:cs typeface="Calibri"/>
            </a:endParaRPr>
          </a:p>
          <a:p>
            <a:pPr lvl="1"/>
            <a:r>
              <a:rPr lang="en-US" sz="1800">
                <a:latin typeface="Calibri Light"/>
                <a:ea typeface="+mn-lt"/>
                <a:cs typeface="+mn-lt"/>
              </a:rPr>
              <a:t>Library Leadership and University Institutional Research: prepared slides for a deep dive into the dashboard</a:t>
            </a:r>
            <a:endParaRPr lang="en-US" sz="1800">
              <a:latin typeface="Calibri Light"/>
              <a:cs typeface="Calibri" panose="020F0502020204030204"/>
            </a:endParaRPr>
          </a:p>
          <a:p>
            <a:pPr lvl="1"/>
            <a:r>
              <a:rPr lang="en-US" sz="1800">
                <a:latin typeface="Calibri Light"/>
                <a:ea typeface="+mn-lt"/>
                <a:cs typeface="+mn-lt"/>
              </a:rPr>
              <a:t>EES Department Chair: Dashboard deep dive over Zoom </a:t>
            </a:r>
          </a:p>
          <a:p>
            <a:pPr marL="0" indent="0">
              <a:buNone/>
            </a:pPr>
            <a:r>
              <a:rPr lang="en-US" sz="1800">
                <a:latin typeface="Calibri Light"/>
                <a:ea typeface="+mn-lt"/>
                <a:cs typeface="+mn-lt"/>
              </a:rPr>
              <a:t>Timeline: </a:t>
            </a:r>
          </a:p>
          <a:p>
            <a:pPr lvl="1"/>
            <a:r>
              <a:rPr lang="en-US" sz="1800">
                <a:latin typeface="Calibri Light"/>
                <a:ea typeface="+mn-lt"/>
                <a:cs typeface="+mn-lt"/>
              </a:rPr>
              <a:t>2 months (Feb ‘22 – Mar ‘22)</a:t>
            </a:r>
            <a:endParaRPr lang="en-US" sz="1800">
              <a:cs typeface="Calibri"/>
            </a:endParaRPr>
          </a:p>
          <a:p>
            <a:endParaRPr lang="en-US" sz="1800">
              <a:latin typeface="Calibri Light"/>
              <a:ea typeface="+mn-lt"/>
              <a:cs typeface="+mn-lt"/>
            </a:endParaRPr>
          </a:p>
        </p:txBody>
      </p:sp>
      <p:pic>
        <p:nvPicPr>
          <p:cNvPr id="3" name="Picture 7">
            <a:extLst>
              <a:ext uri="{FF2B5EF4-FFF2-40B4-BE49-F238E27FC236}">
                <a16:creationId xmlns:a16="http://schemas.microsoft.com/office/drawing/2014/main" id="{0F226947-E628-AB20-4023-1A88E0FDACC3}"/>
              </a:ext>
            </a:extLst>
          </p:cNvPr>
          <p:cNvPicPr>
            <a:picLocks noChangeAspect="1"/>
          </p:cNvPicPr>
          <p:nvPr/>
        </p:nvPicPr>
        <p:blipFill>
          <a:blip r:embed="rId4"/>
          <a:stretch>
            <a:fillRect/>
          </a:stretch>
        </p:blipFill>
        <p:spPr>
          <a:xfrm>
            <a:off x="10474325" y="377824"/>
            <a:ext cx="1235756" cy="398237"/>
          </a:xfrm>
          <a:prstGeom prst="rect">
            <a:avLst/>
          </a:prstGeom>
        </p:spPr>
      </p:pic>
      <p:pic>
        <p:nvPicPr>
          <p:cNvPr id="5" name="Picture 7" descr="Graphical user interface, chart&#10;&#10;Description automatically generated">
            <a:extLst>
              <a:ext uri="{FF2B5EF4-FFF2-40B4-BE49-F238E27FC236}">
                <a16:creationId xmlns:a16="http://schemas.microsoft.com/office/drawing/2014/main" id="{3C2731DF-022D-A3EF-1FFE-B9721AC65F11}"/>
              </a:ext>
            </a:extLst>
          </p:cNvPr>
          <p:cNvPicPr>
            <a:picLocks noChangeAspect="1"/>
          </p:cNvPicPr>
          <p:nvPr/>
        </p:nvPicPr>
        <p:blipFill>
          <a:blip r:embed="rId5"/>
          <a:stretch>
            <a:fillRect/>
          </a:stretch>
        </p:blipFill>
        <p:spPr>
          <a:xfrm>
            <a:off x="6042025" y="1997678"/>
            <a:ext cx="5656262" cy="3203957"/>
          </a:xfrm>
          <a:prstGeom prst="rect">
            <a:avLst/>
          </a:prstGeom>
        </p:spPr>
      </p:pic>
    </p:spTree>
    <p:extLst>
      <p:ext uri="{BB962C8B-B14F-4D97-AF65-F5344CB8AC3E}">
        <p14:creationId xmlns:p14="http://schemas.microsoft.com/office/powerpoint/2010/main" val="2928486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7CFD9A-AD7C-42E8-898D-F51A83B12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9174704-9FCF-ADE3-7638-D14D11400F92}"/>
              </a:ext>
            </a:extLst>
          </p:cNvPr>
          <p:cNvSpPr txBox="1">
            <a:spLocks/>
          </p:cNvSpPr>
          <p:nvPr/>
        </p:nvSpPr>
        <p:spPr>
          <a:xfrm>
            <a:off x="1208902" y="488640"/>
            <a:ext cx="7102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II. NI Project </a:t>
            </a:r>
            <a:r>
              <a:rPr lang="en-US" sz="2400"/>
              <a:t>| Dashboards &amp; Insights</a:t>
            </a:r>
            <a:endParaRPr lang="en-US" sz="2400">
              <a:cs typeface="Calibri Light"/>
            </a:endParaRPr>
          </a:p>
        </p:txBody>
      </p:sp>
      <p:pic>
        <p:nvPicPr>
          <p:cNvPr id="8" name="Picture 4" descr="Chart&#10;&#10;Description automatically generated">
            <a:extLst>
              <a:ext uri="{FF2B5EF4-FFF2-40B4-BE49-F238E27FC236}">
                <a16:creationId xmlns:a16="http://schemas.microsoft.com/office/drawing/2014/main" id="{03FA7728-694C-B50F-46F2-9A8FB8A7F78D}"/>
              </a:ext>
            </a:extLst>
          </p:cNvPr>
          <p:cNvPicPr>
            <a:picLocks noChangeAspect="1"/>
          </p:cNvPicPr>
          <p:nvPr/>
        </p:nvPicPr>
        <p:blipFill>
          <a:blip r:embed="rId3"/>
          <a:stretch>
            <a:fillRect/>
          </a:stretch>
        </p:blipFill>
        <p:spPr>
          <a:xfrm>
            <a:off x="1234593" y="2289642"/>
            <a:ext cx="4869287" cy="2827765"/>
          </a:xfrm>
          <a:prstGeom prst="rect">
            <a:avLst/>
          </a:prstGeom>
        </p:spPr>
      </p:pic>
      <p:pic>
        <p:nvPicPr>
          <p:cNvPr id="174" name="Picture 173" descr="Graphical user interface, application&#10;&#10;Description automatically generated">
            <a:extLst>
              <a:ext uri="{FF2B5EF4-FFF2-40B4-BE49-F238E27FC236}">
                <a16:creationId xmlns:a16="http://schemas.microsoft.com/office/drawing/2014/main" id="{7401BBC1-8F48-352F-AF75-E200C588EEC3}"/>
              </a:ext>
            </a:extLst>
          </p:cNvPr>
          <p:cNvPicPr>
            <a:picLocks noChangeAspect="1"/>
          </p:cNvPicPr>
          <p:nvPr/>
        </p:nvPicPr>
        <p:blipFill>
          <a:blip r:embed="rId4"/>
          <a:stretch>
            <a:fillRect/>
          </a:stretch>
        </p:blipFill>
        <p:spPr>
          <a:xfrm>
            <a:off x="6349269" y="2299199"/>
            <a:ext cx="4846396" cy="2820429"/>
          </a:xfrm>
          <a:prstGeom prst="rect">
            <a:avLst/>
          </a:prstGeom>
        </p:spPr>
      </p:pic>
      <p:pic>
        <p:nvPicPr>
          <p:cNvPr id="3" name="Picture 7" descr="Text&#10;&#10;Description automatically generated">
            <a:extLst>
              <a:ext uri="{FF2B5EF4-FFF2-40B4-BE49-F238E27FC236}">
                <a16:creationId xmlns:a16="http://schemas.microsoft.com/office/drawing/2014/main" id="{031D632D-2516-4329-AE09-34F03F356C8A}"/>
              </a:ext>
            </a:extLst>
          </p:cNvPr>
          <p:cNvPicPr>
            <a:picLocks noChangeAspect="1"/>
          </p:cNvPicPr>
          <p:nvPr/>
        </p:nvPicPr>
        <p:blipFill>
          <a:blip r:embed="rId5"/>
          <a:stretch>
            <a:fillRect/>
          </a:stretch>
        </p:blipFill>
        <p:spPr>
          <a:xfrm>
            <a:off x="10474325" y="377824"/>
            <a:ext cx="1235756" cy="398237"/>
          </a:xfrm>
          <a:prstGeom prst="rect">
            <a:avLst/>
          </a:prstGeom>
        </p:spPr>
      </p:pic>
    </p:spTree>
    <p:extLst>
      <p:ext uri="{BB962C8B-B14F-4D97-AF65-F5344CB8AC3E}">
        <p14:creationId xmlns:p14="http://schemas.microsoft.com/office/powerpoint/2010/main" val="3461274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3F5DA8E-91E9-4694-9CBA-A6F68146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29E2DD5-2822-4A1B-B4DA-2CD596FDE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411" y="891540"/>
            <a:ext cx="6097589" cy="5071110"/>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52CBAC-9751-D53C-3E56-A19B6DE3D136}"/>
              </a:ext>
            </a:extLst>
          </p:cNvPr>
          <p:cNvSpPr>
            <a:spLocks noGrp="1"/>
          </p:cNvSpPr>
          <p:nvPr>
            <p:ph type="title"/>
          </p:nvPr>
        </p:nvSpPr>
        <p:spPr>
          <a:xfrm>
            <a:off x="6595784" y="1054121"/>
            <a:ext cx="5711546" cy="1193856"/>
          </a:xfrm>
        </p:spPr>
        <p:txBody>
          <a:bodyPr>
            <a:normAutofit/>
          </a:bodyPr>
          <a:lstStyle/>
          <a:p>
            <a:r>
              <a:rPr lang="en-US" sz="3600"/>
              <a:t>Feedback and Future Plans</a:t>
            </a:r>
            <a:endParaRPr lang="en-US" sz="4000"/>
          </a:p>
        </p:txBody>
      </p:sp>
      <p:sp>
        <p:nvSpPr>
          <p:cNvPr id="15" name="Content Placeholder 2">
            <a:extLst>
              <a:ext uri="{FF2B5EF4-FFF2-40B4-BE49-F238E27FC236}">
                <a16:creationId xmlns:a16="http://schemas.microsoft.com/office/drawing/2014/main" id="{759AE185-040D-5FF6-AE6C-3E2C10D9A6CF}"/>
              </a:ext>
            </a:extLst>
          </p:cNvPr>
          <p:cNvSpPr>
            <a:spLocks noGrp="1"/>
          </p:cNvSpPr>
          <p:nvPr>
            <p:ph idx="1"/>
          </p:nvPr>
        </p:nvSpPr>
        <p:spPr>
          <a:xfrm>
            <a:off x="6596009" y="2408844"/>
            <a:ext cx="4740250" cy="3391224"/>
          </a:xfrm>
        </p:spPr>
        <p:txBody>
          <a:bodyPr vert="horz" lIns="91440" tIns="45720" rIns="91440" bIns="45720" rtlCol="0" anchor="t">
            <a:normAutofit/>
          </a:bodyPr>
          <a:lstStyle/>
          <a:p>
            <a:r>
              <a:rPr lang="en-US" sz="1700">
                <a:solidFill>
                  <a:schemeClr val="bg2">
                    <a:lumMod val="75000"/>
                  </a:schemeClr>
                </a:solidFill>
              </a:rPr>
              <a:t>Nature Index</a:t>
            </a:r>
            <a:endParaRPr lang="en-US" sz="1700">
              <a:solidFill>
                <a:schemeClr val="bg2">
                  <a:lumMod val="75000"/>
                </a:schemeClr>
              </a:solidFill>
              <a:cs typeface="Calibri"/>
            </a:endParaRPr>
          </a:p>
          <a:p>
            <a:pPr lvl="1"/>
            <a:r>
              <a:rPr lang="en-US" sz="1700">
                <a:solidFill>
                  <a:schemeClr val="bg2">
                    <a:lumMod val="75000"/>
                  </a:schemeClr>
                </a:solidFill>
                <a:cs typeface="Calibri"/>
              </a:rPr>
              <a:t>Nature Index</a:t>
            </a:r>
          </a:p>
          <a:p>
            <a:pPr lvl="1"/>
            <a:r>
              <a:rPr lang="en-US" sz="1700">
                <a:solidFill>
                  <a:schemeClr val="bg2">
                    <a:lumMod val="75000"/>
                  </a:schemeClr>
                </a:solidFill>
                <a:ea typeface="+mn-lt"/>
                <a:cs typeface="+mn-lt"/>
              </a:rPr>
              <a:t>Data in Nature Index</a:t>
            </a:r>
            <a:r>
              <a:rPr lang="en-US" sz="1700">
                <a:solidFill>
                  <a:schemeClr val="bg2">
                    <a:lumMod val="50000"/>
                  </a:schemeClr>
                </a:solidFill>
                <a:ea typeface="+mn-lt"/>
                <a:cs typeface="+mn-lt"/>
              </a:rPr>
              <a:t> </a:t>
            </a:r>
            <a:r>
              <a:rPr lang="en-US" sz="1700">
                <a:solidFill>
                  <a:schemeClr val="bg2">
                    <a:lumMod val="75000"/>
                  </a:schemeClr>
                </a:solidFill>
                <a:cs typeface="Calibri"/>
              </a:rPr>
              <a:t> </a:t>
            </a:r>
          </a:p>
          <a:p>
            <a:r>
              <a:rPr lang="en-US" sz="1700">
                <a:solidFill>
                  <a:schemeClr val="bg2">
                    <a:lumMod val="75000"/>
                  </a:schemeClr>
                </a:solidFill>
                <a:cs typeface="Calibri"/>
              </a:rPr>
              <a:t>Nature Index</a:t>
            </a:r>
            <a:r>
              <a:rPr lang="en-US" sz="1700">
                <a:solidFill>
                  <a:schemeClr val="bg2">
                    <a:lumMod val="75000"/>
                  </a:schemeClr>
                </a:solidFill>
              </a:rPr>
              <a:t> Project</a:t>
            </a:r>
            <a:endParaRPr lang="en-US" sz="1700">
              <a:solidFill>
                <a:schemeClr val="bg2">
                  <a:lumMod val="75000"/>
                </a:schemeClr>
              </a:solidFill>
              <a:cs typeface="Calibri"/>
            </a:endParaRPr>
          </a:p>
          <a:p>
            <a:pPr lvl="1"/>
            <a:r>
              <a:rPr lang="en-US" sz="1700">
                <a:solidFill>
                  <a:schemeClr val="bg2">
                    <a:lumMod val="75000"/>
                  </a:schemeClr>
                </a:solidFill>
                <a:cs typeface="Calibri"/>
              </a:rPr>
              <a:t>Project Scope</a:t>
            </a:r>
          </a:p>
          <a:p>
            <a:pPr lvl="1"/>
            <a:r>
              <a:rPr lang="en-US" sz="1700">
                <a:solidFill>
                  <a:schemeClr val="bg2">
                    <a:lumMod val="75000"/>
                  </a:schemeClr>
                </a:solidFill>
                <a:cs typeface="Calibri"/>
              </a:rPr>
              <a:t>Project Phases</a:t>
            </a:r>
          </a:p>
          <a:p>
            <a:pPr lvl="1"/>
            <a:r>
              <a:rPr lang="en-US" sz="1700">
                <a:solidFill>
                  <a:schemeClr val="bg2">
                    <a:lumMod val="75000"/>
                  </a:schemeClr>
                </a:solidFill>
                <a:cs typeface="Calibri"/>
              </a:rPr>
              <a:t>Dashboard Insights </a:t>
            </a:r>
          </a:p>
          <a:p>
            <a:r>
              <a:rPr lang="en-US" sz="1700">
                <a:solidFill>
                  <a:schemeClr val="tx1">
                    <a:lumMod val="95000"/>
                    <a:lumOff val="5000"/>
                  </a:schemeClr>
                </a:solidFill>
                <a:cs typeface="Calibri"/>
              </a:rPr>
              <a:t>Feedback and Future Plans</a:t>
            </a:r>
          </a:p>
          <a:p>
            <a:pPr lvl="1"/>
            <a:r>
              <a:rPr lang="en-US" sz="1700">
                <a:solidFill>
                  <a:schemeClr val="tx1">
                    <a:lumMod val="95000"/>
                    <a:lumOff val="5000"/>
                  </a:schemeClr>
                </a:solidFill>
                <a:cs typeface="Calibri"/>
              </a:rPr>
              <a:t>Stakeholder Feedbacks</a:t>
            </a:r>
          </a:p>
          <a:p>
            <a:pPr lvl="1"/>
            <a:r>
              <a:rPr lang="en-US" sz="1700">
                <a:solidFill>
                  <a:schemeClr val="tx1">
                    <a:lumMod val="95000"/>
                    <a:lumOff val="5000"/>
                  </a:schemeClr>
                </a:solidFill>
                <a:cs typeface="Calibri"/>
              </a:rPr>
              <a:t>Learning and Next Steps</a:t>
            </a:r>
          </a:p>
          <a:p>
            <a:pPr lvl="2"/>
            <a:endParaRPr lang="en-US" sz="1700">
              <a:solidFill>
                <a:schemeClr val="bg1">
                  <a:lumMod val="95000"/>
                </a:schemeClr>
              </a:solidFill>
              <a:cs typeface="Calibri"/>
            </a:endParaRPr>
          </a:p>
          <a:p>
            <a:endParaRPr lang="en-US" sz="1700">
              <a:cs typeface="Calibri"/>
            </a:endParaRPr>
          </a:p>
        </p:txBody>
      </p:sp>
      <p:pic>
        <p:nvPicPr>
          <p:cNvPr id="3" name="Picture 2" descr="Diagram&#10;&#10;Description automatically generated">
            <a:extLst>
              <a:ext uri="{FF2B5EF4-FFF2-40B4-BE49-F238E27FC236}">
                <a16:creationId xmlns:a16="http://schemas.microsoft.com/office/drawing/2014/main" id="{5C5554EB-8FE3-51E6-28F2-4E089ED88C4C}"/>
              </a:ext>
            </a:extLst>
          </p:cNvPr>
          <p:cNvPicPr>
            <a:picLocks noChangeAspect="1"/>
          </p:cNvPicPr>
          <p:nvPr/>
        </p:nvPicPr>
        <p:blipFill>
          <a:blip r:embed="rId3"/>
          <a:stretch>
            <a:fillRect/>
          </a:stretch>
        </p:blipFill>
        <p:spPr>
          <a:xfrm>
            <a:off x="1466792" y="890716"/>
            <a:ext cx="3831168" cy="5076568"/>
          </a:xfrm>
          <a:prstGeom prst="rect">
            <a:avLst/>
          </a:prstGeom>
        </p:spPr>
      </p:pic>
      <p:pic>
        <p:nvPicPr>
          <p:cNvPr id="4" name="Picture 7">
            <a:extLst>
              <a:ext uri="{FF2B5EF4-FFF2-40B4-BE49-F238E27FC236}">
                <a16:creationId xmlns:a16="http://schemas.microsoft.com/office/drawing/2014/main" id="{EFE4980E-656E-45A0-271B-96874DA63439}"/>
              </a:ext>
            </a:extLst>
          </p:cNvPr>
          <p:cNvPicPr>
            <a:picLocks noChangeAspect="1"/>
          </p:cNvPicPr>
          <p:nvPr/>
        </p:nvPicPr>
        <p:blipFill>
          <a:blip r:embed="rId4"/>
          <a:stretch>
            <a:fillRect/>
          </a:stretch>
        </p:blipFill>
        <p:spPr>
          <a:xfrm>
            <a:off x="10474325" y="377824"/>
            <a:ext cx="1235756" cy="398237"/>
          </a:xfrm>
          <a:prstGeom prst="rect">
            <a:avLst/>
          </a:prstGeom>
        </p:spPr>
      </p:pic>
    </p:spTree>
    <p:extLst>
      <p:ext uri="{BB962C8B-B14F-4D97-AF65-F5344CB8AC3E}">
        <p14:creationId xmlns:p14="http://schemas.microsoft.com/office/powerpoint/2010/main" val="3989851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7CFD9A-AD7C-42E8-898D-F51A83B12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9174704-9FCF-ADE3-7638-D14D11400F92}"/>
              </a:ext>
            </a:extLst>
          </p:cNvPr>
          <p:cNvSpPr txBox="1">
            <a:spLocks/>
          </p:cNvSpPr>
          <p:nvPr/>
        </p:nvSpPr>
        <p:spPr>
          <a:xfrm>
            <a:off x="1208902" y="488640"/>
            <a:ext cx="95044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III. Feedback </a:t>
            </a:r>
            <a:r>
              <a:rPr lang="en-US" sz="2400"/>
              <a:t>| STEM Librarians</a:t>
            </a:r>
            <a:endParaRPr lang="en-US" sz="2400">
              <a:cs typeface="Calibri Light"/>
            </a:endParaRPr>
          </a:p>
        </p:txBody>
      </p:sp>
      <p:graphicFrame>
        <p:nvGraphicFramePr>
          <p:cNvPr id="10" name="Diagram 4">
            <a:extLst>
              <a:ext uri="{FF2B5EF4-FFF2-40B4-BE49-F238E27FC236}">
                <a16:creationId xmlns:a16="http://schemas.microsoft.com/office/drawing/2014/main" id="{5EA5926E-257F-935E-03C7-B9140CE6E63D}"/>
              </a:ext>
            </a:extLst>
          </p:cNvPr>
          <p:cNvGraphicFramePr/>
          <p:nvPr>
            <p:extLst>
              <p:ext uri="{D42A27DB-BD31-4B8C-83A1-F6EECF244321}">
                <p14:modId xmlns:p14="http://schemas.microsoft.com/office/powerpoint/2010/main" val="652870883"/>
              </p:ext>
            </p:extLst>
          </p:nvPr>
        </p:nvGraphicFramePr>
        <p:xfrm>
          <a:off x="4736072" y="1819684"/>
          <a:ext cx="6713552" cy="4450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9" name="Picture 7">
            <a:extLst>
              <a:ext uri="{FF2B5EF4-FFF2-40B4-BE49-F238E27FC236}">
                <a16:creationId xmlns:a16="http://schemas.microsoft.com/office/drawing/2014/main" id="{058668B0-8EF7-31C5-2745-48C938F1071E}"/>
              </a:ext>
            </a:extLst>
          </p:cNvPr>
          <p:cNvPicPr>
            <a:picLocks noChangeAspect="1"/>
          </p:cNvPicPr>
          <p:nvPr/>
        </p:nvPicPr>
        <p:blipFill>
          <a:blip r:embed="rId8"/>
          <a:stretch>
            <a:fillRect/>
          </a:stretch>
        </p:blipFill>
        <p:spPr>
          <a:xfrm>
            <a:off x="10474325" y="377824"/>
            <a:ext cx="1235756" cy="398237"/>
          </a:xfrm>
          <a:prstGeom prst="rect">
            <a:avLst/>
          </a:prstGeom>
        </p:spPr>
      </p:pic>
      <p:pic>
        <p:nvPicPr>
          <p:cNvPr id="23" name="Picture 31">
            <a:extLst>
              <a:ext uri="{FF2B5EF4-FFF2-40B4-BE49-F238E27FC236}">
                <a16:creationId xmlns:a16="http://schemas.microsoft.com/office/drawing/2014/main" id="{8570D726-E60D-538B-29C3-D0752CF9787D}"/>
              </a:ext>
            </a:extLst>
          </p:cNvPr>
          <p:cNvPicPr>
            <a:picLocks noChangeAspect="1"/>
          </p:cNvPicPr>
          <p:nvPr/>
        </p:nvPicPr>
        <p:blipFill rotWithShape="1">
          <a:blip r:embed="rId9"/>
          <a:srcRect r="-290" b="7536"/>
          <a:stretch/>
        </p:blipFill>
        <p:spPr>
          <a:xfrm>
            <a:off x="1386885" y="2677000"/>
            <a:ext cx="2687555" cy="2477833"/>
          </a:xfrm>
          <a:prstGeom prst="rect">
            <a:avLst/>
          </a:prstGeom>
        </p:spPr>
      </p:pic>
      <p:sp>
        <p:nvSpPr>
          <p:cNvPr id="25" name="TextBox 24">
            <a:extLst>
              <a:ext uri="{FF2B5EF4-FFF2-40B4-BE49-F238E27FC236}">
                <a16:creationId xmlns:a16="http://schemas.microsoft.com/office/drawing/2014/main" id="{161594A4-9960-3388-0399-4D54409A02E2}"/>
              </a:ext>
            </a:extLst>
          </p:cNvPr>
          <p:cNvSpPr txBox="1"/>
          <p:nvPr/>
        </p:nvSpPr>
        <p:spPr>
          <a:xfrm>
            <a:off x="1677904" y="4974272"/>
            <a:ext cx="218084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600" i="1">
                <a:solidFill>
                  <a:srgbClr val="BFBFBF"/>
                </a:solidFill>
                <a:cs typeface="Calibri"/>
              </a:rPr>
              <a:t>Artist: Sumit Saengthong</a:t>
            </a:r>
          </a:p>
          <a:p>
            <a:pPr algn="r"/>
            <a:r>
              <a:rPr lang="en-US" sz="600" i="1">
                <a:solidFill>
                  <a:srgbClr val="BFBFBF"/>
                </a:solidFill>
                <a:cs typeface="Calibri"/>
              </a:rPr>
              <a:t>Source: Noun Project</a:t>
            </a:r>
          </a:p>
        </p:txBody>
      </p:sp>
    </p:spTree>
    <p:extLst>
      <p:ext uri="{BB962C8B-B14F-4D97-AF65-F5344CB8AC3E}">
        <p14:creationId xmlns:p14="http://schemas.microsoft.com/office/powerpoint/2010/main" val="1402780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7CFD9A-AD7C-42E8-898D-F51A83B12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9174704-9FCF-ADE3-7638-D14D11400F92}"/>
              </a:ext>
            </a:extLst>
          </p:cNvPr>
          <p:cNvSpPr txBox="1">
            <a:spLocks/>
          </p:cNvSpPr>
          <p:nvPr/>
        </p:nvSpPr>
        <p:spPr>
          <a:xfrm>
            <a:off x="1208902" y="488640"/>
            <a:ext cx="95044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III. Feedback </a:t>
            </a:r>
            <a:r>
              <a:rPr lang="en-US" sz="2400"/>
              <a:t>| Academic Department Chair</a:t>
            </a:r>
            <a:endParaRPr lang="en-US" sz="2400">
              <a:cs typeface="Calibri Light"/>
            </a:endParaRPr>
          </a:p>
        </p:txBody>
      </p:sp>
      <p:graphicFrame>
        <p:nvGraphicFramePr>
          <p:cNvPr id="10" name="Diagram 4">
            <a:extLst>
              <a:ext uri="{FF2B5EF4-FFF2-40B4-BE49-F238E27FC236}">
                <a16:creationId xmlns:a16="http://schemas.microsoft.com/office/drawing/2014/main" id="{5EA5926E-257F-935E-03C7-B9140CE6E63D}"/>
              </a:ext>
            </a:extLst>
          </p:cNvPr>
          <p:cNvGraphicFramePr/>
          <p:nvPr>
            <p:extLst>
              <p:ext uri="{D42A27DB-BD31-4B8C-83A1-F6EECF244321}">
                <p14:modId xmlns:p14="http://schemas.microsoft.com/office/powerpoint/2010/main" val="3746996047"/>
              </p:ext>
            </p:extLst>
          </p:nvPr>
        </p:nvGraphicFramePr>
        <p:xfrm>
          <a:off x="4736072" y="1819684"/>
          <a:ext cx="6713552" cy="4450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63E6CA60-5568-3B44-CB65-131097A7A088}"/>
              </a:ext>
            </a:extLst>
          </p:cNvPr>
          <p:cNvPicPr>
            <a:picLocks noChangeAspect="1"/>
          </p:cNvPicPr>
          <p:nvPr/>
        </p:nvPicPr>
        <p:blipFill rotWithShape="1">
          <a:blip r:embed="rId8"/>
          <a:srcRect b="14930"/>
          <a:stretch/>
        </p:blipFill>
        <p:spPr>
          <a:xfrm>
            <a:off x="1304154" y="2652286"/>
            <a:ext cx="2689848" cy="2288241"/>
          </a:xfrm>
          <a:prstGeom prst="rect">
            <a:avLst/>
          </a:prstGeom>
        </p:spPr>
      </p:pic>
      <p:sp>
        <p:nvSpPr>
          <p:cNvPr id="33" name="TextBox 32">
            <a:extLst>
              <a:ext uri="{FF2B5EF4-FFF2-40B4-BE49-F238E27FC236}">
                <a16:creationId xmlns:a16="http://schemas.microsoft.com/office/drawing/2014/main" id="{AA71EAED-81A8-1FBA-46B7-B22C474BC6C5}"/>
              </a:ext>
            </a:extLst>
          </p:cNvPr>
          <p:cNvSpPr txBox="1"/>
          <p:nvPr/>
        </p:nvSpPr>
        <p:spPr>
          <a:xfrm>
            <a:off x="1239968" y="4937649"/>
            <a:ext cx="218084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600" i="1">
                <a:solidFill>
                  <a:srgbClr val="BFBFBF"/>
                </a:solidFill>
                <a:cs typeface="Calibri"/>
              </a:rPr>
              <a:t>Artist: Amethyst Studio</a:t>
            </a:r>
          </a:p>
          <a:p>
            <a:pPr algn="r"/>
            <a:r>
              <a:rPr lang="en-US" sz="600" i="1">
                <a:solidFill>
                  <a:srgbClr val="BFBFBF"/>
                </a:solidFill>
                <a:cs typeface="Calibri"/>
              </a:rPr>
              <a:t>Source: Noun Project</a:t>
            </a:r>
          </a:p>
        </p:txBody>
      </p:sp>
      <p:pic>
        <p:nvPicPr>
          <p:cNvPr id="49" name="Picture 7">
            <a:extLst>
              <a:ext uri="{FF2B5EF4-FFF2-40B4-BE49-F238E27FC236}">
                <a16:creationId xmlns:a16="http://schemas.microsoft.com/office/drawing/2014/main" id="{058668B0-8EF7-31C5-2745-48C938F1071E}"/>
              </a:ext>
            </a:extLst>
          </p:cNvPr>
          <p:cNvPicPr>
            <a:picLocks noChangeAspect="1"/>
          </p:cNvPicPr>
          <p:nvPr/>
        </p:nvPicPr>
        <p:blipFill>
          <a:blip r:embed="rId9"/>
          <a:stretch>
            <a:fillRect/>
          </a:stretch>
        </p:blipFill>
        <p:spPr>
          <a:xfrm>
            <a:off x="10474325" y="377824"/>
            <a:ext cx="1235756" cy="398237"/>
          </a:xfrm>
          <a:prstGeom prst="rect">
            <a:avLst/>
          </a:prstGeom>
        </p:spPr>
      </p:pic>
    </p:spTree>
    <p:extLst>
      <p:ext uri="{BB962C8B-B14F-4D97-AF65-F5344CB8AC3E}">
        <p14:creationId xmlns:p14="http://schemas.microsoft.com/office/powerpoint/2010/main" val="2337493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7CFD9A-AD7C-42E8-898D-F51A83B12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9174704-9FCF-ADE3-7638-D14D11400F92}"/>
              </a:ext>
            </a:extLst>
          </p:cNvPr>
          <p:cNvSpPr txBox="1">
            <a:spLocks/>
          </p:cNvSpPr>
          <p:nvPr/>
        </p:nvSpPr>
        <p:spPr>
          <a:xfrm>
            <a:off x="1208902" y="488640"/>
            <a:ext cx="95044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III. Feedback </a:t>
            </a:r>
            <a:r>
              <a:rPr lang="en-US" sz="2400"/>
              <a:t>| Library &amp; University Leadership</a:t>
            </a:r>
            <a:endParaRPr lang="en-US" sz="2400">
              <a:cs typeface="Calibri Light"/>
            </a:endParaRPr>
          </a:p>
        </p:txBody>
      </p:sp>
      <p:pic>
        <p:nvPicPr>
          <p:cNvPr id="10" name="Picture 687">
            <a:extLst>
              <a:ext uri="{FF2B5EF4-FFF2-40B4-BE49-F238E27FC236}">
                <a16:creationId xmlns:a16="http://schemas.microsoft.com/office/drawing/2014/main" id="{9A572E64-572B-D37B-7B7D-B00FB4AF81A1}"/>
              </a:ext>
            </a:extLst>
          </p:cNvPr>
          <p:cNvPicPr>
            <a:picLocks noChangeAspect="1"/>
          </p:cNvPicPr>
          <p:nvPr/>
        </p:nvPicPr>
        <p:blipFill rotWithShape="1">
          <a:blip r:embed="rId3"/>
          <a:srcRect r="-290" b="11304"/>
          <a:stretch/>
        </p:blipFill>
        <p:spPr>
          <a:xfrm>
            <a:off x="1208902" y="2415356"/>
            <a:ext cx="3195582" cy="2826152"/>
          </a:xfrm>
          <a:prstGeom prst="rect">
            <a:avLst/>
          </a:prstGeom>
        </p:spPr>
      </p:pic>
      <p:graphicFrame>
        <p:nvGraphicFramePr>
          <p:cNvPr id="11" name="Diagram 4">
            <a:extLst>
              <a:ext uri="{FF2B5EF4-FFF2-40B4-BE49-F238E27FC236}">
                <a16:creationId xmlns:a16="http://schemas.microsoft.com/office/drawing/2014/main" id="{88F9B28C-6ECB-1BBD-1293-D4F5B2457FFF}"/>
              </a:ext>
            </a:extLst>
          </p:cNvPr>
          <p:cNvGraphicFramePr/>
          <p:nvPr>
            <p:extLst>
              <p:ext uri="{D42A27DB-BD31-4B8C-83A1-F6EECF244321}">
                <p14:modId xmlns:p14="http://schemas.microsoft.com/office/powerpoint/2010/main" val="3239291450"/>
              </p:ext>
            </p:extLst>
          </p:nvPr>
        </p:nvGraphicFramePr>
        <p:xfrm>
          <a:off x="4738949" y="1814203"/>
          <a:ext cx="6713552" cy="4119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3" name="TextBox 32">
            <a:extLst>
              <a:ext uri="{FF2B5EF4-FFF2-40B4-BE49-F238E27FC236}">
                <a16:creationId xmlns:a16="http://schemas.microsoft.com/office/drawing/2014/main" id="{471BE7D5-F832-DC8B-CA01-84D89D1D8B22}"/>
              </a:ext>
            </a:extLst>
          </p:cNvPr>
          <p:cNvSpPr txBox="1"/>
          <p:nvPr/>
        </p:nvSpPr>
        <p:spPr>
          <a:xfrm>
            <a:off x="1676225" y="4966095"/>
            <a:ext cx="218084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600" i="1">
                <a:solidFill>
                  <a:srgbClr val="BFBFBF"/>
                </a:solidFill>
                <a:cs typeface="Calibri"/>
              </a:rPr>
              <a:t>Artist: Made X Made</a:t>
            </a:r>
          </a:p>
          <a:p>
            <a:pPr algn="r"/>
            <a:r>
              <a:rPr lang="en-US" sz="600" i="1">
                <a:solidFill>
                  <a:srgbClr val="BFBFBF"/>
                </a:solidFill>
                <a:cs typeface="Calibri"/>
              </a:rPr>
              <a:t>Source: Noun Project</a:t>
            </a:r>
            <a:endParaRPr lang="en-US" sz="600" i="1">
              <a:solidFill>
                <a:srgbClr val="BFBFBF"/>
              </a:solidFill>
              <a:ea typeface="Calibri"/>
              <a:cs typeface="Calibri"/>
            </a:endParaRPr>
          </a:p>
        </p:txBody>
      </p:sp>
      <p:pic>
        <p:nvPicPr>
          <p:cNvPr id="124" name="Picture 7">
            <a:extLst>
              <a:ext uri="{FF2B5EF4-FFF2-40B4-BE49-F238E27FC236}">
                <a16:creationId xmlns:a16="http://schemas.microsoft.com/office/drawing/2014/main" id="{8C584934-C79E-9655-5936-D27E29AE620B}"/>
              </a:ext>
            </a:extLst>
          </p:cNvPr>
          <p:cNvPicPr>
            <a:picLocks noChangeAspect="1"/>
          </p:cNvPicPr>
          <p:nvPr/>
        </p:nvPicPr>
        <p:blipFill>
          <a:blip r:embed="rId9"/>
          <a:stretch>
            <a:fillRect/>
          </a:stretch>
        </p:blipFill>
        <p:spPr>
          <a:xfrm>
            <a:off x="10474325" y="377824"/>
            <a:ext cx="1235756" cy="398237"/>
          </a:xfrm>
          <a:prstGeom prst="rect">
            <a:avLst/>
          </a:prstGeom>
        </p:spPr>
      </p:pic>
    </p:spTree>
    <p:extLst>
      <p:ext uri="{BB962C8B-B14F-4D97-AF65-F5344CB8AC3E}">
        <p14:creationId xmlns:p14="http://schemas.microsoft.com/office/powerpoint/2010/main" val="16756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7CFD9A-AD7C-42E8-898D-F51A83B12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9174704-9FCF-ADE3-7638-D14D11400F92}"/>
              </a:ext>
            </a:extLst>
          </p:cNvPr>
          <p:cNvSpPr txBox="1">
            <a:spLocks/>
          </p:cNvSpPr>
          <p:nvPr/>
        </p:nvSpPr>
        <p:spPr>
          <a:xfrm>
            <a:off x="1208902" y="488640"/>
            <a:ext cx="95044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III. Future Plans</a:t>
            </a:r>
            <a:endParaRPr lang="en-US" sz="2400">
              <a:ea typeface="Calibri Light" panose="020F0302020204030204"/>
              <a:cs typeface="Calibri Light"/>
            </a:endParaRPr>
          </a:p>
        </p:txBody>
      </p:sp>
      <p:graphicFrame>
        <p:nvGraphicFramePr>
          <p:cNvPr id="10" name="Diagram 4">
            <a:extLst>
              <a:ext uri="{FF2B5EF4-FFF2-40B4-BE49-F238E27FC236}">
                <a16:creationId xmlns:a16="http://schemas.microsoft.com/office/drawing/2014/main" id="{5EA5926E-257F-935E-03C7-B9140CE6E63D}"/>
              </a:ext>
            </a:extLst>
          </p:cNvPr>
          <p:cNvGraphicFramePr/>
          <p:nvPr>
            <p:extLst>
              <p:ext uri="{D42A27DB-BD31-4B8C-83A1-F6EECF244321}">
                <p14:modId xmlns:p14="http://schemas.microsoft.com/office/powerpoint/2010/main" val="2524063728"/>
              </p:ext>
            </p:extLst>
          </p:nvPr>
        </p:nvGraphicFramePr>
        <p:xfrm>
          <a:off x="4736072" y="1819684"/>
          <a:ext cx="6713552" cy="4450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2" name="Picture 32">
            <a:extLst>
              <a:ext uri="{FF2B5EF4-FFF2-40B4-BE49-F238E27FC236}">
                <a16:creationId xmlns:a16="http://schemas.microsoft.com/office/drawing/2014/main" id="{29A643AB-5BC6-4D7A-9832-FE5F790A01C4}"/>
              </a:ext>
            </a:extLst>
          </p:cNvPr>
          <p:cNvPicPr>
            <a:picLocks noChangeAspect="1"/>
          </p:cNvPicPr>
          <p:nvPr/>
        </p:nvPicPr>
        <p:blipFill rotWithShape="1">
          <a:blip r:embed="rId9"/>
          <a:srcRect l="-5338" t="-10320" r="5694" b="10676"/>
          <a:stretch/>
        </p:blipFill>
        <p:spPr>
          <a:xfrm>
            <a:off x="1208101" y="2419901"/>
            <a:ext cx="2743200" cy="2743200"/>
          </a:xfrm>
          <a:prstGeom prst="rect">
            <a:avLst/>
          </a:prstGeom>
        </p:spPr>
      </p:pic>
      <p:pic>
        <p:nvPicPr>
          <p:cNvPr id="34" name="Picture 7">
            <a:extLst>
              <a:ext uri="{FF2B5EF4-FFF2-40B4-BE49-F238E27FC236}">
                <a16:creationId xmlns:a16="http://schemas.microsoft.com/office/drawing/2014/main" id="{BFA7B293-4F3E-38C3-9967-2EB9DAD67EBE}"/>
              </a:ext>
            </a:extLst>
          </p:cNvPr>
          <p:cNvPicPr>
            <a:picLocks noChangeAspect="1"/>
          </p:cNvPicPr>
          <p:nvPr/>
        </p:nvPicPr>
        <p:blipFill>
          <a:blip r:embed="rId10"/>
          <a:stretch>
            <a:fillRect/>
          </a:stretch>
        </p:blipFill>
        <p:spPr>
          <a:xfrm>
            <a:off x="10474325" y="377824"/>
            <a:ext cx="1235756" cy="398237"/>
          </a:xfrm>
          <a:prstGeom prst="rect">
            <a:avLst/>
          </a:prstGeom>
        </p:spPr>
      </p:pic>
      <p:sp>
        <p:nvSpPr>
          <p:cNvPr id="39" name="TextBox 38">
            <a:extLst>
              <a:ext uri="{FF2B5EF4-FFF2-40B4-BE49-F238E27FC236}">
                <a16:creationId xmlns:a16="http://schemas.microsoft.com/office/drawing/2014/main" id="{332AA773-1566-6785-A1CA-AFAA690E969B}"/>
              </a:ext>
            </a:extLst>
          </p:cNvPr>
          <p:cNvSpPr txBox="1"/>
          <p:nvPr/>
        </p:nvSpPr>
        <p:spPr>
          <a:xfrm>
            <a:off x="962206" y="4883825"/>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600" i="1">
                <a:solidFill>
                  <a:srgbClr val="BFBFBF"/>
                </a:solidFill>
                <a:cs typeface="Segoe UI"/>
              </a:rPr>
              <a:t>Artist: Eko Purnomo</a:t>
            </a:r>
            <a:r>
              <a:rPr lang="en-US" sz="600">
                <a:cs typeface="Segoe UI"/>
              </a:rPr>
              <a:t>​</a:t>
            </a:r>
          </a:p>
          <a:p>
            <a:pPr algn="r"/>
            <a:r>
              <a:rPr lang="en-US" sz="600" i="1">
                <a:solidFill>
                  <a:srgbClr val="BFBFBF"/>
                </a:solidFill>
                <a:cs typeface="Segoe UI"/>
              </a:rPr>
              <a:t>Source: Noun Project</a:t>
            </a:r>
          </a:p>
        </p:txBody>
      </p:sp>
    </p:spTree>
    <p:extLst>
      <p:ext uri="{BB962C8B-B14F-4D97-AF65-F5344CB8AC3E}">
        <p14:creationId xmlns:p14="http://schemas.microsoft.com/office/powerpoint/2010/main" val="850905863"/>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outdoor, city, government building&#10;&#10;Description automatically generated">
            <a:extLst>
              <a:ext uri="{FF2B5EF4-FFF2-40B4-BE49-F238E27FC236}">
                <a16:creationId xmlns:a16="http://schemas.microsoft.com/office/drawing/2014/main" id="{42DE2F68-3DEC-C18E-3C4E-FCFC0A587B5E}"/>
              </a:ext>
            </a:extLst>
          </p:cNvPr>
          <p:cNvPicPr>
            <a:picLocks noChangeAspect="1"/>
          </p:cNvPicPr>
          <p:nvPr/>
        </p:nvPicPr>
        <p:blipFill rotWithShape="1">
          <a:blip r:embed="rId4">
            <a:alphaModFix/>
          </a:blip>
          <a:srcRect t="15730"/>
          <a:stretch/>
        </p:blipFill>
        <p:spPr>
          <a:xfrm>
            <a:off x="20" y="10"/>
            <a:ext cx="12191980" cy="6857990"/>
          </a:xfrm>
          <a:prstGeom prst="rect">
            <a:avLst/>
          </a:prstGeom>
        </p:spPr>
      </p:pic>
      <p:sp>
        <p:nvSpPr>
          <p:cNvPr id="23" name="Rectangle 18">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9EA9FB-CACF-B542-A070-4CDACFDBF017}"/>
              </a:ext>
            </a:extLst>
          </p:cNvPr>
          <p:cNvSpPr>
            <a:spLocks noGrp="1"/>
          </p:cNvSpPr>
          <p:nvPr>
            <p:ph type="ctrTitle"/>
          </p:nvPr>
        </p:nvSpPr>
        <p:spPr>
          <a:xfrm>
            <a:off x="969264" y="5154168"/>
            <a:ext cx="6973204" cy="1261872"/>
          </a:xfrm>
        </p:spPr>
        <p:txBody>
          <a:bodyPr anchor="ctr">
            <a:normAutofit/>
          </a:bodyPr>
          <a:lstStyle/>
          <a:p>
            <a:pPr algn="l"/>
            <a:r>
              <a:rPr lang="en-US" sz="2600" b="1">
                <a:solidFill>
                  <a:schemeClr val="tx1">
                    <a:lumMod val="85000"/>
                    <a:lumOff val="15000"/>
                  </a:schemeClr>
                </a:solidFill>
                <a:latin typeface="Goudy Old Style"/>
              </a:rPr>
              <a:t>Thank you! Contact us for questions</a:t>
            </a:r>
          </a:p>
        </p:txBody>
      </p:sp>
      <p:sp>
        <p:nvSpPr>
          <p:cNvPr id="3" name="Subtitle 2">
            <a:extLst>
              <a:ext uri="{FF2B5EF4-FFF2-40B4-BE49-F238E27FC236}">
                <a16:creationId xmlns:a16="http://schemas.microsoft.com/office/drawing/2014/main" id="{E760BF93-EDA3-D943-9E91-758E94E4208B}"/>
              </a:ext>
            </a:extLst>
          </p:cNvPr>
          <p:cNvSpPr>
            <a:spLocks noGrp="1"/>
          </p:cNvSpPr>
          <p:nvPr>
            <p:ph type="subTitle" idx="1"/>
          </p:nvPr>
        </p:nvSpPr>
        <p:spPr>
          <a:xfrm>
            <a:off x="8458199" y="5154168"/>
            <a:ext cx="3733779" cy="1261872"/>
          </a:xfrm>
        </p:spPr>
        <p:txBody>
          <a:bodyPr vert="horz" lIns="91440" tIns="45720" rIns="91440" bIns="45720" rtlCol="0" anchor="ctr">
            <a:normAutofit fontScale="92500" lnSpcReduction="10000"/>
          </a:bodyPr>
          <a:lstStyle/>
          <a:p>
            <a:pPr algn="l"/>
            <a:r>
              <a:rPr lang="en-US" sz="1700" b="1" err="1">
                <a:solidFill>
                  <a:schemeClr val="tx2"/>
                </a:solidFill>
                <a:latin typeface="Goudy Old Style"/>
                <a:ea typeface="+mn-lt"/>
                <a:cs typeface="+mn-lt"/>
              </a:rPr>
              <a:t>Jieer</a:t>
            </a:r>
            <a:r>
              <a:rPr lang="en-US" sz="1700" b="1">
                <a:solidFill>
                  <a:schemeClr val="tx2"/>
                </a:solidFill>
                <a:latin typeface="Goudy Old Style"/>
                <a:ea typeface="+mn-lt"/>
                <a:cs typeface="+mn-lt"/>
              </a:rPr>
              <a:t> Chen</a:t>
            </a:r>
            <a:r>
              <a:rPr lang="en-US" sz="1700">
                <a:solidFill>
                  <a:schemeClr val="tx2"/>
                </a:solidFill>
                <a:latin typeface="Goudy Old Style"/>
                <a:ea typeface="+mn-lt"/>
                <a:cs typeface="+mn-lt"/>
              </a:rPr>
              <a:t>, Data Analyst </a:t>
            </a:r>
            <a:endParaRPr lang="en-US" sz="1700">
              <a:solidFill>
                <a:schemeClr val="tx2"/>
              </a:solidFill>
              <a:latin typeface="Goudy Old Style" panose="02020502050305020303" pitchFamily="18" charset="0"/>
              <a:ea typeface="+mn-lt"/>
              <a:cs typeface="+mn-lt"/>
            </a:endParaRPr>
          </a:p>
          <a:p>
            <a:pPr algn="l"/>
            <a:r>
              <a:rPr lang="en-US" sz="1700">
                <a:solidFill>
                  <a:schemeClr val="tx2"/>
                </a:solidFill>
                <a:latin typeface="Goudy Old Style"/>
                <a:ea typeface="+mn-lt"/>
                <a:cs typeface="+mn-lt"/>
              </a:rPr>
              <a:t> jieer.chen@rochester.edu </a:t>
            </a:r>
            <a:endParaRPr lang="en-US" sz="1700">
              <a:solidFill>
                <a:schemeClr val="tx2"/>
              </a:solidFill>
              <a:latin typeface="Goudy Old Style" panose="02020502050305020303" pitchFamily="18" charset="0"/>
              <a:ea typeface="+mn-lt"/>
              <a:cs typeface="+mn-lt"/>
            </a:endParaRPr>
          </a:p>
          <a:p>
            <a:pPr algn="l"/>
            <a:r>
              <a:rPr lang="en-US" sz="1700" b="1">
                <a:solidFill>
                  <a:schemeClr val="tx2"/>
                </a:solidFill>
                <a:latin typeface="Goudy Old Style"/>
                <a:ea typeface="+mn-lt"/>
                <a:cs typeface="+mn-lt"/>
              </a:rPr>
              <a:t>Sarah Siddiqui</a:t>
            </a:r>
            <a:r>
              <a:rPr lang="en-US" sz="1700">
                <a:solidFill>
                  <a:schemeClr val="tx2"/>
                </a:solidFill>
                <a:latin typeface="Goudy Old Style"/>
                <a:ea typeface="+mn-lt"/>
                <a:cs typeface="+mn-lt"/>
              </a:rPr>
              <a:t>, STEM Librarian  </a:t>
            </a:r>
            <a:endParaRPr lang="en-US" sz="1700">
              <a:solidFill>
                <a:schemeClr val="tx2"/>
              </a:solidFill>
              <a:latin typeface="Goudy Old Style" panose="02020502050305020303" pitchFamily="18" charset="0"/>
              <a:ea typeface="+mn-lt"/>
              <a:cs typeface="+mn-lt"/>
            </a:endParaRPr>
          </a:p>
          <a:p>
            <a:pPr algn="l"/>
            <a:r>
              <a:rPr lang="en-US" sz="1700">
                <a:solidFill>
                  <a:schemeClr val="tx2"/>
                </a:solidFill>
                <a:latin typeface="Goudy Old Style"/>
                <a:ea typeface="+mn-lt"/>
                <a:cs typeface="+mn-lt"/>
              </a:rPr>
              <a:t> ssiddiqui@library.rochester.edu </a:t>
            </a:r>
            <a:endParaRPr lang="en-US" sz="1700">
              <a:solidFill>
                <a:schemeClr val="tx2"/>
              </a:solidFill>
              <a:latin typeface="Goudy Old Style" panose="02020502050305020303" pitchFamily="18" charset="0"/>
              <a:ea typeface="+mn-lt"/>
              <a:cs typeface="+mn-lt"/>
            </a:endParaRPr>
          </a:p>
        </p:txBody>
      </p:sp>
      <p:cxnSp>
        <p:nvCxnSpPr>
          <p:cNvPr id="24" name="Straight Connector 20">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0" name="Picture 19" descr="Logo, company name&#10;&#10;Description automatically generated">
            <a:extLst>
              <a:ext uri="{FF2B5EF4-FFF2-40B4-BE49-F238E27FC236}">
                <a16:creationId xmlns:a16="http://schemas.microsoft.com/office/drawing/2014/main" id="{356B010D-73AB-5CA6-2F36-07DF39EB15CB}"/>
              </a:ext>
            </a:extLst>
          </p:cNvPr>
          <p:cNvPicPr>
            <a:picLocks noChangeAspect="1"/>
          </p:cNvPicPr>
          <p:nvPr/>
        </p:nvPicPr>
        <p:blipFill>
          <a:blip r:embed="rId5"/>
          <a:stretch>
            <a:fillRect/>
          </a:stretch>
        </p:blipFill>
        <p:spPr>
          <a:xfrm>
            <a:off x="885350" y="193376"/>
            <a:ext cx="1116170" cy="347300"/>
          </a:xfrm>
          <a:prstGeom prst="rect">
            <a:avLst/>
          </a:prstGeom>
        </p:spPr>
      </p:pic>
      <p:pic>
        <p:nvPicPr>
          <p:cNvPr id="16" name="Picture 15" descr="Logo, company name&#10;&#10;Description automatically generated">
            <a:extLst>
              <a:ext uri="{FF2B5EF4-FFF2-40B4-BE49-F238E27FC236}">
                <a16:creationId xmlns:a16="http://schemas.microsoft.com/office/drawing/2014/main" id="{A19C1323-9ABE-738D-D702-141AEDE9CDBE}"/>
              </a:ext>
            </a:extLst>
          </p:cNvPr>
          <p:cNvPicPr>
            <a:picLocks noChangeAspect="1"/>
          </p:cNvPicPr>
          <p:nvPr/>
        </p:nvPicPr>
        <p:blipFill>
          <a:blip r:embed="rId6"/>
          <a:stretch>
            <a:fillRect/>
          </a:stretch>
        </p:blipFill>
        <p:spPr>
          <a:xfrm>
            <a:off x="165214" y="121919"/>
            <a:ext cx="638856" cy="517473"/>
          </a:xfrm>
          <a:prstGeom prst="rect">
            <a:avLst/>
          </a:prstGeom>
        </p:spPr>
      </p:pic>
      <p:sp>
        <p:nvSpPr>
          <p:cNvPr id="4" name="Title 1">
            <a:extLst>
              <a:ext uri="{FF2B5EF4-FFF2-40B4-BE49-F238E27FC236}">
                <a16:creationId xmlns:a16="http://schemas.microsoft.com/office/drawing/2014/main" id="{29B28309-1425-1E8D-632B-2D4DBAA6E216}"/>
              </a:ext>
            </a:extLst>
          </p:cNvPr>
          <p:cNvSpPr txBox="1">
            <a:spLocks/>
          </p:cNvSpPr>
          <p:nvPr/>
        </p:nvSpPr>
        <p:spPr>
          <a:xfrm>
            <a:off x="481" y="3216810"/>
            <a:ext cx="6897272" cy="1064086"/>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200" b="1">
              <a:solidFill>
                <a:srgbClr val="FFFFFF"/>
              </a:solidFill>
              <a:latin typeface="Goudy Old Style" panose="02020502050305020303" pitchFamily="18" charset="0"/>
            </a:endParaRPr>
          </a:p>
        </p:txBody>
      </p:sp>
    </p:spTree>
    <p:extLst>
      <p:ext uri="{BB962C8B-B14F-4D97-AF65-F5344CB8AC3E}">
        <p14:creationId xmlns:p14="http://schemas.microsoft.com/office/powerpoint/2010/main" val="813230800"/>
      </p:ext>
    </p:extLst>
  </p:cSld>
  <p:clrMapOvr>
    <a:overrideClrMapping bg1="dk1" tx1="lt1" bg2="dk2" tx2="lt2" accent1="accent1" accent2="accent2" accent3="accent3" accent4="accent4" accent5="accent5" accent6="accent6" hlink="hlink" folHlink="folHlink"/>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3F5DA8E-91E9-4694-9CBA-A6F68146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city, government building&#10;&#10;Description automatically generated">
            <a:extLst>
              <a:ext uri="{FF2B5EF4-FFF2-40B4-BE49-F238E27FC236}">
                <a16:creationId xmlns:a16="http://schemas.microsoft.com/office/drawing/2014/main" id="{E0038432-6BCF-BBCC-8687-95AF8070DAD1}"/>
              </a:ext>
            </a:extLst>
          </p:cNvPr>
          <p:cNvPicPr>
            <a:picLocks noChangeAspect="1"/>
          </p:cNvPicPr>
          <p:nvPr/>
        </p:nvPicPr>
        <p:blipFill rotWithShape="1">
          <a:blip r:embed="rId2"/>
          <a:srcRect l="318" r="54575" b="-1"/>
          <a:stretch/>
        </p:blipFill>
        <p:spPr>
          <a:xfrm>
            <a:off x="1704647" y="891540"/>
            <a:ext cx="3426820" cy="5071110"/>
          </a:xfrm>
          <a:prstGeom prst="rect">
            <a:avLst/>
          </a:prstGeom>
          <a:effectLst>
            <a:outerShdw blurRad="406400" dist="317500" dir="5400000" sx="89000" sy="89000" rotWithShape="0">
              <a:prstClr val="black">
                <a:alpha val="15000"/>
              </a:prstClr>
            </a:outerShdw>
          </a:effectLst>
        </p:spPr>
      </p:pic>
      <p:sp>
        <p:nvSpPr>
          <p:cNvPr id="23" name="Rectangle 22">
            <a:extLst>
              <a:ext uri="{FF2B5EF4-FFF2-40B4-BE49-F238E27FC236}">
                <a16:creationId xmlns:a16="http://schemas.microsoft.com/office/drawing/2014/main" id="{429E2DD5-2822-4A1B-B4DA-2CD596FDE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411" y="891540"/>
            <a:ext cx="6097589" cy="5071110"/>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52CBAC-9751-D53C-3E56-A19B6DE3D136}"/>
              </a:ext>
            </a:extLst>
          </p:cNvPr>
          <p:cNvSpPr>
            <a:spLocks noGrp="1"/>
          </p:cNvSpPr>
          <p:nvPr>
            <p:ph type="title"/>
          </p:nvPr>
        </p:nvSpPr>
        <p:spPr>
          <a:xfrm>
            <a:off x="6595784" y="1054121"/>
            <a:ext cx="4740477" cy="1193856"/>
          </a:xfrm>
        </p:spPr>
        <p:txBody>
          <a:bodyPr>
            <a:normAutofit/>
          </a:bodyPr>
          <a:lstStyle/>
          <a:p>
            <a:r>
              <a:rPr lang="en-US" sz="4000"/>
              <a:t>Appendix</a:t>
            </a:r>
            <a:endParaRPr lang="en-US"/>
          </a:p>
        </p:txBody>
      </p:sp>
      <p:sp>
        <p:nvSpPr>
          <p:cNvPr id="3" name="Content Placeholder 2">
            <a:extLst>
              <a:ext uri="{FF2B5EF4-FFF2-40B4-BE49-F238E27FC236}">
                <a16:creationId xmlns:a16="http://schemas.microsoft.com/office/drawing/2014/main" id="{ACD1CC36-03EA-AD6A-D3A4-1454A5B91C18}"/>
              </a:ext>
            </a:extLst>
          </p:cNvPr>
          <p:cNvSpPr>
            <a:spLocks noGrp="1"/>
          </p:cNvSpPr>
          <p:nvPr>
            <p:ph idx="1"/>
          </p:nvPr>
        </p:nvSpPr>
        <p:spPr>
          <a:xfrm>
            <a:off x="6596009" y="2408844"/>
            <a:ext cx="4740250" cy="3391224"/>
          </a:xfrm>
        </p:spPr>
        <p:txBody>
          <a:bodyPr vert="horz" lIns="91440" tIns="45720" rIns="91440" bIns="45720" rtlCol="0" anchor="t">
            <a:normAutofit/>
          </a:bodyPr>
          <a:lstStyle/>
          <a:p>
            <a:r>
              <a:rPr lang="en-US" sz="1700"/>
              <a:t>Nature Index</a:t>
            </a:r>
            <a:endParaRPr lang="en-US" sz="1700">
              <a:cs typeface="Calibri"/>
            </a:endParaRPr>
          </a:p>
          <a:p>
            <a:pPr lvl="1"/>
            <a:r>
              <a:rPr lang="en-US" sz="1700">
                <a:cs typeface="Calibri"/>
              </a:rPr>
              <a:t>Article &amp; Journals </a:t>
            </a:r>
            <a:endParaRPr lang="en-US" sz="1800">
              <a:cs typeface="Calibri"/>
            </a:endParaRPr>
          </a:p>
          <a:p>
            <a:pPr lvl="1"/>
            <a:r>
              <a:rPr lang="en-US" sz="1700">
                <a:cs typeface="Calibri"/>
              </a:rPr>
              <a:t>Count &amp; Share</a:t>
            </a:r>
          </a:p>
          <a:p>
            <a:pPr lvl="1"/>
            <a:r>
              <a:rPr lang="en-US" sz="1700">
                <a:cs typeface="Calibri"/>
              </a:rPr>
              <a:t>Nature Index Assessment</a:t>
            </a:r>
            <a:endParaRPr lang="en-US">
              <a:cs typeface="Calibri"/>
            </a:endParaRPr>
          </a:p>
          <a:p>
            <a:r>
              <a:rPr lang="en-US" sz="1700">
                <a:cs typeface="Calibri"/>
              </a:rPr>
              <a:t>Nature Index</a:t>
            </a:r>
            <a:r>
              <a:rPr lang="en-US" sz="1700"/>
              <a:t> Project</a:t>
            </a:r>
            <a:endParaRPr lang="en-US" sz="1700">
              <a:cs typeface="Calibri"/>
            </a:endParaRPr>
          </a:p>
          <a:p>
            <a:pPr lvl="1"/>
            <a:r>
              <a:rPr lang="en-US" sz="1700">
                <a:cs typeface="Calibri"/>
              </a:rPr>
              <a:t>Author Positions</a:t>
            </a:r>
            <a:endParaRPr lang="en-US"/>
          </a:p>
          <a:p>
            <a:pPr lvl="1"/>
            <a:r>
              <a:rPr lang="en-US" sz="1700">
                <a:cs typeface="Calibri"/>
              </a:rPr>
              <a:t>Funders &amp; Citations</a:t>
            </a:r>
            <a:endParaRPr lang="en-US"/>
          </a:p>
          <a:p>
            <a:pPr lvl="2"/>
            <a:endParaRPr lang="en-US" sz="1700">
              <a:cs typeface="Calibri"/>
            </a:endParaRPr>
          </a:p>
          <a:p>
            <a:endParaRPr lang="en-US" sz="1700">
              <a:cs typeface="Calibri"/>
            </a:endParaRPr>
          </a:p>
        </p:txBody>
      </p:sp>
    </p:spTree>
    <p:extLst>
      <p:ext uri="{BB962C8B-B14F-4D97-AF65-F5344CB8AC3E}">
        <p14:creationId xmlns:p14="http://schemas.microsoft.com/office/powerpoint/2010/main" val="1900588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7CFD9A-AD7C-42E8-898D-F51A83B12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9174704-9FCF-ADE3-7638-D14D11400F92}"/>
              </a:ext>
            </a:extLst>
          </p:cNvPr>
          <p:cNvSpPr txBox="1">
            <a:spLocks/>
          </p:cNvSpPr>
          <p:nvPr/>
        </p:nvSpPr>
        <p:spPr>
          <a:xfrm>
            <a:off x="1208902" y="488640"/>
            <a:ext cx="7102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II. NI Project </a:t>
            </a:r>
            <a:r>
              <a:rPr lang="en-US" sz="2400"/>
              <a:t>| Dashboards &amp; Insights</a:t>
            </a:r>
            <a:endParaRPr lang="en-US" sz="2400">
              <a:cs typeface="Calibri Light"/>
            </a:endParaRPr>
          </a:p>
        </p:txBody>
      </p:sp>
      <p:sp>
        <p:nvSpPr>
          <p:cNvPr id="312" name="TextBox 311">
            <a:extLst>
              <a:ext uri="{FF2B5EF4-FFF2-40B4-BE49-F238E27FC236}">
                <a16:creationId xmlns:a16="http://schemas.microsoft.com/office/drawing/2014/main" id="{0089F144-F8CE-B007-7817-424023FF4100}"/>
              </a:ext>
            </a:extLst>
          </p:cNvPr>
          <p:cNvSpPr txBox="1"/>
          <p:nvPr/>
        </p:nvSpPr>
        <p:spPr>
          <a:xfrm>
            <a:off x="1208825" y="2085542"/>
            <a:ext cx="483133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Light"/>
                <a:ea typeface="+mn-lt"/>
                <a:cs typeface="+mn-lt"/>
              </a:rPr>
              <a:t>Research Category, Funder, Research Organization</a:t>
            </a:r>
          </a:p>
          <a:p>
            <a:r>
              <a:rPr lang="en-US">
                <a:latin typeface="Calibri Light"/>
                <a:cs typeface="Calibri Light"/>
              </a:rPr>
              <a:t>​ </a:t>
            </a:r>
            <a:endParaRPr lang="en-US">
              <a:cs typeface="Calibri"/>
            </a:endParaRPr>
          </a:p>
        </p:txBody>
      </p:sp>
      <p:graphicFrame>
        <p:nvGraphicFramePr>
          <p:cNvPr id="400" name="TextBox 4">
            <a:extLst>
              <a:ext uri="{FF2B5EF4-FFF2-40B4-BE49-F238E27FC236}">
                <a16:creationId xmlns:a16="http://schemas.microsoft.com/office/drawing/2014/main" id="{86E47E13-E1EF-C13A-9051-FCC547EFA290}"/>
              </a:ext>
            </a:extLst>
          </p:cNvPr>
          <p:cNvGraphicFramePr/>
          <p:nvPr>
            <p:extLst>
              <p:ext uri="{D42A27DB-BD31-4B8C-83A1-F6EECF244321}">
                <p14:modId xmlns:p14="http://schemas.microsoft.com/office/powerpoint/2010/main" val="722577676"/>
              </p:ext>
            </p:extLst>
          </p:nvPr>
        </p:nvGraphicFramePr>
        <p:xfrm>
          <a:off x="6095846" y="2302843"/>
          <a:ext cx="5473213" cy="3526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 name="TextBox 55">
            <a:extLst>
              <a:ext uri="{FF2B5EF4-FFF2-40B4-BE49-F238E27FC236}">
                <a16:creationId xmlns:a16="http://schemas.microsoft.com/office/drawing/2014/main" id="{91925DB8-F2A9-C1E3-3E0E-AB49EDDAB2B6}"/>
              </a:ext>
            </a:extLst>
          </p:cNvPr>
          <p:cNvSpPr txBox="1"/>
          <p:nvPr/>
        </p:nvSpPr>
        <p:spPr>
          <a:xfrm>
            <a:off x="1208823" y="2740984"/>
            <a:ext cx="4487783" cy="2834622"/>
          </a:xfrm>
          <a:prstGeom prst="rect">
            <a:avLst/>
          </a:prstGeom>
        </p:spPr>
        <p:txBody>
          <a:bodyPr vert="horz" lIns="91440" tIns="45720" rIns="91440" bIns="45720" rtlCol="0" anchor="t">
            <a:noAutofit/>
          </a:bodyPr>
          <a:lstStyle/>
          <a:p>
            <a:pPr marL="285750" indent="-285750">
              <a:lnSpc>
                <a:spcPct val="90000"/>
              </a:lnSpc>
              <a:buFont typeface="Arial" panose="020B0604020202020204" pitchFamily="34" charset="0"/>
              <a:buChar char="•"/>
            </a:pPr>
            <a:r>
              <a:rPr lang="en-US">
                <a:solidFill>
                  <a:schemeClr val="accent1">
                    <a:lumMod val="75000"/>
                  </a:schemeClr>
                </a:solidFill>
                <a:latin typeface="Calibri Light"/>
                <a:ea typeface="+mn-lt"/>
                <a:cs typeface="+mn-lt"/>
              </a:rPr>
              <a:t>Depth of International Collaboration: </a:t>
            </a:r>
            <a:r>
              <a:rPr lang="en-US">
                <a:latin typeface="Calibri Light"/>
                <a:ea typeface="+mn-lt"/>
                <a:cs typeface="+mn-lt"/>
              </a:rPr>
              <a:t>178 research organizations worked with UR on only one publication. 21 countries have only one organization collaborating with UR.  </a:t>
            </a:r>
          </a:p>
          <a:p>
            <a:pPr marL="285750" indent="-285750">
              <a:lnSpc>
                <a:spcPct val="90000"/>
              </a:lnSpc>
              <a:buFont typeface="Arial" panose="020B0604020202020204" pitchFamily="34" charset="0"/>
              <a:buChar char="•"/>
            </a:pPr>
            <a:r>
              <a:rPr lang="en-US">
                <a:solidFill>
                  <a:schemeClr val="accent1">
                    <a:lumMod val="75000"/>
                  </a:schemeClr>
                </a:solidFill>
                <a:latin typeface="Calibri Light"/>
                <a:ea typeface="+mn-lt"/>
                <a:cs typeface="+mn-lt"/>
              </a:rPr>
              <a:t>New Funding and Collaboration Opportunities</a:t>
            </a:r>
            <a:r>
              <a:rPr lang="en-US">
                <a:latin typeface="Calibri Light"/>
                <a:ea typeface="+mn-lt"/>
                <a:cs typeface="+mn-lt"/>
              </a:rPr>
              <a:t>: Identified 428 funders that funded non-UR EES publications and 319 research organizations that had no collaboration with UR. </a:t>
            </a:r>
          </a:p>
        </p:txBody>
      </p:sp>
      <p:pic>
        <p:nvPicPr>
          <p:cNvPr id="303" name="Picture 7">
            <a:extLst>
              <a:ext uri="{FF2B5EF4-FFF2-40B4-BE49-F238E27FC236}">
                <a16:creationId xmlns:a16="http://schemas.microsoft.com/office/drawing/2014/main" id="{1CE60771-A598-AEC7-6568-665D210786C7}"/>
              </a:ext>
            </a:extLst>
          </p:cNvPr>
          <p:cNvPicPr>
            <a:picLocks noChangeAspect="1"/>
          </p:cNvPicPr>
          <p:nvPr/>
        </p:nvPicPr>
        <p:blipFill>
          <a:blip r:embed="rId8"/>
          <a:stretch>
            <a:fillRect/>
          </a:stretch>
        </p:blipFill>
        <p:spPr>
          <a:xfrm>
            <a:off x="10474325" y="377824"/>
            <a:ext cx="1235756" cy="398237"/>
          </a:xfrm>
          <a:prstGeom prst="rect">
            <a:avLst/>
          </a:prstGeom>
        </p:spPr>
      </p:pic>
    </p:spTree>
    <p:extLst>
      <p:ext uri="{BB962C8B-B14F-4D97-AF65-F5344CB8AC3E}">
        <p14:creationId xmlns:p14="http://schemas.microsoft.com/office/powerpoint/2010/main" val="1040784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3F5DA8E-91E9-4694-9CBA-A6F68146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city, government building&#10;&#10;Description automatically generated">
            <a:extLst>
              <a:ext uri="{FF2B5EF4-FFF2-40B4-BE49-F238E27FC236}">
                <a16:creationId xmlns:a16="http://schemas.microsoft.com/office/drawing/2014/main" id="{E0038432-6BCF-BBCC-8687-95AF8070DAD1}"/>
              </a:ext>
            </a:extLst>
          </p:cNvPr>
          <p:cNvPicPr>
            <a:picLocks noChangeAspect="1"/>
          </p:cNvPicPr>
          <p:nvPr/>
        </p:nvPicPr>
        <p:blipFill rotWithShape="1">
          <a:blip r:embed="rId3"/>
          <a:srcRect l="318" r="54575" b="-1"/>
          <a:stretch/>
        </p:blipFill>
        <p:spPr>
          <a:xfrm>
            <a:off x="1704647" y="891540"/>
            <a:ext cx="3426820" cy="5071110"/>
          </a:xfrm>
          <a:prstGeom prst="rect">
            <a:avLst/>
          </a:prstGeom>
          <a:effectLst>
            <a:outerShdw blurRad="406400" dist="317500" dir="5400000" sx="89000" sy="89000" rotWithShape="0">
              <a:prstClr val="black">
                <a:alpha val="15000"/>
              </a:prstClr>
            </a:outerShdw>
          </a:effectLst>
        </p:spPr>
      </p:pic>
      <p:sp>
        <p:nvSpPr>
          <p:cNvPr id="23" name="Rectangle 22">
            <a:extLst>
              <a:ext uri="{FF2B5EF4-FFF2-40B4-BE49-F238E27FC236}">
                <a16:creationId xmlns:a16="http://schemas.microsoft.com/office/drawing/2014/main" id="{429E2DD5-2822-4A1B-B4DA-2CD596FDE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411" y="891540"/>
            <a:ext cx="6097589" cy="5071110"/>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52CBAC-9751-D53C-3E56-A19B6DE3D136}"/>
              </a:ext>
            </a:extLst>
          </p:cNvPr>
          <p:cNvSpPr>
            <a:spLocks noGrp="1"/>
          </p:cNvSpPr>
          <p:nvPr>
            <p:ph type="title"/>
          </p:nvPr>
        </p:nvSpPr>
        <p:spPr>
          <a:xfrm>
            <a:off x="6595784" y="1054121"/>
            <a:ext cx="4740477" cy="1193856"/>
          </a:xfrm>
        </p:spPr>
        <p:txBody>
          <a:bodyPr>
            <a:normAutofit/>
          </a:bodyPr>
          <a:lstStyle/>
          <a:p>
            <a:r>
              <a:rPr lang="en-US" sz="4000"/>
              <a:t>Agenda</a:t>
            </a:r>
          </a:p>
        </p:txBody>
      </p:sp>
      <p:sp>
        <p:nvSpPr>
          <p:cNvPr id="3" name="Content Placeholder 2">
            <a:extLst>
              <a:ext uri="{FF2B5EF4-FFF2-40B4-BE49-F238E27FC236}">
                <a16:creationId xmlns:a16="http://schemas.microsoft.com/office/drawing/2014/main" id="{ACD1CC36-03EA-AD6A-D3A4-1454A5B91C18}"/>
              </a:ext>
            </a:extLst>
          </p:cNvPr>
          <p:cNvSpPr>
            <a:spLocks noGrp="1"/>
          </p:cNvSpPr>
          <p:nvPr>
            <p:ph idx="1"/>
          </p:nvPr>
        </p:nvSpPr>
        <p:spPr>
          <a:xfrm>
            <a:off x="6596009" y="2408844"/>
            <a:ext cx="4740250" cy="3391224"/>
          </a:xfrm>
        </p:spPr>
        <p:txBody>
          <a:bodyPr vert="horz" lIns="91440" tIns="45720" rIns="91440" bIns="45720" rtlCol="0" anchor="t">
            <a:normAutofit/>
          </a:bodyPr>
          <a:lstStyle/>
          <a:p>
            <a:r>
              <a:rPr lang="en-US" sz="1700"/>
              <a:t>Nature Index</a:t>
            </a:r>
            <a:endParaRPr lang="en-US" sz="1700">
              <a:cs typeface="Calibri"/>
            </a:endParaRPr>
          </a:p>
          <a:p>
            <a:pPr lvl="1"/>
            <a:r>
              <a:rPr lang="en-US" sz="1700">
                <a:cs typeface="Calibri"/>
              </a:rPr>
              <a:t>Nature Index</a:t>
            </a:r>
          </a:p>
          <a:p>
            <a:pPr lvl="1"/>
            <a:r>
              <a:rPr lang="en-US" sz="1700">
                <a:cs typeface="Calibri"/>
              </a:rPr>
              <a:t>Data in Nature Index</a:t>
            </a:r>
          </a:p>
          <a:p>
            <a:r>
              <a:rPr lang="en-US" sz="1700">
                <a:cs typeface="Calibri"/>
              </a:rPr>
              <a:t>Nature Index</a:t>
            </a:r>
            <a:r>
              <a:rPr lang="en-US" sz="1700"/>
              <a:t> Project</a:t>
            </a:r>
            <a:endParaRPr lang="en-US" sz="1700">
              <a:cs typeface="Calibri"/>
            </a:endParaRPr>
          </a:p>
          <a:p>
            <a:pPr lvl="1"/>
            <a:r>
              <a:rPr lang="en-US" sz="1700">
                <a:cs typeface="Calibri"/>
              </a:rPr>
              <a:t>Project Scope</a:t>
            </a:r>
          </a:p>
          <a:p>
            <a:pPr lvl="1"/>
            <a:r>
              <a:rPr lang="en-US" sz="1700">
                <a:cs typeface="Calibri"/>
              </a:rPr>
              <a:t>Project Phases</a:t>
            </a:r>
          </a:p>
          <a:p>
            <a:pPr lvl="1"/>
            <a:r>
              <a:rPr lang="en-US" sz="1700">
                <a:cs typeface="Calibri"/>
              </a:rPr>
              <a:t>Dashboard Insights </a:t>
            </a:r>
          </a:p>
          <a:p>
            <a:r>
              <a:rPr lang="en-US" sz="1700">
                <a:cs typeface="Calibri"/>
              </a:rPr>
              <a:t>Feedback and Next Steps</a:t>
            </a:r>
          </a:p>
          <a:p>
            <a:pPr lvl="1"/>
            <a:r>
              <a:rPr lang="en-US" sz="1700">
                <a:cs typeface="Calibri"/>
              </a:rPr>
              <a:t>Stakeholder Feedback</a:t>
            </a:r>
          </a:p>
          <a:p>
            <a:pPr lvl="1"/>
            <a:r>
              <a:rPr lang="en-US" sz="1700">
                <a:cs typeface="Calibri"/>
              </a:rPr>
              <a:t>Learning and Next Steps</a:t>
            </a:r>
          </a:p>
          <a:p>
            <a:pPr lvl="2"/>
            <a:endParaRPr lang="en-US" sz="1700">
              <a:cs typeface="Calibri"/>
            </a:endParaRPr>
          </a:p>
          <a:p>
            <a:endParaRPr lang="en-US" sz="1700">
              <a:cs typeface="Calibri"/>
            </a:endParaRPr>
          </a:p>
        </p:txBody>
      </p:sp>
    </p:spTree>
    <p:extLst>
      <p:ext uri="{BB962C8B-B14F-4D97-AF65-F5344CB8AC3E}">
        <p14:creationId xmlns:p14="http://schemas.microsoft.com/office/powerpoint/2010/main" val="1941079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aphicFrame>
        <p:nvGraphicFramePr>
          <p:cNvPr id="115" name="TextBox 4">
            <a:extLst>
              <a:ext uri="{FF2B5EF4-FFF2-40B4-BE49-F238E27FC236}">
                <a16:creationId xmlns:a16="http://schemas.microsoft.com/office/drawing/2014/main" id="{E506823F-0F7A-B3BC-753C-C4297565445B}"/>
              </a:ext>
            </a:extLst>
          </p:cNvPr>
          <p:cNvGraphicFramePr>
            <a:graphicFrameLocks/>
          </p:cNvGraphicFramePr>
          <p:nvPr>
            <p:extLst>
              <p:ext uri="{D42A27DB-BD31-4B8C-83A1-F6EECF244321}">
                <p14:modId xmlns:p14="http://schemas.microsoft.com/office/powerpoint/2010/main" val="2514360910"/>
              </p:ext>
            </p:extLst>
          </p:nvPr>
        </p:nvGraphicFramePr>
        <p:xfrm>
          <a:off x="6095846" y="697803"/>
          <a:ext cx="5477256"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useBgFill="1">
        <p:nvSpPr>
          <p:cNvPr id="28" name="Rectangle 27">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7CFD9A-AD7C-42E8-898D-F51A83B12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9174704-9FCF-ADE3-7638-D14D11400F92}"/>
              </a:ext>
            </a:extLst>
          </p:cNvPr>
          <p:cNvSpPr txBox="1">
            <a:spLocks/>
          </p:cNvSpPr>
          <p:nvPr/>
        </p:nvSpPr>
        <p:spPr>
          <a:xfrm>
            <a:off x="1208902" y="488640"/>
            <a:ext cx="7102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II. NI Project </a:t>
            </a:r>
            <a:r>
              <a:rPr lang="en-US" sz="2400"/>
              <a:t>| Dashboards &amp; Insights</a:t>
            </a:r>
            <a:endParaRPr lang="en-US" sz="2400">
              <a:cs typeface="Calibri Light"/>
            </a:endParaRPr>
          </a:p>
        </p:txBody>
      </p:sp>
      <p:sp>
        <p:nvSpPr>
          <p:cNvPr id="56" name="TextBox 55">
            <a:extLst>
              <a:ext uri="{FF2B5EF4-FFF2-40B4-BE49-F238E27FC236}">
                <a16:creationId xmlns:a16="http://schemas.microsoft.com/office/drawing/2014/main" id="{91925DB8-F2A9-C1E3-3E0E-AB49EDDAB2B6}"/>
              </a:ext>
            </a:extLst>
          </p:cNvPr>
          <p:cNvSpPr txBox="1"/>
          <p:nvPr/>
        </p:nvSpPr>
        <p:spPr>
          <a:xfrm>
            <a:off x="1208825" y="2754804"/>
            <a:ext cx="4400495" cy="2834622"/>
          </a:xfrm>
          <a:prstGeom prst="rect">
            <a:avLst/>
          </a:prstGeom>
        </p:spPr>
        <p:txBody>
          <a:bodyPr vert="horz" lIns="91440" tIns="45720" rIns="91440" bIns="45720" rtlCol="0" anchor="t">
            <a:noAutofit/>
          </a:bodyPr>
          <a:lstStyle/>
          <a:p>
            <a:pPr>
              <a:lnSpc>
                <a:spcPct val="90000"/>
              </a:lnSpc>
            </a:pPr>
            <a:r>
              <a:rPr lang="en-US">
                <a:latin typeface="Calibri Light"/>
                <a:ea typeface="+mn-lt"/>
                <a:cs typeface="+mn-lt"/>
              </a:rPr>
              <a:t>UR has 152 papers published in 14 (out of 16) Nature Index EES journals between CY2011- August CY2021. </a:t>
            </a:r>
          </a:p>
          <a:p>
            <a:pPr marL="285750" indent="-285750">
              <a:lnSpc>
                <a:spcPct val="90000"/>
              </a:lnSpc>
              <a:buFont typeface="Arial" panose="020B0604020202020204" pitchFamily="34" charset="0"/>
              <a:buChar char="•"/>
            </a:pPr>
            <a:r>
              <a:rPr lang="en-US">
                <a:latin typeface="Calibri Light"/>
                <a:ea typeface="+mn-lt"/>
                <a:cs typeface="+mn-lt"/>
              </a:rPr>
              <a:t>Yearly output ranges from 7 to 26 (highest in 2020).</a:t>
            </a:r>
          </a:p>
          <a:p>
            <a:pPr marL="285750" indent="-285750">
              <a:lnSpc>
                <a:spcPct val="90000"/>
              </a:lnSpc>
              <a:buFont typeface="Arial" panose="020B0604020202020204" pitchFamily="34" charset="0"/>
              <a:buChar char="•"/>
            </a:pPr>
            <a:r>
              <a:rPr lang="en-US">
                <a:latin typeface="Calibri Light"/>
                <a:ea typeface="+mn-lt"/>
                <a:cs typeface="+mn-lt"/>
              </a:rPr>
              <a:t>An average of 13.8 papers per year and 36.8 citations per paper.</a:t>
            </a:r>
          </a:p>
          <a:p>
            <a:pPr marL="285750" indent="-285750">
              <a:lnSpc>
                <a:spcPct val="90000"/>
              </a:lnSpc>
              <a:buFont typeface="Arial" panose="020B0604020202020204" pitchFamily="34" charset="0"/>
              <a:buChar char="•"/>
            </a:pPr>
            <a:r>
              <a:rPr lang="en-US">
                <a:latin typeface="Calibri Light"/>
                <a:ea typeface="+mn-lt"/>
                <a:cs typeface="+mn-lt"/>
              </a:rPr>
              <a:t>No publications in Water Research or Nature Communications (EES Category). </a:t>
            </a:r>
          </a:p>
        </p:txBody>
      </p:sp>
      <p:sp>
        <p:nvSpPr>
          <p:cNvPr id="312" name="TextBox 311">
            <a:extLst>
              <a:ext uri="{FF2B5EF4-FFF2-40B4-BE49-F238E27FC236}">
                <a16:creationId xmlns:a16="http://schemas.microsoft.com/office/drawing/2014/main" id="{0089F144-F8CE-B007-7817-424023FF4100}"/>
              </a:ext>
            </a:extLst>
          </p:cNvPr>
          <p:cNvSpPr txBox="1"/>
          <p:nvPr/>
        </p:nvSpPr>
        <p:spPr>
          <a:xfrm>
            <a:off x="1209096" y="2085542"/>
            <a:ext cx="40735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Light"/>
              </a:rPr>
              <a:t>Publications, Open Access, Scholars</a:t>
            </a:r>
            <a:r>
              <a:rPr lang="en-US">
                <a:latin typeface="Calibri Light"/>
                <a:cs typeface="Calibri Light"/>
              </a:rPr>
              <a:t>​</a:t>
            </a:r>
            <a:endParaRPr lang="en-US"/>
          </a:p>
        </p:txBody>
      </p:sp>
      <p:graphicFrame>
        <p:nvGraphicFramePr>
          <p:cNvPr id="9" name="TextBox 4">
            <a:extLst>
              <a:ext uri="{FF2B5EF4-FFF2-40B4-BE49-F238E27FC236}">
                <a16:creationId xmlns:a16="http://schemas.microsoft.com/office/drawing/2014/main" id="{C479A0A6-F896-E381-76D0-5E7E39D06A86}"/>
              </a:ext>
            </a:extLst>
          </p:cNvPr>
          <p:cNvGraphicFramePr/>
          <p:nvPr>
            <p:extLst>
              <p:ext uri="{D42A27DB-BD31-4B8C-83A1-F6EECF244321}">
                <p14:modId xmlns:p14="http://schemas.microsoft.com/office/powerpoint/2010/main" val="2131682905"/>
              </p:ext>
            </p:extLst>
          </p:nvPr>
        </p:nvGraphicFramePr>
        <p:xfrm>
          <a:off x="6095769" y="1986486"/>
          <a:ext cx="5473214" cy="39761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04" name="Picture 7" descr="Text&#10;&#10;Description automatically generated">
            <a:extLst>
              <a:ext uri="{FF2B5EF4-FFF2-40B4-BE49-F238E27FC236}">
                <a16:creationId xmlns:a16="http://schemas.microsoft.com/office/drawing/2014/main" id="{A11E02D8-4977-35BD-3603-F21B11E9DE57}"/>
              </a:ext>
            </a:extLst>
          </p:cNvPr>
          <p:cNvPicPr>
            <a:picLocks noChangeAspect="1"/>
          </p:cNvPicPr>
          <p:nvPr/>
        </p:nvPicPr>
        <p:blipFill>
          <a:blip r:embed="rId13"/>
          <a:stretch>
            <a:fillRect/>
          </a:stretch>
        </p:blipFill>
        <p:spPr>
          <a:xfrm>
            <a:off x="10474325" y="377824"/>
            <a:ext cx="1235756" cy="398237"/>
          </a:xfrm>
          <a:prstGeom prst="rect">
            <a:avLst/>
          </a:prstGeom>
        </p:spPr>
      </p:pic>
    </p:spTree>
    <p:extLst>
      <p:ext uri="{BB962C8B-B14F-4D97-AF65-F5344CB8AC3E}">
        <p14:creationId xmlns:p14="http://schemas.microsoft.com/office/powerpoint/2010/main" val="1357968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F5D92-DB70-0249-9711-CC8A750A73DF}"/>
              </a:ext>
            </a:extLst>
          </p:cNvPr>
          <p:cNvSpPr>
            <a:spLocks noGrp="1"/>
          </p:cNvSpPr>
          <p:nvPr>
            <p:ph type="title"/>
          </p:nvPr>
        </p:nvSpPr>
        <p:spPr>
          <a:xfrm>
            <a:off x="838200" y="498937"/>
            <a:ext cx="10515600" cy="1325563"/>
          </a:xfrm>
        </p:spPr>
        <p:txBody>
          <a:bodyPr/>
          <a:lstStyle/>
          <a:p>
            <a:r>
              <a:rPr lang="en-US"/>
              <a:t>Nature Index Methodology</a:t>
            </a:r>
            <a:endParaRPr lang="en-US">
              <a:cs typeface="Calibri Light"/>
            </a:endParaRPr>
          </a:p>
        </p:txBody>
      </p:sp>
      <p:sp>
        <p:nvSpPr>
          <p:cNvPr id="6" name="TextBox 6">
            <a:extLst>
              <a:ext uri="{FF2B5EF4-FFF2-40B4-BE49-F238E27FC236}">
                <a16:creationId xmlns:a16="http://schemas.microsoft.com/office/drawing/2014/main" id="{F03C34B6-9F03-5446-B149-F3A6D2E43F5A}"/>
              </a:ext>
            </a:extLst>
          </p:cNvPr>
          <p:cNvSpPr txBox="1"/>
          <p:nvPr/>
        </p:nvSpPr>
        <p:spPr>
          <a:xfrm>
            <a:off x="0" y="6222124"/>
            <a:ext cx="12192000" cy="635876"/>
          </a:xfrm>
          <a:prstGeom prst="rect">
            <a:avLst/>
          </a:prstGeom>
          <a:solidFill>
            <a:schemeClr val="accent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Content Placeholder 2">
            <a:extLst>
              <a:ext uri="{FF2B5EF4-FFF2-40B4-BE49-F238E27FC236}">
                <a16:creationId xmlns:a16="http://schemas.microsoft.com/office/drawing/2014/main" id="{68806C9A-9BE6-8A41-9849-E59BCECCBFCF}"/>
              </a:ext>
            </a:extLst>
          </p:cNvPr>
          <p:cNvSpPr txBox="1">
            <a:spLocks/>
          </p:cNvSpPr>
          <p:nvPr/>
        </p:nvSpPr>
        <p:spPr>
          <a:xfrm>
            <a:off x="838200" y="1719270"/>
            <a:ext cx="6759848" cy="4363060"/>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a:ea typeface="+mn-lt"/>
                <a:cs typeface="+mn-lt"/>
              </a:rPr>
              <a:t>Articles: </a:t>
            </a:r>
          </a:p>
          <a:p>
            <a:pPr lvl="1">
              <a:lnSpc>
                <a:spcPct val="100000"/>
              </a:lnSpc>
            </a:pPr>
            <a:r>
              <a:rPr lang="en-US" sz="1600">
                <a:ea typeface="+mn-lt"/>
                <a:cs typeface="+mn-lt"/>
              </a:rPr>
              <a:t>Only </a:t>
            </a:r>
            <a:r>
              <a:rPr lang="en-US" sz="1600">
                <a:solidFill>
                  <a:srgbClr val="0070C0"/>
                </a:solidFill>
                <a:ea typeface="+mn-lt"/>
                <a:cs typeface="+mn-lt"/>
              </a:rPr>
              <a:t>primary research articles </a:t>
            </a:r>
            <a:r>
              <a:rPr lang="en-US" sz="1600">
                <a:ea typeface="+mn-lt"/>
                <a:cs typeface="+mn-lt"/>
              </a:rPr>
              <a:t>from the selected journals are included in the Nature Index. </a:t>
            </a:r>
          </a:p>
          <a:p>
            <a:pPr lvl="1">
              <a:lnSpc>
                <a:spcPct val="100000"/>
              </a:lnSpc>
            </a:pPr>
            <a:r>
              <a:rPr lang="en-US" sz="1600">
                <a:solidFill>
                  <a:schemeClr val="accent1"/>
                </a:solidFill>
                <a:ea typeface="+mn-lt"/>
                <a:cs typeface="+mn-lt"/>
              </a:rPr>
              <a:t>Exception</a:t>
            </a:r>
            <a:r>
              <a:rPr lang="en-US" sz="1600">
                <a:ea typeface="+mn-lt"/>
                <a:cs typeface="+mn-lt"/>
              </a:rPr>
              <a:t>: for four large physics journals, only primary articles identified by the journals as having higher importance, more urgency or more interest for the community are included. </a:t>
            </a:r>
            <a:endParaRPr lang="en-US" sz="1600">
              <a:cs typeface="Calibri"/>
            </a:endParaRPr>
          </a:p>
          <a:p>
            <a:pPr>
              <a:lnSpc>
                <a:spcPct val="100000"/>
              </a:lnSpc>
            </a:pPr>
            <a:r>
              <a:rPr lang="en-US" sz="1600"/>
              <a:t>Journals: </a:t>
            </a:r>
            <a:endParaRPr lang="en-US" sz="1600">
              <a:cs typeface="Calibri"/>
            </a:endParaRPr>
          </a:p>
          <a:p>
            <a:pPr lvl="1">
              <a:lnSpc>
                <a:spcPct val="100000"/>
              </a:lnSpc>
            </a:pPr>
            <a:r>
              <a:rPr lang="en-US" sz="1600">
                <a:solidFill>
                  <a:schemeClr val="accent1"/>
                </a:solidFill>
              </a:rPr>
              <a:t>Selected by a panel of active scientists</a:t>
            </a:r>
            <a:r>
              <a:rPr lang="en-US" sz="1600"/>
              <a:t>, independently of Nature Research. </a:t>
            </a:r>
            <a:endParaRPr lang="en-US" sz="1600">
              <a:cs typeface="Calibri"/>
            </a:endParaRPr>
          </a:p>
          <a:p>
            <a:pPr lvl="1">
              <a:lnSpc>
                <a:spcPct val="100000"/>
              </a:lnSpc>
            </a:pPr>
            <a:r>
              <a:rPr lang="en-US" sz="1600"/>
              <a:t>The selection </a:t>
            </a:r>
            <a:r>
              <a:rPr lang="en-US" sz="1600">
                <a:solidFill>
                  <a:srgbClr val="000000"/>
                </a:solidFill>
              </a:rPr>
              <a:t>process </a:t>
            </a:r>
            <a:r>
              <a:rPr lang="en-US" sz="1600">
                <a:solidFill>
                  <a:schemeClr val="accent1"/>
                </a:solidFill>
              </a:rPr>
              <a:t>reflects researchers’ perceptions of journal quality,</a:t>
            </a:r>
            <a:r>
              <a:rPr lang="en-US" sz="1600"/>
              <a:t> rather than using quantitative measures such as Impact Factor. </a:t>
            </a:r>
            <a:endParaRPr lang="en-US" sz="1600">
              <a:cs typeface="Calibri"/>
            </a:endParaRPr>
          </a:p>
          <a:p>
            <a:pPr lvl="1">
              <a:lnSpc>
                <a:spcPct val="100000"/>
              </a:lnSpc>
            </a:pPr>
            <a:r>
              <a:rPr lang="en-US" sz="1600"/>
              <a:t>The journals </a:t>
            </a:r>
            <a:r>
              <a:rPr lang="en-US" sz="1600">
                <a:solidFill>
                  <a:schemeClr val="accent1"/>
                </a:solidFill>
              </a:rPr>
              <a:t>represent less than 4-5% of the journals</a:t>
            </a:r>
            <a:r>
              <a:rPr lang="en-US" sz="1600"/>
              <a:t> covering natural sciences in the Web of Science (Clarivate Analytics) but </a:t>
            </a:r>
            <a:r>
              <a:rPr lang="en-US" sz="1600">
                <a:solidFill>
                  <a:schemeClr val="accent1"/>
                </a:solidFill>
              </a:rPr>
              <a:t>account for close to 30% of total citations </a:t>
            </a:r>
            <a:r>
              <a:rPr lang="en-US" sz="1600"/>
              <a:t>to natural science journals.</a:t>
            </a:r>
            <a:r>
              <a:rPr lang="en-US" sz="1600">
                <a:solidFill>
                  <a:srgbClr val="0070C0"/>
                </a:solidFill>
              </a:rPr>
              <a:t> </a:t>
            </a:r>
            <a:endParaRPr lang="en-US" sz="1600">
              <a:solidFill>
                <a:srgbClr val="0070C0"/>
              </a:solidFill>
              <a:cs typeface="Calibri"/>
            </a:endParaRPr>
          </a:p>
          <a:p>
            <a:pPr>
              <a:lnSpc>
                <a:spcPct val="100000"/>
              </a:lnSpc>
            </a:pPr>
            <a:endParaRPr lang="en-US" sz="1600">
              <a:cs typeface="Calibri"/>
            </a:endParaRPr>
          </a:p>
        </p:txBody>
      </p:sp>
      <p:sp>
        <p:nvSpPr>
          <p:cNvPr id="3" name="TextBox 2">
            <a:extLst>
              <a:ext uri="{FF2B5EF4-FFF2-40B4-BE49-F238E27FC236}">
                <a16:creationId xmlns:a16="http://schemas.microsoft.com/office/drawing/2014/main" id="{146E102A-49C1-4891-968F-3508C614F0BB}"/>
              </a:ext>
            </a:extLst>
          </p:cNvPr>
          <p:cNvSpPr txBox="1"/>
          <p:nvPr/>
        </p:nvSpPr>
        <p:spPr>
          <a:xfrm>
            <a:off x="7779241" y="2245256"/>
            <a:ext cx="3369339" cy="2985433"/>
          </a:xfrm>
          <a:prstGeom prst="rect">
            <a:avLst/>
          </a:prstGeom>
          <a:solidFill>
            <a:schemeClr val="accent1">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1"/>
                </a:solidFill>
                <a:latin typeface="Georgia"/>
                <a:cs typeface="Calibri"/>
              </a:rPr>
              <a:t>Primary Research Articles</a:t>
            </a:r>
          </a:p>
          <a:p>
            <a:endParaRPr lang="en-US" sz="1600" b="1">
              <a:solidFill>
                <a:schemeClr val="bg1"/>
              </a:solidFill>
              <a:latin typeface="Georgia"/>
              <a:cs typeface="Calibri"/>
            </a:endParaRPr>
          </a:p>
          <a:p>
            <a:pPr marL="285750" indent="-285750">
              <a:buFont typeface="Arial"/>
              <a:buChar char="•"/>
            </a:pPr>
            <a:r>
              <a:rPr lang="en-US" sz="1400" b="1">
                <a:solidFill>
                  <a:schemeClr val="bg1"/>
                </a:solidFill>
                <a:latin typeface="Georgia"/>
                <a:ea typeface="+mn-lt"/>
                <a:cs typeface="+mn-lt"/>
              </a:rPr>
              <a:t>Primary research articles are also referred to as original research or research articles.</a:t>
            </a:r>
          </a:p>
          <a:p>
            <a:pPr marL="285750" indent="-285750">
              <a:buFont typeface="Arial"/>
              <a:buChar char="•"/>
            </a:pPr>
            <a:endParaRPr lang="en-US" sz="1400" b="1">
              <a:solidFill>
                <a:schemeClr val="bg1"/>
              </a:solidFill>
              <a:latin typeface="Georgia"/>
              <a:ea typeface="+mn-lt"/>
              <a:cs typeface="+mn-lt"/>
            </a:endParaRPr>
          </a:p>
          <a:p>
            <a:pPr marL="285750" indent="-285750">
              <a:buFont typeface="Arial"/>
              <a:buChar char="•"/>
            </a:pPr>
            <a:r>
              <a:rPr lang="en-US" sz="1400" b="1">
                <a:solidFill>
                  <a:schemeClr val="bg1"/>
                </a:solidFill>
                <a:latin typeface="Georgia"/>
                <a:ea typeface="+mn-lt"/>
                <a:cs typeface="+mn-lt"/>
              </a:rPr>
              <a:t>In a primary research article, author(s) present a new set of findings from original research after conducting an original experiment. </a:t>
            </a:r>
            <a:endParaRPr lang="en-US" sz="1400" b="1">
              <a:solidFill>
                <a:schemeClr val="bg1"/>
              </a:solidFill>
              <a:latin typeface="Georgia"/>
              <a:cs typeface="Calibri"/>
            </a:endParaRPr>
          </a:p>
          <a:p>
            <a:pPr marL="285750" indent="-285750">
              <a:buFont typeface="Arial"/>
              <a:buChar char="•"/>
            </a:pPr>
            <a:endParaRPr lang="en-US" sz="1400" b="1">
              <a:solidFill>
                <a:schemeClr val="bg1"/>
              </a:solidFill>
              <a:latin typeface="Georgia"/>
              <a:cs typeface="Calibri"/>
            </a:endParaRPr>
          </a:p>
          <a:p>
            <a:endParaRPr lang="en-US" sz="1600" b="1">
              <a:solidFill>
                <a:schemeClr val="bg1"/>
              </a:solidFill>
              <a:latin typeface="Georgia"/>
              <a:cs typeface="Calibri"/>
            </a:endParaRPr>
          </a:p>
        </p:txBody>
      </p:sp>
      <p:pic>
        <p:nvPicPr>
          <p:cNvPr id="8" name="Picture 7" descr="Logo, company name&#10;&#10;Description automatically generated">
            <a:extLst>
              <a:ext uri="{FF2B5EF4-FFF2-40B4-BE49-F238E27FC236}">
                <a16:creationId xmlns:a16="http://schemas.microsoft.com/office/drawing/2014/main" id="{E5ECFC01-6673-016F-B70C-63F460E11774}"/>
              </a:ext>
            </a:extLst>
          </p:cNvPr>
          <p:cNvPicPr>
            <a:picLocks noChangeAspect="1"/>
          </p:cNvPicPr>
          <p:nvPr/>
        </p:nvPicPr>
        <p:blipFill>
          <a:blip r:embed="rId3"/>
          <a:stretch>
            <a:fillRect/>
          </a:stretch>
        </p:blipFill>
        <p:spPr>
          <a:xfrm>
            <a:off x="10395751" y="6278706"/>
            <a:ext cx="1663082" cy="517473"/>
          </a:xfrm>
          <a:prstGeom prst="rect">
            <a:avLst/>
          </a:prstGeom>
        </p:spPr>
      </p:pic>
    </p:spTree>
    <p:extLst>
      <p:ext uri="{BB962C8B-B14F-4D97-AF65-F5344CB8AC3E}">
        <p14:creationId xmlns:p14="http://schemas.microsoft.com/office/powerpoint/2010/main" val="338206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F5D92-DB70-0249-9711-CC8A750A73DF}"/>
              </a:ext>
            </a:extLst>
          </p:cNvPr>
          <p:cNvSpPr>
            <a:spLocks noGrp="1"/>
          </p:cNvSpPr>
          <p:nvPr>
            <p:ph type="title"/>
          </p:nvPr>
        </p:nvSpPr>
        <p:spPr>
          <a:xfrm>
            <a:off x="838200" y="498937"/>
            <a:ext cx="10515600" cy="1325563"/>
          </a:xfrm>
        </p:spPr>
        <p:txBody>
          <a:bodyPr/>
          <a:lstStyle/>
          <a:p>
            <a:r>
              <a:rPr lang="en-US"/>
              <a:t>Nature Index Methodology</a:t>
            </a:r>
          </a:p>
        </p:txBody>
      </p:sp>
      <p:sp>
        <p:nvSpPr>
          <p:cNvPr id="6" name="TextBox 6">
            <a:extLst>
              <a:ext uri="{FF2B5EF4-FFF2-40B4-BE49-F238E27FC236}">
                <a16:creationId xmlns:a16="http://schemas.microsoft.com/office/drawing/2014/main" id="{F03C34B6-9F03-5446-B149-F3A6D2E43F5A}"/>
              </a:ext>
            </a:extLst>
          </p:cNvPr>
          <p:cNvSpPr txBox="1"/>
          <p:nvPr/>
        </p:nvSpPr>
        <p:spPr>
          <a:xfrm>
            <a:off x="0" y="6222124"/>
            <a:ext cx="12192000" cy="635876"/>
          </a:xfrm>
          <a:prstGeom prst="rect">
            <a:avLst/>
          </a:prstGeom>
          <a:solidFill>
            <a:schemeClr val="accent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Content Placeholder 2">
            <a:extLst>
              <a:ext uri="{FF2B5EF4-FFF2-40B4-BE49-F238E27FC236}">
                <a16:creationId xmlns:a16="http://schemas.microsoft.com/office/drawing/2014/main" id="{AF9356F9-0FD5-1146-B5BB-B952B9EA1D84}"/>
              </a:ext>
            </a:extLst>
          </p:cNvPr>
          <p:cNvSpPr txBox="1">
            <a:spLocks/>
          </p:cNvSpPr>
          <p:nvPr/>
        </p:nvSpPr>
        <p:spPr>
          <a:xfrm>
            <a:off x="838199" y="1730991"/>
            <a:ext cx="10515601" cy="449113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a:solidFill>
                  <a:schemeClr val="accent1"/>
                </a:solidFill>
              </a:rPr>
              <a:t>Count</a:t>
            </a:r>
            <a:r>
              <a:rPr lang="en-US" sz="1800" b="1">
                <a:solidFill>
                  <a:schemeClr val="accent1"/>
                </a:solidFill>
              </a:rPr>
              <a:t>: </a:t>
            </a:r>
            <a:r>
              <a:rPr lang="en-US" sz="1800"/>
              <a:t>a count of one is assigned to an institution or country if one or more authors of the research article are from that institution or country</a:t>
            </a:r>
            <a:endParaRPr lang="en-US" sz="1800">
              <a:cs typeface="Calibri"/>
            </a:endParaRPr>
          </a:p>
          <a:p>
            <a:pPr>
              <a:lnSpc>
                <a:spcPct val="100000"/>
              </a:lnSpc>
            </a:pPr>
            <a:r>
              <a:rPr lang="en-US" sz="1800">
                <a:solidFill>
                  <a:schemeClr val="accent1"/>
                </a:solidFill>
              </a:rPr>
              <a:t>Share</a:t>
            </a:r>
            <a:r>
              <a:rPr lang="en-US" sz="1800"/>
              <a:t>: all authors are considered to have contributed equally to the article. The maximum combined Share for any article is 1.0. For authors who are affiliated with more than one institution, the author’s Share is then split equally between each institution. The total Share for an institution is calculated by summing the Share for individual affiliated authors.</a:t>
            </a:r>
            <a:endParaRPr lang="en-US" sz="1800">
              <a:cs typeface="Calibri"/>
            </a:endParaRPr>
          </a:p>
          <a:p>
            <a:pPr marL="0" indent="0">
              <a:lnSpc>
                <a:spcPct val="100000"/>
              </a:lnSpc>
              <a:buNone/>
            </a:pPr>
            <a:r>
              <a:rPr lang="en-US" sz="1800">
                <a:ea typeface="+mn-lt"/>
                <a:cs typeface="+mn-lt"/>
              </a:rPr>
              <a:t>The ratio of Count to Share gives an indication of the degree to which an institution or country collaborates in its research. Broadly speaking, if the Count is a lot higher than the Share it indicates a high degree of external collaboration and dependency on external resources. If the Count is close in value to the Share it indicates limited collaboration with external researchers and a strong dependency on internal resources.</a:t>
            </a:r>
          </a:p>
          <a:p>
            <a:pPr>
              <a:lnSpc>
                <a:spcPct val="100000"/>
              </a:lnSpc>
            </a:pPr>
            <a:endParaRPr lang="en-US" sz="1800">
              <a:solidFill>
                <a:srgbClr val="0070C0"/>
              </a:solidFill>
              <a:cs typeface="Calibri"/>
            </a:endParaRPr>
          </a:p>
        </p:txBody>
      </p:sp>
    </p:spTree>
    <p:extLst>
      <p:ext uri="{BB962C8B-B14F-4D97-AF65-F5344CB8AC3E}">
        <p14:creationId xmlns:p14="http://schemas.microsoft.com/office/powerpoint/2010/main" val="4053627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F5D92-DB70-0249-9711-CC8A750A73DF}"/>
              </a:ext>
            </a:extLst>
          </p:cNvPr>
          <p:cNvSpPr>
            <a:spLocks noGrp="1"/>
          </p:cNvSpPr>
          <p:nvPr>
            <p:ph type="title"/>
          </p:nvPr>
        </p:nvSpPr>
        <p:spPr>
          <a:xfrm>
            <a:off x="838200" y="498937"/>
            <a:ext cx="10515600" cy="1325563"/>
          </a:xfrm>
        </p:spPr>
        <p:txBody>
          <a:bodyPr/>
          <a:lstStyle/>
          <a:p>
            <a:r>
              <a:rPr lang="en-US"/>
              <a:t>Nature Index Assessment</a:t>
            </a:r>
          </a:p>
        </p:txBody>
      </p:sp>
      <p:sp>
        <p:nvSpPr>
          <p:cNvPr id="6" name="TextBox 6">
            <a:extLst>
              <a:ext uri="{FF2B5EF4-FFF2-40B4-BE49-F238E27FC236}">
                <a16:creationId xmlns:a16="http://schemas.microsoft.com/office/drawing/2014/main" id="{F03C34B6-9F03-5446-B149-F3A6D2E43F5A}"/>
              </a:ext>
            </a:extLst>
          </p:cNvPr>
          <p:cNvSpPr txBox="1"/>
          <p:nvPr/>
        </p:nvSpPr>
        <p:spPr>
          <a:xfrm>
            <a:off x="0" y="6222124"/>
            <a:ext cx="12192000" cy="635876"/>
          </a:xfrm>
          <a:prstGeom prst="rect">
            <a:avLst/>
          </a:prstGeom>
          <a:solidFill>
            <a:schemeClr val="accent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Content Placeholder 2">
            <a:extLst>
              <a:ext uri="{FF2B5EF4-FFF2-40B4-BE49-F238E27FC236}">
                <a16:creationId xmlns:a16="http://schemas.microsoft.com/office/drawing/2014/main" id="{30A633A9-901A-7148-AB72-02185F616683}"/>
              </a:ext>
            </a:extLst>
          </p:cNvPr>
          <p:cNvSpPr txBox="1">
            <a:spLocks/>
          </p:cNvSpPr>
          <p:nvPr/>
        </p:nvSpPr>
        <p:spPr>
          <a:xfrm>
            <a:off x="838200" y="1720554"/>
            <a:ext cx="10776558" cy="4361776"/>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b="1">
                <a:cs typeface="Calibri"/>
              </a:rPr>
              <a:t>Limitations of Nature Index: </a:t>
            </a:r>
          </a:p>
          <a:p>
            <a:pPr marL="342900" indent="-342900">
              <a:lnSpc>
                <a:spcPct val="100000"/>
              </a:lnSpc>
              <a:buAutoNum type="arabicPeriod"/>
            </a:pPr>
            <a:r>
              <a:rPr lang="en-US" sz="1800">
                <a:cs typeface="Calibri"/>
              </a:rPr>
              <a:t>Metadata: Inconsistent Dates</a:t>
            </a:r>
            <a:endParaRPr lang="en-US">
              <a:cs typeface="Calibri" panose="020F0502020204030204"/>
            </a:endParaRPr>
          </a:p>
          <a:p>
            <a:pPr marL="742950" lvl="1" indent="-285750">
              <a:lnSpc>
                <a:spcPct val="100000"/>
              </a:lnSpc>
            </a:pPr>
            <a:r>
              <a:rPr lang="en-US" sz="1600">
                <a:solidFill>
                  <a:srgbClr val="000000"/>
                </a:solidFill>
                <a:cs typeface="Calibri"/>
              </a:rPr>
              <a:t>1.  </a:t>
            </a:r>
            <a:r>
              <a:rPr lang="en-US" sz="1600">
                <a:ea typeface="+mn-lt"/>
                <a:cs typeface="+mn-lt"/>
              </a:rPr>
              <a:t>Print/table of contents publish dates</a:t>
            </a:r>
            <a:r>
              <a:rPr lang="en-US" sz="1600" i="1">
                <a:ea typeface="+mn-lt"/>
                <a:cs typeface="+mn-lt"/>
              </a:rPr>
              <a:t> </a:t>
            </a:r>
            <a:r>
              <a:rPr lang="en-US" sz="1600">
                <a:ea typeface="+mn-lt"/>
                <a:cs typeface="+mn-lt"/>
              </a:rPr>
              <a:t>are used when available</a:t>
            </a:r>
            <a:r>
              <a:rPr lang="en-US" sz="1600" i="1">
                <a:ea typeface="+mn-lt"/>
                <a:cs typeface="+mn-lt"/>
              </a:rPr>
              <a:t> </a:t>
            </a:r>
            <a:r>
              <a:rPr lang="en-US" sz="1600">
                <a:ea typeface="+mn-lt"/>
                <a:cs typeface="+mn-lt"/>
              </a:rPr>
              <a:t>and online publish dates when not</a:t>
            </a:r>
            <a:r>
              <a:rPr lang="en-US" sz="1600" i="1">
                <a:ea typeface="+mn-lt"/>
                <a:cs typeface="+mn-lt"/>
              </a:rPr>
              <a:t>.</a:t>
            </a:r>
          </a:p>
          <a:p>
            <a:pPr marL="742950" lvl="1" indent="-285750">
              <a:lnSpc>
                <a:spcPct val="100000"/>
              </a:lnSpc>
            </a:pPr>
            <a:r>
              <a:rPr lang="en-US" sz="1600">
                <a:ea typeface="+mn-lt"/>
                <a:cs typeface="+mn-lt"/>
              </a:rPr>
              <a:t>2</a:t>
            </a:r>
            <a:r>
              <a:rPr lang="en-US" sz="1600" i="1">
                <a:ea typeface="+mn-lt"/>
                <a:cs typeface="+mn-lt"/>
              </a:rPr>
              <a:t>.  </a:t>
            </a:r>
            <a:r>
              <a:rPr lang="en-US" sz="1600">
                <a:ea typeface="+mn-lt"/>
                <a:cs typeface="+mn-lt"/>
              </a:rPr>
              <a:t>NI:</a:t>
            </a:r>
            <a:r>
              <a:rPr lang="en-US" sz="1600" i="1">
                <a:ea typeface="+mn-lt"/>
                <a:cs typeface="+mn-lt"/>
              </a:rPr>
              <a:t> " </a:t>
            </a:r>
            <a:r>
              <a:rPr lang="en-US" sz="1600">
                <a:ea typeface="+mn-lt"/>
                <a:cs typeface="+mn-lt"/>
              </a:rPr>
              <a:t>While we were integrating with Dimensions, we found these dates became inconsistent. We will look to pursue a more consistent policy again this year as we look to improve our article metadata." </a:t>
            </a:r>
            <a:endParaRPr lang="en-US" sz="1600">
              <a:solidFill>
                <a:srgbClr val="000000"/>
              </a:solidFill>
              <a:cs typeface="Calibri"/>
            </a:endParaRPr>
          </a:p>
          <a:p>
            <a:pPr marL="342900" indent="-342900">
              <a:lnSpc>
                <a:spcPct val="100000"/>
              </a:lnSpc>
              <a:buAutoNum type="arabicPeriod"/>
            </a:pPr>
            <a:r>
              <a:rPr lang="en-US" sz="1800">
                <a:solidFill>
                  <a:srgbClr val="000000"/>
                </a:solidFill>
                <a:cs typeface="Calibri"/>
              </a:rPr>
              <a:t>Completeness of Data: Missing articles</a:t>
            </a:r>
          </a:p>
          <a:p>
            <a:pPr marL="742950" lvl="1" indent="-285750">
              <a:lnSpc>
                <a:spcPct val="100000"/>
              </a:lnSpc>
            </a:pPr>
            <a:r>
              <a:rPr lang="en-US" sz="1600">
                <a:solidFill>
                  <a:srgbClr val="000000"/>
                </a:solidFill>
                <a:cs typeface="Calibri"/>
              </a:rPr>
              <a:t>1</a:t>
            </a:r>
            <a:r>
              <a:rPr lang="en-US" sz="1600" i="1">
                <a:solidFill>
                  <a:srgbClr val="000000"/>
                </a:solidFill>
                <a:cs typeface="Calibri"/>
              </a:rPr>
              <a:t>. </a:t>
            </a:r>
            <a:r>
              <a:rPr lang="en-US" sz="1600">
                <a:ea typeface="+mn-lt"/>
                <a:cs typeface="+mn-lt"/>
              </a:rPr>
              <a:t>Exists in NI DB, but outside the 12-month window we display on NI.com</a:t>
            </a:r>
            <a:endParaRPr lang="en-US" sz="1600">
              <a:solidFill>
                <a:srgbClr val="000000"/>
              </a:solidFill>
              <a:cs typeface="Calibri"/>
            </a:endParaRPr>
          </a:p>
          <a:p>
            <a:pPr marL="742950" lvl="1" indent="-285750">
              <a:lnSpc>
                <a:spcPct val="100000"/>
              </a:lnSpc>
            </a:pPr>
            <a:r>
              <a:rPr lang="en-US" sz="1600">
                <a:solidFill>
                  <a:srgbClr val="000000"/>
                </a:solidFill>
                <a:cs typeface="Calibri"/>
              </a:rPr>
              <a:t>2. Articles are missing, but can be added to the database by reaching out to the NI team</a:t>
            </a:r>
          </a:p>
          <a:p>
            <a:pPr marL="342900" indent="-342900">
              <a:lnSpc>
                <a:spcPct val="100000"/>
              </a:lnSpc>
              <a:buAutoNum type="arabicPeriod"/>
            </a:pPr>
            <a:r>
              <a:rPr lang="en-US" sz="1800">
                <a:solidFill>
                  <a:srgbClr val="000000"/>
                </a:solidFill>
                <a:cs typeface="Calibri" panose="020F0502020204030204"/>
              </a:rPr>
              <a:t>Selection Criteria:</a:t>
            </a:r>
          </a:p>
          <a:p>
            <a:pPr marL="742950" lvl="1" indent="-285750">
              <a:lnSpc>
                <a:spcPct val="100000"/>
              </a:lnSpc>
            </a:pPr>
            <a:r>
              <a:rPr lang="en-US" sz="1600">
                <a:solidFill>
                  <a:srgbClr val="000000"/>
                </a:solidFill>
                <a:ea typeface="+mn-lt"/>
                <a:cs typeface="+mn-lt"/>
              </a:rPr>
              <a:t>1</a:t>
            </a:r>
            <a:r>
              <a:rPr lang="en-US" sz="1600" i="1">
                <a:solidFill>
                  <a:srgbClr val="000000"/>
                </a:solidFill>
                <a:ea typeface="+mn-lt"/>
                <a:cs typeface="+mn-lt"/>
              </a:rPr>
              <a:t>. </a:t>
            </a:r>
            <a:r>
              <a:rPr lang="en-US" sz="1600">
                <a:solidFill>
                  <a:srgbClr val="000000"/>
                </a:solidFill>
                <a:ea typeface="+mn-lt"/>
                <a:cs typeface="+mn-lt"/>
              </a:rPr>
              <a:t>Comment from EES Chair:</a:t>
            </a:r>
            <a:r>
              <a:rPr lang="en-US" sz="1600" i="1">
                <a:solidFill>
                  <a:srgbClr val="000000"/>
                </a:solidFill>
                <a:ea typeface="+mn-lt"/>
                <a:cs typeface="+mn-lt"/>
              </a:rPr>
              <a:t> </a:t>
            </a:r>
            <a:r>
              <a:rPr lang="en-US" sz="1600">
                <a:solidFill>
                  <a:srgbClr val="000000"/>
                </a:solidFill>
                <a:ea typeface="+mn-lt"/>
                <a:cs typeface="+mn-lt"/>
              </a:rPr>
              <a:t>List of journals under subject groups is "good" but doesn't cover all major journals in field</a:t>
            </a:r>
            <a:endParaRPr lang="en-US" sz="1600" i="1">
              <a:solidFill>
                <a:srgbClr val="000000"/>
              </a:solidFill>
              <a:ea typeface="+mn-lt"/>
              <a:cs typeface="+mn-lt"/>
            </a:endParaRPr>
          </a:p>
          <a:p>
            <a:pPr marL="742950" lvl="1" indent="-285750">
              <a:lnSpc>
                <a:spcPct val="100000"/>
              </a:lnSpc>
            </a:pPr>
            <a:r>
              <a:rPr lang="en-US" sz="1600">
                <a:ea typeface="+mn-lt"/>
                <a:cs typeface="+mn-lt"/>
              </a:rPr>
              <a:t>2. NI: "We are looking at article-based alternatives in place of journal-based." </a:t>
            </a:r>
            <a:endParaRPr lang="en-US" sz="1600">
              <a:cs typeface="Calibri"/>
            </a:endParaRPr>
          </a:p>
          <a:p>
            <a:pPr marL="0" indent="0">
              <a:lnSpc>
                <a:spcPct val="100000"/>
              </a:lnSpc>
              <a:buNone/>
            </a:pPr>
            <a:r>
              <a:rPr lang="en-US" sz="1800" b="1">
                <a:solidFill>
                  <a:srgbClr val="000000"/>
                </a:solidFill>
                <a:cs typeface="Calibri" panose="020F0502020204030204"/>
              </a:rPr>
              <a:t>Recommendations:</a:t>
            </a:r>
          </a:p>
          <a:p>
            <a:pPr marL="342900" indent="-342900">
              <a:lnSpc>
                <a:spcPct val="100000"/>
              </a:lnSpc>
              <a:buAutoNum type="arabicPeriod"/>
            </a:pPr>
            <a:r>
              <a:rPr lang="en-US" sz="1600">
                <a:ea typeface="+mn-lt"/>
                <a:cs typeface="+mn-lt"/>
              </a:rPr>
              <a:t>If used as a regular research metrics, be aware of limitations.</a:t>
            </a:r>
          </a:p>
          <a:p>
            <a:pPr marL="342900" indent="-342900">
              <a:lnSpc>
                <a:spcPct val="100000"/>
              </a:lnSpc>
              <a:buAutoNum type="arabicPeriod"/>
            </a:pPr>
            <a:r>
              <a:rPr lang="en-US" sz="1600">
                <a:solidFill>
                  <a:srgbClr val="000000"/>
                </a:solidFill>
                <a:cs typeface="Calibri" panose="020F0502020204030204"/>
              </a:rPr>
              <a:t>Conduct annual audits to make sure all qualified UR publications are added to the NI database. Caveat: cleaning the data and doing the comparison is time consuming.</a:t>
            </a:r>
            <a:endParaRPr lang="en-US">
              <a:cs typeface="Calibri" panose="020F0502020204030204"/>
            </a:endParaRPr>
          </a:p>
          <a:p>
            <a:pPr marL="285750" indent="-285750">
              <a:lnSpc>
                <a:spcPct val="100000"/>
              </a:lnSpc>
            </a:pPr>
            <a:endParaRPr lang="en-US">
              <a:solidFill>
                <a:srgbClr val="000000"/>
              </a:solidFill>
              <a:cs typeface="Calibri" panose="020F0502020204030204"/>
            </a:endParaRPr>
          </a:p>
        </p:txBody>
      </p:sp>
      <p:pic>
        <p:nvPicPr>
          <p:cNvPr id="9" name="Picture 8" descr="Logo, company name&#10;&#10;Description automatically generated">
            <a:extLst>
              <a:ext uri="{FF2B5EF4-FFF2-40B4-BE49-F238E27FC236}">
                <a16:creationId xmlns:a16="http://schemas.microsoft.com/office/drawing/2014/main" id="{AEF88CEF-8FC9-A8DA-CDA0-EDECC2969C5E}"/>
              </a:ext>
            </a:extLst>
          </p:cNvPr>
          <p:cNvPicPr>
            <a:picLocks noChangeAspect="1"/>
          </p:cNvPicPr>
          <p:nvPr/>
        </p:nvPicPr>
        <p:blipFill>
          <a:blip r:embed="rId3"/>
          <a:stretch>
            <a:fillRect/>
          </a:stretch>
        </p:blipFill>
        <p:spPr>
          <a:xfrm>
            <a:off x="10395751" y="6278706"/>
            <a:ext cx="1663082" cy="517473"/>
          </a:xfrm>
          <a:prstGeom prst="rect">
            <a:avLst/>
          </a:prstGeom>
        </p:spPr>
      </p:pic>
    </p:spTree>
    <p:extLst>
      <p:ext uri="{BB962C8B-B14F-4D97-AF65-F5344CB8AC3E}">
        <p14:creationId xmlns:p14="http://schemas.microsoft.com/office/powerpoint/2010/main" val="2614315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A115719-4263-4636-85D4-EAFCFB1A516E}"/>
              </a:ext>
            </a:extLst>
          </p:cNvPr>
          <p:cNvSpPr>
            <a:spLocks noGrp="1"/>
          </p:cNvSpPr>
          <p:nvPr>
            <p:ph type="title"/>
          </p:nvPr>
        </p:nvSpPr>
        <p:spPr>
          <a:xfrm>
            <a:off x="838200" y="498937"/>
            <a:ext cx="4813589" cy="1325563"/>
          </a:xfrm>
        </p:spPr>
        <p:txBody>
          <a:bodyPr/>
          <a:lstStyle/>
          <a:p>
            <a:r>
              <a:rPr lang="en-US"/>
              <a:t>Data Insights</a:t>
            </a:r>
            <a:r>
              <a:rPr lang="en-US">
                <a:sym typeface="Wingdings" pitchFamily="2" charset="2"/>
              </a:rPr>
              <a:t> </a:t>
            </a:r>
            <a:r>
              <a:rPr lang="en-US" sz="2400">
                <a:sym typeface="Wingdings" pitchFamily="2" charset="2"/>
              </a:rPr>
              <a:t>| Scholars</a:t>
            </a:r>
            <a:endParaRPr lang="en-US"/>
          </a:p>
        </p:txBody>
      </p:sp>
      <p:sp>
        <p:nvSpPr>
          <p:cNvPr id="9" name="TextBox 6">
            <a:extLst>
              <a:ext uri="{FF2B5EF4-FFF2-40B4-BE49-F238E27FC236}">
                <a16:creationId xmlns:a16="http://schemas.microsoft.com/office/drawing/2014/main" id="{5D6CF9A2-8728-4ED8-92C2-14411856878F}"/>
              </a:ext>
            </a:extLst>
          </p:cNvPr>
          <p:cNvSpPr txBox="1"/>
          <p:nvPr/>
        </p:nvSpPr>
        <p:spPr>
          <a:xfrm>
            <a:off x="0" y="6222124"/>
            <a:ext cx="12192000" cy="635876"/>
          </a:xfrm>
          <a:prstGeom prst="rect">
            <a:avLst/>
          </a:prstGeom>
          <a:solidFill>
            <a:schemeClr val="accent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Content Placeholder 2">
            <a:extLst>
              <a:ext uri="{FF2B5EF4-FFF2-40B4-BE49-F238E27FC236}">
                <a16:creationId xmlns:a16="http://schemas.microsoft.com/office/drawing/2014/main" id="{DA2CE30B-26C0-417B-926B-01CBC4478095}"/>
              </a:ext>
            </a:extLst>
          </p:cNvPr>
          <p:cNvSpPr txBox="1">
            <a:spLocks/>
          </p:cNvSpPr>
          <p:nvPr/>
        </p:nvSpPr>
        <p:spPr>
          <a:xfrm>
            <a:off x="838199" y="1730992"/>
            <a:ext cx="5515179" cy="41765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t>Author Position</a:t>
            </a:r>
          </a:p>
          <a:p>
            <a:pPr lvl="1"/>
            <a:r>
              <a:rPr lang="en-US"/>
              <a:t>First position: 63 papers (41% of total) had a first author and likely corresponding author from the University of Rochester</a:t>
            </a:r>
          </a:p>
          <a:p>
            <a:pPr lvl="1"/>
            <a:r>
              <a:rPr lang="en-US"/>
              <a:t>Last position: 48 papers (31.5% of total papers) had a UR author in the last position. </a:t>
            </a:r>
          </a:p>
          <a:p>
            <a:pPr lvl="1"/>
            <a:r>
              <a:rPr lang="en-US"/>
              <a:t>The table on the right shows the number of articles in each journal that had a UR author in the first position.</a:t>
            </a:r>
            <a:br>
              <a:rPr lang="en-US"/>
            </a:br>
            <a:br>
              <a:rPr lang="en-US" sz="2200"/>
            </a:br>
            <a:br>
              <a:rPr lang="en-US" sz="2200"/>
            </a:br>
            <a:br>
              <a:rPr lang="en-US" sz="2200"/>
            </a:br>
            <a:endParaRPr lang="en-US" sz="2200"/>
          </a:p>
        </p:txBody>
      </p:sp>
      <p:graphicFrame>
        <p:nvGraphicFramePr>
          <p:cNvPr id="13" name="Diagram 12">
            <a:extLst>
              <a:ext uri="{FF2B5EF4-FFF2-40B4-BE49-F238E27FC236}">
                <a16:creationId xmlns:a16="http://schemas.microsoft.com/office/drawing/2014/main" id="{F38CDFCD-7120-4BE1-B014-265C72247AC5}"/>
              </a:ext>
            </a:extLst>
          </p:cNvPr>
          <p:cNvGraphicFramePr/>
          <p:nvPr>
            <p:extLst>
              <p:ext uri="{D42A27DB-BD31-4B8C-83A1-F6EECF244321}">
                <p14:modId xmlns:p14="http://schemas.microsoft.com/office/powerpoint/2010/main" val="2996330801"/>
              </p:ext>
            </p:extLst>
          </p:nvPr>
        </p:nvGraphicFramePr>
        <p:xfrm>
          <a:off x="8398933" y="-64119"/>
          <a:ext cx="2524094" cy="1784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8" name="Straight Arrow Connector 17">
            <a:extLst>
              <a:ext uri="{FF2B5EF4-FFF2-40B4-BE49-F238E27FC236}">
                <a16:creationId xmlns:a16="http://schemas.microsoft.com/office/drawing/2014/main" id="{1B51B6E6-4FC7-44EE-A8BE-870F228174D7}"/>
              </a:ext>
            </a:extLst>
          </p:cNvPr>
          <p:cNvCxnSpPr>
            <a:cxnSpLocks/>
          </p:cNvCxnSpPr>
          <p:nvPr/>
        </p:nvCxnSpPr>
        <p:spPr>
          <a:xfrm flipH="1">
            <a:off x="9643085" y="902458"/>
            <a:ext cx="35790" cy="654805"/>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20" name="TextBox 19">
            <a:extLst>
              <a:ext uri="{FF2B5EF4-FFF2-40B4-BE49-F238E27FC236}">
                <a16:creationId xmlns:a16="http://schemas.microsoft.com/office/drawing/2014/main" id="{171223DC-2289-47A3-899A-29663B840555}"/>
              </a:ext>
            </a:extLst>
          </p:cNvPr>
          <p:cNvSpPr txBox="1"/>
          <p:nvPr/>
        </p:nvSpPr>
        <p:spPr>
          <a:xfrm>
            <a:off x="8184571" y="1547501"/>
            <a:ext cx="2917027" cy="276999"/>
          </a:xfrm>
          <a:prstGeom prst="rect">
            <a:avLst/>
          </a:prstGeom>
          <a:noFill/>
        </p:spPr>
        <p:txBody>
          <a:bodyPr wrap="square" rtlCol="0">
            <a:spAutoFit/>
          </a:bodyPr>
          <a:lstStyle/>
          <a:p>
            <a:r>
              <a:rPr lang="en-US" sz="1200">
                <a:solidFill>
                  <a:schemeClr val="accent1">
                    <a:lumMod val="75000"/>
                  </a:schemeClr>
                </a:solidFill>
              </a:rPr>
              <a:t>Counts of UR authors at both positions : 25</a:t>
            </a:r>
          </a:p>
        </p:txBody>
      </p:sp>
      <p:pic>
        <p:nvPicPr>
          <p:cNvPr id="22" name="Picture 21" descr="Table&#10;&#10;Description automatically generated">
            <a:extLst>
              <a:ext uri="{FF2B5EF4-FFF2-40B4-BE49-F238E27FC236}">
                <a16:creationId xmlns:a16="http://schemas.microsoft.com/office/drawing/2014/main" id="{3D3FB69A-D092-4CB9-9A45-75B8F475E309}"/>
              </a:ext>
            </a:extLst>
          </p:cNvPr>
          <p:cNvPicPr>
            <a:picLocks noChangeAspect="1"/>
          </p:cNvPicPr>
          <p:nvPr/>
        </p:nvPicPr>
        <p:blipFill>
          <a:blip r:embed="rId7"/>
          <a:stretch>
            <a:fillRect/>
          </a:stretch>
        </p:blipFill>
        <p:spPr>
          <a:xfrm>
            <a:off x="7239396" y="1888268"/>
            <a:ext cx="4495070" cy="4176579"/>
          </a:xfrm>
          <a:prstGeom prst="rect">
            <a:avLst/>
          </a:prstGeom>
        </p:spPr>
      </p:pic>
    </p:spTree>
    <p:extLst>
      <p:ext uri="{BB962C8B-B14F-4D97-AF65-F5344CB8AC3E}">
        <p14:creationId xmlns:p14="http://schemas.microsoft.com/office/powerpoint/2010/main" val="3307833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E1051C3-8742-4573-8554-26B1F8FC80CF}"/>
              </a:ext>
            </a:extLst>
          </p:cNvPr>
          <p:cNvGraphicFramePr>
            <a:graphicFrameLocks/>
          </p:cNvGraphicFramePr>
          <p:nvPr>
            <p:extLst>
              <p:ext uri="{D42A27DB-BD31-4B8C-83A1-F6EECF244321}">
                <p14:modId xmlns:p14="http://schemas.microsoft.com/office/powerpoint/2010/main" val="4188571650"/>
              </p:ext>
            </p:extLst>
          </p:nvPr>
        </p:nvGraphicFramePr>
        <p:xfrm>
          <a:off x="136611" y="1907985"/>
          <a:ext cx="11824332" cy="2718965"/>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40182BEF-79F6-4DE0-8F21-1A28672CF147}"/>
              </a:ext>
            </a:extLst>
          </p:cNvPr>
          <p:cNvSpPr>
            <a:spLocks noGrp="1"/>
          </p:cNvSpPr>
          <p:nvPr>
            <p:ph type="title"/>
          </p:nvPr>
        </p:nvSpPr>
        <p:spPr>
          <a:xfrm>
            <a:off x="749709" y="582422"/>
            <a:ext cx="6968067" cy="1325563"/>
          </a:xfrm>
        </p:spPr>
        <p:txBody>
          <a:bodyPr/>
          <a:lstStyle/>
          <a:p>
            <a:r>
              <a:rPr lang="en-US"/>
              <a:t>Data Insights</a:t>
            </a:r>
            <a:r>
              <a:rPr lang="en-US">
                <a:sym typeface="Wingdings" pitchFamily="2" charset="2"/>
              </a:rPr>
              <a:t> </a:t>
            </a:r>
            <a:r>
              <a:rPr lang="en-US" sz="2400">
                <a:sym typeface="Wingdings" pitchFamily="2" charset="2"/>
              </a:rPr>
              <a:t>| Funder &amp; Country </a:t>
            </a:r>
            <a:endParaRPr lang="en-US"/>
          </a:p>
        </p:txBody>
      </p:sp>
      <p:sp>
        <p:nvSpPr>
          <p:cNvPr id="11" name="TextBox 6">
            <a:extLst>
              <a:ext uri="{FF2B5EF4-FFF2-40B4-BE49-F238E27FC236}">
                <a16:creationId xmlns:a16="http://schemas.microsoft.com/office/drawing/2014/main" id="{561DDDCC-26F4-4D23-9058-4F43B03B0711}"/>
              </a:ext>
            </a:extLst>
          </p:cNvPr>
          <p:cNvSpPr txBox="1"/>
          <p:nvPr/>
        </p:nvSpPr>
        <p:spPr>
          <a:xfrm>
            <a:off x="0" y="6222124"/>
            <a:ext cx="12192000" cy="635876"/>
          </a:xfrm>
          <a:prstGeom prst="rect">
            <a:avLst/>
          </a:prstGeom>
          <a:solidFill>
            <a:schemeClr val="accent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aphicFrame>
        <p:nvGraphicFramePr>
          <p:cNvPr id="13" name="Table 12">
            <a:extLst>
              <a:ext uri="{FF2B5EF4-FFF2-40B4-BE49-F238E27FC236}">
                <a16:creationId xmlns:a16="http://schemas.microsoft.com/office/drawing/2014/main" id="{DB745BC0-13B3-43CD-8317-8827978CEC77}"/>
              </a:ext>
            </a:extLst>
          </p:cNvPr>
          <p:cNvGraphicFramePr>
            <a:graphicFrameLocks noGrp="1"/>
          </p:cNvGraphicFramePr>
          <p:nvPr>
            <p:extLst>
              <p:ext uri="{D42A27DB-BD31-4B8C-83A1-F6EECF244321}">
                <p14:modId xmlns:p14="http://schemas.microsoft.com/office/powerpoint/2010/main" val="1988874550"/>
              </p:ext>
            </p:extLst>
          </p:nvPr>
        </p:nvGraphicFramePr>
        <p:xfrm>
          <a:off x="316455" y="4626143"/>
          <a:ext cx="2770989" cy="2118900"/>
        </p:xfrm>
        <a:graphic>
          <a:graphicData uri="http://schemas.openxmlformats.org/drawingml/2006/table">
            <a:tbl>
              <a:tblPr firstRow="1">
                <a:tableStyleId>{7DF18680-E054-41AD-8BC1-D1AEF772440D}</a:tableStyleId>
              </a:tblPr>
              <a:tblGrid>
                <a:gridCol w="2770989">
                  <a:extLst>
                    <a:ext uri="{9D8B030D-6E8A-4147-A177-3AD203B41FA5}">
                      <a16:colId xmlns:a16="http://schemas.microsoft.com/office/drawing/2014/main" val="364809135"/>
                    </a:ext>
                  </a:extLst>
                </a:gridCol>
              </a:tblGrid>
              <a:tr h="176575">
                <a:tc>
                  <a:txBody>
                    <a:bodyPr/>
                    <a:lstStyle/>
                    <a:p>
                      <a:pPr algn="l" fontAlgn="b">
                        <a:lnSpc>
                          <a:spcPct val="100000"/>
                        </a:lnSpc>
                      </a:pPr>
                      <a:r>
                        <a:rPr lang="en-US" sz="900" b="1" i="0" u="none" strike="noStrike">
                          <a:solidFill>
                            <a:schemeClr val="bg1"/>
                          </a:solidFill>
                          <a:effectLst/>
                          <a:latin typeface="+mj-lt"/>
                        </a:rPr>
                        <a:t>11  funders from the U.S. have over average citations</a:t>
                      </a:r>
                    </a:p>
                  </a:txBody>
                  <a:tcPr marL="6750" marR="6750" marT="6750" marB="0" anchor="ctr"/>
                </a:tc>
                <a:extLst>
                  <a:ext uri="{0D108BD9-81ED-4DB2-BD59-A6C34878D82A}">
                    <a16:rowId xmlns:a16="http://schemas.microsoft.com/office/drawing/2014/main" val="3240429209"/>
                  </a:ext>
                </a:extLst>
              </a:tr>
              <a:tr h="176575">
                <a:tc>
                  <a:txBody>
                    <a:bodyPr/>
                    <a:lstStyle/>
                    <a:p>
                      <a:pPr algn="l" fontAlgn="b">
                        <a:lnSpc>
                          <a:spcPct val="100000"/>
                        </a:lnSpc>
                      </a:pPr>
                      <a:r>
                        <a:rPr lang="en-US" sz="900" b="0" u="none" strike="noStrike">
                          <a:effectLst/>
                          <a:latin typeface="+mj-lt"/>
                        </a:rPr>
                        <a:t>Cook Medical (United States)</a:t>
                      </a:r>
                      <a:endParaRPr lang="en-US" sz="900" b="0" i="0" u="none" strike="noStrike">
                        <a:solidFill>
                          <a:srgbClr val="000000"/>
                        </a:solidFill>
                        <a:effectLst/>
                        <a:latin typeface="+mj-lt"/>
                      </a:endParaRPr>
                    </a:p>
                  </a:txBody>
                  <a:tcPr marL="6750" marR="6750" marT="6750" marB="0" anchor="b"/>
                </a:tc>
                <a:extLst>
                  <a:ext uri="{0D108BD9-81ED-4DB2-BD59-A6C34878D82A}">
                    <a16:rowId xmlns:a16="http://schemas.microsoft.com/office/drawing/2014/main" val="2535973842"/>
                  </a:ext>
                </a:extLst>
              </a:tr>
              <a:tr h="176575">
                <a:tc>
                  <a:txBody>
                    <a:bodyPr/>
                    <a:lstStyle/>
                    <a:p>
                      <a:pPr algn="l" fontAlgn="b">
                        <a:lnSpc>
                          <a:spcPct val="100000"/>
                        </a:lnSpc>
                      </a:pPr>
                      <a:r>
                        <a:rPr lang="en-US" sz="900" b="0" u="none" strike="noStrike">
                          <a:effectLst/>
                          <a:latin typeface="+mj-lt"/>
                        </a:rPr>
                        <a:t>Scripps (United States)</a:t>
                      </a:r>
                      <a:endParaRPr lang="en-US" sz="900" b="0" i="0" u="none" strike="noStrike">
                        <a:solidFill>
                          <a:srgbClr val="000000"/>
                        </a:solidFill>
                        <a:effectLst/>
                        <a:latin typeface="+mj-lt"/>
                      </a:endParaRPr>
                    </a:p>
                  </a:txBody>
                  <a:tcPr marL="6750" marR="6750" marT="6750" marB="0" anchor="b"/>
                </a:tc>
                <a:extLst>
                  <a:ext uri="{0D108BD9-81ED-4DB2-BD59-A6C34878D82A}">
                    <a16:rowId xmlns:a16="http://schemas.microsoft.com/office/drawing/2014/main" val="1241318192"/>
                  </a:ext>
                </a:extLst>
              </a:tr>
              <a:tr h="176575">
                <a:tc>
                  <a:txBody>
                    <a:bodyPr/>
                    <a:lstStyle/>
                    <a:p>
                      <a:pPr algn="l" fontAlgn="b">
                        <a:lnSpc>
                          <a:spcPct val="100000"/>
                        </a:lnSpc>
                      </a:pPr>
                      <a:r>
                        <a:rPr lang="en-US" sz="900" b="0" u="none" strike="noStrike">
                          <a:effectLst/>
                          <a:latin typeface="+mj-lt"/>
                        </a:rPr>
                        <a:t>Environmental Protection Agency (EPA)</a:t>
                      </a:r>
                      <a:endParaRPr lang="en-US" sz="900" b="0" i="0" u="none" strike="noStrike">
                        <a:solidFill>
                          <a:srgbClr val="000000"/>
                        </a:solidFill>
                        <a:effectLst/>
                        <a:latin typeface="+mj-lt"/>
                      </a:endParaRPr>
                    </a:p>
                  </a:txBody>
                  <a:tcPr marL="6750" marR="6750" marT="6750" marB="0" anchor="b"/>
                </a:tc>
                <a:extLst>
                  <a:ext uri="{0D108BD9-81ED-4DB2-BD59-A6C34878D82A}">
                    <a16:rowId xmlns:a16="http://schemas.microsoft.com/office/drawing/2014/main" val="3482176218"/>
                  </a:ext>
                </a:extLst>
              </a:tr>
              <a:tr h="176575">
                <a:tc>
                  <a:txBody>
                    <a:bodyPr/>
                    <a:lstStyle/>
                    <a:p>
                      <a:pPr algn="l" fontAlgn="b">
                        <a:lnSpc>
                          <a:spcPct val="100000"/>
                        </a:lnSpc>
                      </a:pPr>
                      <a:r>
                        <a:rPr lang="en-US" sz="900" b="0" u="none" strike="noStrike">
                          <a:effectLst/>
                          <a:latin typeface="+mj-lt"/>
                        </a:rPr>
                        <a:t>National Heart Lung and Blood Institute (NHLBI)</a:t>
                      </a:r>
                      <a:endParaRPr lang="en-US" sz="900" b="0" i="0" u="none" strike="noStrike">
                        <a:solidFill>
                          <a:srgbClr val="000000"/>
                        </a:solidFill>
                        <a:effectLst/>
                        <a:latin typeface="+mj-lt"/>
                      </a:endParaRPr>
                    </a:p>
                  </a:txBody>
                  <a:tcPr marL="6750" marR="6750" marT="6750" marB="0" anchor="b"/>
                </a:tc>
                <a:extLst>
                  <a:ext uri="{0D108BD9-81ED-4DB2-BD59-A6C34878D82A}">
                    <a16:rowId xmlns:a16="http://schemas.microsoft.com/office/drawing/2014/main" val="1416527053"/>
                  </a:ext>
                </a:extLst>
              </a:tr>
              <a:tr h="176575">
                <a:tc>
                  <a:txBody>
                    <a:bodyPr/>
                    <a:lstStyle/>
                    <a:p>
                      <a:pPr algn="l" fontAlgn="b">
                        <a:lnSpc>
                          <a:spcPct val="100000"/>
                        </a:lnSpc>
                      </a:pPr>
                      <a:r>
                        <a:rPr lang="en-US" sz="900" b="0" u="none" strike="noStrike">
                          <a:effectLst/>
                          <a:latin typeface="+mj-lt"/>
                        </a:rPr>
                        <a:t>National Human Genome Research Institute (NHGRI)</a:t>
                      </a:r>
                      <a:endParaRPr lang="en-US" sz="900" b="0" i="0" u="none" strike="noStrike">
                        <a:solidFill>
                          <a:srgbClr val="000000"/>
                        </a:solidFill>
                        <a:effectLst/>
                        <a:latin typeface="+mj-lt"/>
                      </a:endParaRPr>
                    </a:p>
                  </a:txBody>
                  <a:tcPr marL="6750" marR="6750" marT="6750" marB="0" anchor="b"/>
                </a:tc>
                <a:extLst>
                  <a:ext uri="{0D108BD9-81ED-4DB2-BD59-A6C34878D82A}">
                    <a16:rowId xmlns:a16="http://schemas.microsoft.com/office/drawing/2014/main" val="2958983062"/>
                  </a:ext>
                </a:extLst>
              </a:tr>
              <a:tr h="176575">
                <a:tc>
                  <a:txBody>
                    <a:bodyPr/>
                    <a:lstStyle/>
                    <a:p>
                      <a:pPr algn="l" fontAlgn="b">
                        <a:lnSpc>
                          <a:spcPct val="100000"/>
                        </a:lnSpc>
                      </a:pPr>
                      <a:r>
                        <a:rPr lang="en-US" sz="900" b="0" u="none" strike="noStrike">
                          <a:effectLst/>
                          <a:latin typeface="+mj-lt"/>
                        </a:rPr>
                        <a:t>National Institute of General Medical Sciences (NIGMS)</a:t>
                      </a:r>
                      <a:endParaRPr lang="en-US" sz="900" b="0" i="0" u="none" strike="noStrike">
                        <a:solidFill>
                          <a:srgbClr val="000000"/>
                        </a:solidFill>
                        <a:effectLst/>
                        <a:latin typeface="+mj-lt"/>
                      </a:endParaRPr>
                    </a:p>
                  </a:txBody>
                  <a:tcPr marL="6750" marR="6750" marT="6750" marB="0" anchor="b"/>
                </a:tc>
                <a:extLst>
                  <a:ext uri="{0D108BD9-81ED-4DB2-BD59-A6C34878D82A}">
                    <a16:rowId xmlns:a16="http://schemas.microsoft.com/office/drawing/2014/main" val="1690732817"/>
                  </a:ext>
                </a:extLst>
              </a:tr>
              <a:tr h="176575">
                <a:tc>
                  <a:txBody>
                    <a:bodyPr/>
                    <a:lstStyle/>
                    <a:p>
                      <a:pPr algn="l" fontAlgn="b">
                        <a:lnSpc>
                          <a:spcPct val="100000"/>
                        </a:lnSpc>
                      </a:pPr>
                      <a:r>
                        <a:rPr lang="en-US" sz="900" b="0" u="none" strike="noStrike">
                          <a:effectLst/>
                          <a:latin typeface="+mj-lt"/>
                        </a:rPr>
                        <a:t>Howard Hughes Medical Institute (HHMI)</a:t>
                      </a:r>
                      <a:endParaRPr lang="en-US" sz="900" b="0" i="0" u="none" strike="noStrike">
                        <a:solidFill>
                          <a:srgbClr val="000000"/>
                        </a:solidFill>
                        <a:effectLst/>
                        <a:latin typeface="+mj-lt"/>
                      </a:endParaRPr>
                    </a:p>
                  </a:txBody>
                  <a:tcPr marL="6750" marR="6750" marT="6750" marB="0" anchor="b"/>
                </a:tc>
                <a:extLst>
                  <a:ext uri="{0D108BD9-81ED-4DB2-BD59-A6C34878D82A}">
                    <a16:rowId xmlns:a16="http://schemas.microsoft.com/office/drawing/2014/main" val="3805741793"/>
                  </a:ext>
                </a:extLst>
              </a:tr>
              <a:tr h="176575">
                <a:tc>
                  <a:txBody>
                    <a:bodyPr/>
                    <a:lstStyle/>
                    <a:p>
                      <a:pPr algn="l" fontAlgn="b">
                        <a:lnSpc>
                          <a:spcPct val="100000"/>
                        </a:lnSpc>
                      </a:pPr>
                      <a:r>
                        <a:rPr lang="en-US" sz="900" b="0" u="none" strike="noStrike">
                          <a:effectLst/>
                          <a:latin typeface="+mj-lt"/>
                        </a:rPr>
                        <a:t>Comer Family Foundation</a:t>
                      </a:r>
                      <a:endParaRPr lang="en-US" sz="900" b="0" i="0" u="none" strike="noStrike">
                        <a:solidFill>
                          <a:srgbClr val="000000"/>
                        </a:solidFill>
                        <a:effectLst/>
                        <a:latin typeface="+mj-lt"/>
                      </a:endParaRPr>
                    </a:p>
                  </a:txBody>
                  <a:tcPr marL="6750" marR="6750" marT="6750" marB="0" anchor="b"/>
                </a:tc>
                <a:extLst>
                  <a:ext uri="{0D108BD9-81ED-4DB2-BD59-A6C34878D82A}">
                    <a16:rowId xmlns:a16="http://schemas.microsoft.com/office/drawing/2014/main" val="2342080131"/>
                  </a:ext>
                </a:extLst>
              </a:tr>
              <a:tr h="176575">
                <a:tc>
                  <a:txBody>
                    <a:bodyPr/>
                    <a:lstStyle/>
                    <a:p>
                      <a:pPr algn="l" fontAlgn="b">
                        <a:lnSpc>
                          <a:spcPct val="100000"/>
                        </a:lnSpc>
                      </a:pPr>
                      <a:r>
                        <a:rPr lang="en-US" sz="900" b="0" u="none" strike="noStrike">
                          <a:effectLst/>
                          <a:latin typeface="+mj-lt"/>
                        </a:rPr>
                        <a:t>Gordon and Betty Moore Foundation</a:t>
                      </a:r>
                      <a:endParaRPr lang="en-US" sz="900" b="0" i="0" u="none" strike="noStrike">
                        <a:solidFill>
                          <a:srgbClr val="000000"/>
                        </a:solidFill>
                        <a:effectLst/>
                        <a:latin typeface="+mj-lt"/>
                      </a:endParaRPr>
                    </a:p>
                  </a:txBody>
                  <a:tcPr marL="6750" marR="6750" marT="6750" marB="0" anchor="b"/>
                </a:tc>
                <a:extLst>
                  <a:ext uri="{0D108BD9-81ED-4DB2-BD59-A6C34878D82A}">
                    <a16:rowId xmlns:a16="http://schemas.microsoft.com/office/drawing/2014/main" val="2394049200"/>
                  </a:ext>
                </a:extLst>
              </a:tr>
              <a:tr h="176575">
                <a:tc>
                  <a:txBody>
                    <a:bodyPr/>
                    <a:lstStyle/>
                    <a:p>
                      <a:pPr algn="l" fontAlgn="b">
                        <a:lnSpc>
                          <a:spcPct val="100000"/>
                        </a:lnSpc>
                      </a:pPr>
                      <a:r>
                        <a:rPr lang="en-US" sz="900" b="0" u="none" strike="noStrike">
                          <a:effectLst/>
                          <a:latin typeface="+mj-lt"/>
                        </a:rPr>
                        <a:t>Geological Society of America (GSA)</a:t>
                      </a:r>
                      <a:endParaRPr lang="en-US" sz="900" b="0" i="0" u="none" strike="noStrike">
                        <a:solidFill>
                          <a:srgbClr val="000000"/>
                        </a:solidFill>
                        <a:effectLst/>
                        <a:latin typeface="+mj-lt"/>
                      </a:endParaRPr>
                    </a:p>
                  </a:txBody>
                  <a:tcPr marL="6750" marR="6750" marT="6750" marB="0" anchor="b"/>
                </a:tc>
                <a:extLst>
                  <a:ext uri="{0D108BD9-81ED-4DB2-BD59-A6C34878D82A}">
                    <a16:rowId xmlns:a16="http://schemas.microsoft.com/office/drawing/2014/main" val="558469156"/>
                  </a:ext>
                </a:extLst>
              </a:tr>
              <a:tr h="176575">
                <a:tc>
                  <a:txBody>
                    <a:bodyPr/>
                    <a:lstStyle/>
                    <a:p>
                      <a:pPr algn="l" fontAlgn="b">
                        <a:lnSpc>
                          <a:spcPct val="100000"/>
                        </a:lnSpc>
                      </a:pPr>
                      <a:r>
                        <a:rPr lang="en-US" sz="900" b="0" u="none" strike="noStrike">
                          <a:effectLst/>
                          <a:latin typeface="+mj-lt"/>
                        </a:rPr>
                        <a:t>Division of Earth Sciences (NSF EAR)</a:t>
                      </a:r>
                      <a:endParaRPr lang="en-US" sz="900" b="0" i="0" u="none" strike="noStrike">
                        <a:solidFill>
                          <a:srgbClr val="000000"/>
                        </a:solidFill>
                        <a:effectLst/>
                        <a:latin typeface="+mj-lt"/>
                      </a:endParaRPr>
                    </a:p>
                  </a:txBody>
                  <a:tcPr marL="6750" marR="6750" marT="6750" marB="0" anchor="b"/>
                </a:tc>
                <a:extLst>
                  <a:ext uri="{0D108BD9-81ED-4DB2-BD59-A6C34878D82A}">
                    <a16:rowId xmlns:a16="http://schemas.microsoft.com/office/drawing/2014/main" val="4126704016"/>
                  </a:ext>
                </a:extLst>
              </a:tr>
            </a:tbl>
          </a:graphicData>
        </a:graphic>
      </p:graphicFrame>
      <p:graphicFrame>
        <p:nvGraphicFramePr>
          <p:cNvPr id="15" name="Table 14">
            <a:extLst>
              <a:ext uri="{FF2B5EF4-FFF2-40B4-BE49-F238E27FC236}">
                <a16:creationId xmlns:a16="http://schemas.microsoft.com/office/drawing/2014/main" id="{7526AC04-F2B7-4A5D-BA36-0F8132FC6F9E}"/>
              </a:ext>
            </a:extLst>
          </p:cNvPr>
          <p:cNvGraphicFramePr>
            <a:graphicFrameLocks noGrp="1"/>
          </p:cNvGraphicFramePr>
          <p:nvPr>
            <p:extLst>
              <p:ext uri="{D42A27DB-BD31-4B8C-83A1-F6EECF244321}">
                <p14:modId xmlns:p14="http://schemas.microsoft.com/office/powerpoint/2010/main" val="3002937841"/>
              </p:ext>
            </p:extLst>
          </p:nvPr>
        </p:nvGraphicFramePr>
        <p:xfrm>
          <a:off x="4051326" y="4626145"/>
          <a:ext cx="1375601" cy="1530794"/>
        </p:xfrm>
        <a:graphic>
          <a:graphicData uri="http://schemas.openxmlformats.org/drawingml/2006/table">
            <a:tbl>
              <a:tblPr firstRow="1">
                <a:tableStyleId>{7DF18680-E054-41AD-8BC1-D1AEF772440D}</a:tableStyleId>
              </a:tblPr>
              <a:tblGrid>
                <a:gridCol w="1375601">
                  <a:extLst>
                    <a:ext uri="{9D8B030D-6E8A-4147-A177-3AD203B41FA5}">
                      <a16:colId xmlns:a16="http://schemas.microsoft.com/office/drawing/2014/main" val="885885294"/>
                    </a:ext>
                  </a:extLst>
                </a:gridCol>
              </a:tblGrid>
              <a:tr h="308227">
                <a:tc>
                  <a:txBody>
                    <a:bodyPr/>
                    <a:lstStyle/>
                    <a:p>
                      <a:pPr algn="l" fontAlgn="b"/>
                      <a:r>
                        <a:rPr lang="en-US" sz="900" b="0" i="0" u="none" strike="noStrike">
                          <a:solidFill>
                            <a:schemeClr val="bg1"/>
                          </a:solidFill>
                          <a:effectLst/>
                          <a:latin typeface="+mj-lt"/>
                        </a:rPr>
                        <a:t>3 funders from Australia have over average citations</a:t>
                      </a:r>
                    </a:p>
                  </a:txBody>
                  <a:tcPr marL="9525" marR="9525" marT="9525" marB="0" anchor="ctr"/>
                </a:tc>
                <a:extLst>
                  <a:ext uri="{0D108BD9-81ED-4DB2-BD59-A6C34878D82A}">
                    <a16:rowId xmlns:a16="http://schemas.microsoft.com/office/drawing/2014/main" val="3314311032"/>
                  </a:ext>
                </a:extLst>
              </a:tr>
              <a:tr h="308227">
                <a:tc>
                  <a:txBody>
                    <a:bodyPr/>
                    <a:lstStyle/>
                    <a:p>
                      <a:pPr algn="l" fontAlgn="b"/>
                      <a:r>
                        <a:rPr lang="en-US" sz="900" u="none" strike="noStrike">
                          <a:effectLst/>
                          <a:latin typeface="+mj-lt"/>
                        </a:rPr>
                        <a:t>Australian Antarctic Division (AAD)</a:t>
                      </a:r>
                      <a:endParaRPr lang="en-US" sz="9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2224648902"/>
                  </a:ext>
                </a:extLst>
              </a:tr>
              <a:tr h="457170">
                <a:tc>
                  <a:txBody>
                    <a:bodyPr/>
                    <a:lstStyle/>
                    <a:p>
                      <a:pPr algn="l" fontAlgn="b"/>
                      <a:r>
                        <a:rPr lang="en-US" sz="900" u="none" strike="noStrike">
                          <a:effectLst/>
                          <a:latin typeface="+mj-lt"/>
                        </a:rPr>
                        <a:t>Australian Nuclear Science and Technology Organization (ANSTO)</a:t>
                      </a:r>
                      <a:endParaRPr lang="en-US" sz="9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699195735"/>
                  </a:ext>
                </a:extLst>
              </a:tr>
              <a:tr h="457170">
                <a:tc>
                  <a:txBody>
                    <a:bodyPr/>
                    <a:lstStyle/>
                    <a:p>
                      <a:pPr algn="l" fontAlgn="b"/>
                      <a:r>
                        <a:rPr lang="en-US" sz="900" u="none" strike="noStrike">
                          <a:effectLst/>
                          <a:latin typeface="+mj-lt"/>
                        </a:rPr>
                        <a:t>Department of Education, Skills and Employment (DET-Au)</a:t>
                      </a:r>
                      <a:endParaRPr lang="en-US" sz="9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50243876"/>
                  </a:ext>
                </a:extLst>
              </a:tr>
            </a:tbl>
          </a:graphicData>
        </a:graphic>
      </p:graphicFrame>
      <p:graphicFrame>
        <p:nvGraphicFramePr>
          <p:cNvPr id="17" name="Table 16">
            <a:extLst>
              <a:ext uri="{FF2B5EF4-FFF2-40B4-BE49-F238E27FC236}">
                <a16:creationId xmlns:a16="http://schemas.microsoft.com/office/drawing/2014/main" id="{BCB79A45-B179-465D-8B39-FA3ABD6761FF}"/>
              </a:ext>
            </a:extLst>
          </p:cNvPr>
          <p:cNvGraphicFramePr>
            <a:graphicFrameLocks noGrp="1"/>
          </p:cNvGraphicFramePr>
          <p:nvPr>
            <p:extLst>
              <p:ext uri="{D42A27DB-BD31-4B8C-83A1-F6EECF244321}">
                <p14:modId xmlns:p14="http://schemas.microsoft.com/office/powerpoint/2010/main" val="2702482304"/>
              </p:ext>
            </p:extLst>
          </p:nvPr>
        </p:nvGraphicFramePr>
        <p:xfrm>
          <a:off x="5484854" y="4626939"/>
          <a:ext cx="1375600" cy="635876"/>
        </p:xfrm>
        <a:graphic>
          <a:graphicData uri="http://schemas.openxmlformats.org/drawingml/2006/table">
            <a:tbl>
              <a:tblPr firstRow="1">
                <a:tableStyleId>{7DF18680-E054-41AD-8BC1-D1AEF772440D}</a:tableStyleId>
              </a:tblPr>
              <a:tblGrid>
                <a:gridCol w="1375600">
                  <a:extLst>
                    <a:ext uri="{9D8B030D-6E8A-4147-A177-3AD203B41FA5}">
                      <a16:colId xmlns:a16="http://schemas.microsoft.com/office/drawing/2014/main" val="2814497774"/>
                    </a:ext>
                  </a:extLst>
                </a:gridCol>
              </a:tblGrid>
              <a:tr h="317938">
                <a:tc>
                  <a:txBody>
                    <a:bodyPr/>
                    <a:lstStyle/>
                    <a:p>
                      <a:pPr algn="l" fontAlgn="b"/>
                      <a:r>
                        <a:rPr lang="en-US" sz="900" b="0" u="none" strike="noStrike">
                          <a:solidFill>
                            <a:schemeClr val="bg1"/>
                          </a:solidFill>
                          <a:effectLst/>
                          <a:latin typeface="+mj-lt"/>
                        </a:rPr>
                        <a:t>1 funder from Germany have over average citations</a:t>
                      </a:r>
                      <a:endParaRPr lang="en-US" sz="900" b="0" i="0" u="none" strike="noStrike">
                        <a:solidFill>
                          <a:schemeClr val="bg1"/>
                        </a:solidFill>
                        <a:effectLst/>
                        <a:latin typeface="+mj-lt"/>
                      </a:endParaRPr>
                    </a:p>
                  </a:txBody>
                  <a:tcPr marL="9525" marR="9525" marT="9525" marB="0" anchor="ctr"/>
                </a:tc>
                <a:extLst>
                  <a:ext uri="{0D108BD9-81ED-4DB2-BD59-A6C34878D82A}">
                    <a16:rowId xmlns:a16="http://schemas.microsoft.com/office/drawing/2014/main" val="2279514394"/>
                  </a:ext>
                </a:extLst>
              </a:tr>
              <a:tr h="317938">
                <a:tc>
                  <a:txBody>
                    <a:bodyPr/>
                    <a:lstStyle/>
                    <a:p>
                      <a:pPr algn="l" fontAlgn="b"/>
                      <a:r>
                        <a:rPr lang="en-US" sz="900" u="none" strike="noStrike">
                          <a:effectLst/>
                          <a:latin typeface="+mj-lt"/>
                        </a:rPr>
                        <a:t>German Research Foundation (DFG)</a:t>
                      </a:r>
                      <a:endParaRPr lang="en-US" sz="9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967622500"/>
                  </a:ext>
                </a:extLst>
              </a:tr>
            </a:tbl>
          </a:graphicData>
        </a:graphic>
      </p:graphicFrame>
      <p:graphicFrame>
        <p:nvGraphicFramePr>
          <p:cNvPr id="19" name="Table 18">
            <a:extLst>
              <a:ext uri="{FF2B5EF4-FFF2-40B4-BE49-F238E27FC236}">
                <a16:creationId xmlns:a16="http://schemas.microsoft.com/office/drawing/2014/main" id="{1A2D9928-2200-4D87-A84D-FFE6CDCD3190}"/>
              </a:ext>
            </a:extLst>
          </p:cNvPr>
          <p:cNvGraphicFramePr>
            <a:graphicFrameLocks noGrp="1"/>
          </p:cNvGraphicFramePr>
          <p:nvPr>
            <p:extLst>
              <p:ext uri="{D42A27DB-BD31-4B8C-83A1-F6EECF244321}">
                <p14:modId xmlns:p14="http://schemas.microsoft.com/office/powerpoint/2010/main" val="4246904964"/>
              </p:ext>
            </p:extLst>
          </p:nvPr>
        </p:nvGraphicFramePr>
        <p:xfrm>
          <a:off x="10165976" y="4615742"/>
          <a:ext cx="1375599" cy="635876"/>
        </p:xfrm>
        <a:graphic>
          <a:graphicData uri="http://schemas.openxmlformats.org/drawingml/2006/table">
            <a:tbl>
              <a:tblPr firstRow="1">
                <a:tableStyleId>{7DF18680-E054-41AD-8BC1-D1AEF772440D}</a:tableStyleId>
              </a:tblPr>
              <a:tblGrid>
                <a:gridCol w="1375599">
                  <a:extLst>
                    <a:ext uri="{9D8B030D-6E8A-4147-A177-3AD203B41FA5}">
                      <a16:colId xmlns:a16="http://schemas.microsoft.com/office/drawing/2014/main" val="2814497774"/>
                    </a:ext>
                  </a:extLst>
                </a:gridCol>
              </a:tblGrid>
              <a:tr h="317938">
                <a:tc>
                  <a:txBody>
                    <a:bodyPr/>
                    <a:lstStyle/>
                    <a:p>
                      <a:pPr algn="l" fontAlgn="b"/>
                      <a:r>
                        <a:rPr lang="en-US" sz="900" b="0" u="none" strike="noStrike">
                          <a:solidFill>
                            <a:schemeClr val="bg1"/>
                          </a:solidFill>
                          <a:effectLst/>
                          <a:latin typeface="+mj-lt"/>
                        </a:rPr>
                        <a:t>1 funder from Iceland have over average citations</a:t>
                      </a:r>
                      <a:endParaRPr lang="en-US" sz="900" b="0" i="0" u="none" strike="noStrike">
                        <a:solidFill>
                          <a:schemeClr val="bg1"/>
                        </a:solidFill>
                        <a:effectLst/>
                        <a:latin typeface="+mj-lt"/>
                      </a:endParaRPr>
                    </a:p>
                  </a:txBody>
                  <a:tcPr marL="9525" marR="9525" marT="9525" marB="0" anchor="ctr"/>
                </a:tc>
                <a:extLst>
                  <a:ext uri="{0D108BD9-81ED-4DB2-BD59-A6C34878D82A}">
                    <a16:rowId xmlns:a16="http://schemas.microsoft.com/office/drawing/2014/main" val="2279514394"/>
                  </a:ext>
                </a:extLst>
              </a:tr>
              <a:tr h="31793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u="none" strike="noStrike" kern="1200">
                          <a:solidFill>
                            <a:schemeClr val="dk1"/>
                          </a:solidFill>
                          <a:effectLst/>
                          <a:latin typeface="+mj-lt"/>
                          <a:ea typeface="+mn-ea"/>
                          <a:cs typeface="+mn-cs"/>
                        </a:rPr>
                        <a:t>The Icelandic Centre for Research (RANNIS)</a:t>
                      </a:r>
                      <a:endParaRPr lang="en-US" sz="900" b="0" i="0" u="none" strike="noStrike" kern="1200">
                        <a:solidFill>
                          <a:srgbClr val="000000"/>
                        </a:solidFill>
                        <a:effectLst/>
                        <a:latin typeface="+mj-lt"/>
                        <a:ea typeface="+mn-ea"/>
                        <a:cs typeface="+mn-cs"/>
                      </a:endParaRPr>
                    </a:p>
                  </a:txBody>
                  <a:tcPr marL="9525" marR="9525" marT="9525" marB="0" anchor="ctr"/>
                </a:tc>
                <a:extLst>
                  <a:ext uri="{0D108BD9-81ED-4DB2-BD59-A6C34878D82A}">
                    <a16:rowId xmlns:a16="http://schemas.microsoft.com/office/drawing/2014/main" val="1967622500"/>
                  </a:ext>
                </a:extLst>
              </a:tr>
            </a:tbl>
          </a:graphicData>
        </a:graphic>
      </p:graphicFrame>
      <p:graphicFrame>
        <p:nvGraphicFramePr>
          <p:cNvPr id="21" name="Table 20">
            <a:extLst>
              <a:ext uri="{FF2B5EF4-FFF2-40B4-BE49-F238E27FC236}">
                <a16:creationId xmlns:a16="http://schemas.microsoft.com/office/drawing/2014/main" id="{31DA80C3-66B6-4461-9790-5623DABE2132}"/>
              </a:ext>
            </a:extLst>
          </p:cNvPr>
          <p:cNvGraphicFramePr>
            <a:graphicFrameLocks noGrp="1"/>
          </p:cNvGraphicFramePr>
          <p:nvPr>
            <p:extLst>
              <p:ext uri="{D42A27DB-BD31-4B8C-83A1-F6EECF244321}">
                <p14:modId xmlns:p14="http://schemas.microsoft.com/office/powerpoint/2010/main" val="2476636316"/>
              </p:ext>
            </p:extLst>
          </p:nvPr>
        </p:nvGraphicFramePr>
        <p:xfrm>
          <a:off x="8790377" y="2874991"/>
          <a:ext cx="1375599" cy="784952"/>
        </p:xfrm>
        <a:graphic>
          <a:graphicData uri="http://schemas.openxmlformats.org/drawingml/2006/table">
            <a:tbl>
              <a:tblPr firstRow="1">
                <a:tableStyleId>{7DF18680-E054-41AD-8BC1-D1AEF772440D}</a:tableStyleId>
              </a:tblPr>
              <a:tblGrid>
                <a:gridCol w="1375599">
                  <a:extLst>
                    <a:ext uri="{9D8B030D-6E8A-4147-A177-3AD203B41FA5}">
                      <a16:colId xmlns:a16="http://schemas.microsoft.com/office/drawing/2014/main" val="2814497774"/>
                    </a:ext>
                  </a:extLst>
                </a:gridCol>
              </a:tblGrid>
              <a:tr h="312876">
                <a:tc>
                  <a:txBody>
                    <a:bodyPr/>
                    <a:lstStyle/>
                    <a:p>
                      <a:pPr algn="l" fontAlgn="b"/>
                      <a:r>
                        <a:rPr lang="en-US" sz="900" b="0" u="none" strike="noStrike">
                          <a:solidFill>
                            <a:schemeClr val="bg1"/>
                          </a:solidFill>
                          <a:effectLst/>
                          <a:latin typeface="+mj-lt"/>
                        </a:rPr>
                        <a:t>2 funders from Denmark have over average citations</a:t>
                      </a:r>
                      <a:endParaRPr lang="en-US" sz="900" b="0" i="0" u="none" strike="noStrike">
                        <a:solidFill>
                          <a:schemeClr val="bg1"/>
                        </a:solidFill>
                        <a:effectLst/>
                        <a:latin typeface="+mj-lt"/>
                      </a:endParaRPr>
                    </a:p>
                  </a:txBody>
                  <a:tcPr marL="9525" marR="9525" marT="9525" marB="0" anchor="ctr"/>
                </a:tc>
                <a:extLst>
                  <a:ext uri="{0D108BD9-81ED-4DB2-BD59-A6C34878D82A}">
                    <a16:rowId xmlns:a16="http://schemas.microsoft.com/office/drawing/2014/main" val="2279514394"/>
                  </a:ext>
                </a:extLst>
              </a:tr>
              <a:tr h="23603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u="none" strike="noStrike" kern="1200">
                          <a:solidFill>
                            <a:schemeClr val="dk1"/>
                          </a:solidFill>
                          <a:effectLst/>
                          <a:latin typeface="+mj-lt"/>
                          <a:ea typeface="+mn-ea"/>
                          <a:cs typeface="+mn-cs"/>
                        </a:rPr>
                        <a:t>Carlsberg Foundation</a:t>
                      </a:r>
                      <a:endParaRPr lang="en-US" sz="900" b="0" i="0" u="none" strike="noStrike" kern="1200">
                        <a:solidFill>
                          <a:srgbClr val="000000"/>
                        </a:solidFill>
                        <a:effectLst/>
                        <a:latin typeface="+mj-lt"/>
                        <a:ea typeface="+mn-ea"/>
                        <a:cs typeface="+mn-cs"/>
                      </a:endParaRPr>
                    </a:p>
                  </a:txBody>
                  <a:tcPr marL="9525" marR="9525" marT="9525" marB="0" anchor="ctr"/>
                </a:tc>
                <a:extLst>
                  <a:ext uri="{0D108BD9-81ED-4DB2-BD59-A6C34878D82A}">
                    <a16:rowId xmlns:a16="http://schemas.microsoft.com/office/drawing/2014/main" val="1967622500"/>
                  </a:ext>
                </a:extLst>
              </a:tr>
              <a:tr h="23603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u="none" strike="noStrike" kern="1200">
                          <a:solidFill>
                            <a:schemeClr val="dk1"/>
                          </a:solidFill>
                          <a:effectLst/>
                          <a:latin typeface="+mj-lt"/>
                          <a:ea typeface="+mn-ea"/>
                          <a:cs typeface="+mn-cs"/>
                        </a:rPr>
                        <a:t>The Velux Foundations</a:t>
                      </a:r>
                      <a:endParaRPr lang="en-US" sz="900" b="0" i="0" u="none" strike="noStrike" kern="1200">
                        <a:solidFill>
                          <a:srgbClr val="000000"/>
                        </a:solidFill>
                        <a:effectLst/>
                        <a:latin typeface="+mj-lt"/>
                        <a:ea typeface="+mn-ea"/>
                        <a:cs typeface="+mn-cs"/>
                      </a:endParaRPr>
                    </a:p>
                  </a:txBody>
                  <a:tcPr marL="9525" marR="9525" marT="9525" marB="0" anchor="ctr"/>
                </a:tc>
                <a:extLst>
                  <a:ext uri="{0D108BD9-81ED-4DB2-BD59-A6C34878D82A}">
                    <a16:rowId xmlns:a16="http://schemas.microsoft.com/office/drawing/2014/main" val="1878772046"/>
                  </a:ext>
                </a:extLst>
              </a:tr>
            </a:tbl>
          </a:graphicData>
        </a:graphic>
      </p:graphicFrame>
      <p:graphicFrame>
        <p:nvGraphicFramePr>
          <p:cNvPr id="23" name="Table 22">
            <a:extLst>
              <a:ext uri="{FF2B5EF4-FFF2-40B4-BE49-F238E27FC236}">
                <a16:creationId xmlns:a16="http://schemas.microsoft.com/office/drawing/2014/main" id="{29AA7C16-A186-45D7-B5C4-F1BA41B9BD2B}"/>
              </a:ext>
            </a:extLst>
          </p:cNvPr>
          <p:cNvGraphicFramePr>
            <a:graphicFrameLocks noGrp="1"/>
          </p:cNvGraphicFramePr>
          <p:nvPr>
            <p:extLst>
              <p:ext uri="{D42A27DB-BD31-4B8C-83A1-F6EECF244321}">
                <p14:modId xmlns:p14="http://schemas.microsoft.com/office/powerpoint/2010/main" val="4172245603"/>
              </p:ext>
            </p:extLst>
          </p:nvPr>
        </p:nvGraphicFramePr>
        <p:xfrm>
          <a:off x="4761599" y="2182858"/>
          <a:ext cx="1186467" cy="1477086"/>
        </p:xfrm>
        <a:graphic>
          <a:graphicData uri="http://schemas.openxmlformats.org/drawingml/2006/table">
            <a:tbl>
              <a:tblPr firstRow="1">
                <a:tableStyleId>{7DF18680-E054-41AD-8BC1-D1AEF772440D}</a:tableStyleId>
              </a:tblPr>
              <a:tblGrid>
                <a:gridCol w="1186467">
                  <a:extLst>
                    <a:ext uri="{9D8B030D-6E8A-4147-A177-3AD203B41FA5}">
                      <a16:colId xmlns:a16="http://schemas.microsoft.com/office/drawing/2014/main" val="2814497774"/>
                    </a:ext>
                  </a:extLst>
                </a:gridCol>
              </a:tblGrid>
              <a:tr h="492362">
                <a:tc>
                  <a:txBody>
                    <a:bodyPr/>
                    <a:lstStyle/>
                    <a:p>
                      <a:pPr algn="l" fontAlgn="b"/>
                      <a:r>
                        <a:rPr lang="en-US" sz="900" b="0" u="none" strike="noStrike">
                          <a:solidFill>
                            <a:schemeClr val="bg1"/>
                          </a:solidFill>
                          <a:effectLst/>
                          <a:latin typeface="+mj-lt"/>
                        </a:rPr>
                        <a:t>2 funders from New Zealand have over average citations</a:t>
                      </a:r>
                      <a:endParaRPr lang="en-US" sz="900" b="0" i="0" u="none" strike="noStrike">
                        <a:solidFill>
                          <a:schemeClr val="bg1"/>
                        </a:solidFill>
                        <a:effectLst/>
                        <a:latin typeface="+mj-lt"/>
                      </a:endParaRPr>
                    </a:p>
                  </a:txBody>
                  <a:tcPr marL="9525" marR="9525" marT="9525" marB="0" anchor="ctr"/>
                </a:tc>
                <a:extLst>
                  <a:ext uri="{0D108BD9-81ED-4DB2-BD59-A6C34878D82A}">
                    <a16:rowId xmlns:a16="http://schemas.microsoft.com/office/drawing/2014/main" val="2279514394"/>
                  </a:ext>
                </a:extLst>
              </a:tr>
              <a:tr h="49236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u="none" strike="noStrike" kern="1200">
                          <a:solidFill>
                            <a:schemeClr val="dk1"/>
                          </a:solidFill>
                          <a:effectLst/>
                          <a:latin typeface="+mj-lt"/>
                          <a:ea typeface="+mn-ea"/>
                          <a:cs typeface="+mn-cs"/>
                        </a:rPr>
                        <a:t>Ministry of Business, Innovation and Employment (MBIE)</a:t>
                      </a:r>
                      <a:endParaRPr lang="en-US" sz="900" b="0" i="0" u="none" strike="noStrike" kern="1200">
                        <a:solidFill>
                          <a:srgbClr val="000000"/>
                        </a:solidFill>
                        <a:effectLst/>
                        <a:latin typeface="+mj-lt"/>
                        <a:ea typeface="+mn-ea"/>
                        <a:cs typeface="+mn-cs"/>
                      </a:endParaRPr>
                    </a:p>
                  </a:txBody>
                  <a:tcPr marL="9525" marR="9525" marT="9525" marB="0" anchor="ctr"/>
                </a:tc>
                <a:extLst>
                  <a:ext uri="{0D108BD9-81ED-4DB2-BD59-A6C34878D82A}">
                    <a16:rowId xmlns:a16="http://schemas.microsoft.com/office/drawing/2014/main" val="1967622500"/>
                  </a:ext>
                </a:extLst>
              </a:tr>
              <a:tr h="49236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u="none" strike="noStrike" kern="1200">
                          <a:solidFill>
                            <a:schemeClr val="dk1"/>
                          </a:solidFill>
                          <a:effectLst/>
                          <a:latin typeface="+mj-lt"/>
                          <a:ea typeface="+mn-ea"/>
                          <a:cs typeface="+mn-cs"/>
                        </a:rPr>
                        <a:t>National Institute of Water and Atmospheric Research (NIWA)</a:t>
                      </a:r>
                    </a:p>
                  </a:txBody>
                  <a:tcPr marL="9525" marR="9525" marT="9525" marB="0" anchor="ctr"/>
                </a:tc>
                <a:extLst>
                  <a:ext uri="{0D108BD9-81ED-4DB2-BD59-A6C34878D82A}">
                    <a16:rowId xmlns:a16="http://schemas.microsoft.com/office/drawing/2014/main" val="1878772046"/>
                  </a:ext>
                </a:extLst>
              </a:tr>
            </a:tbl>
          </a:graphicData>
        </a:graphic>
      </p:graphicFrame>
      <p:graphicFrame>
        <p:nvGraphicFramePr>
          <p:cNvPr id="25" name="Table 24">
            <a:extLst>
              <a:ext uri="{FF2B5EF4-FFF2-40B4-BE49-F238E27FC236}">
                <a16:creationId xmlns:a16="http://schemas.microsoft.com/office/drawing/2014/main" id="{C387A1A0-7692-4EFD-A8C6-C8EB934C1949}"/>
              </a:ext>
            </a:extLst>
          </p:cNvPr>
          <p:cNvGraphicFramePr>
            <a:graphicFrameLocks noGrp="1"/>
          </p:cNvGraphicFramePr>
          <p:nvPr>
            <p:extLst>
              <p:ext uri="{D42A27DB-BD31-4B8C-83A1-F6EECF244321}">
                <p14:modId xmlns:p14="http://schemas.microsoft.com/office/powerpoint/2010/main" val="1509580282"/>
              </p:ext>
            </p:extLst>
          </p:nvPr>
        </p:nvGraphicFramePr>
        <p:xfrm>
          <a:off x="3520455" y="2182858"/>
          <a:ext cx="1061741" cy="1246141"/>
        </p:xfrm>
        <a:graphic>
          <a:graphicData uri="http://schemas.openxmlformats.org/drawingml/2006/table">
            <a:tbl>
              <a:tblPr firstRow="1">
                <a:tableStyleId>{7DF18680-E054-41AD-8BC1-D1AEF772440D}</a:tableStyleId>
              </a:tblPr>
              <a:tblGrid>
                <a:gridCol w="1061741">
                  <a:extLst>
                    <a:ext uri="{9D8B030D-6E8A-4147-A177-3AD203B41FA5}">
                      <a16:colId xmlns:a16="http://schemas.microsoft.com/office/drawing/2014/main" val="2814497774"/>
                    </a:ext>
                  </a:extLst>
                </a:gridCol>
              </a:tblGrid>
              <a:tr h="465985">
                <a:tc>
                  <a:txBody>
                    <a:bodyPr/>
                    <a:lstStyle/>
                    <a:p>
                      <a:pPr algn="l" fontAlgn="b"/>
                      <a:r>
                        <a:rPr lang="en-US" sz="900" b="0" u="none" strike="noStrike">
                          <a:solidFill>
                            <a:schemeClr val="bg1"/>
                          </a:solidFill>
                          <a:effectLst/>
                          <a:latin typeface="+mj-lt"/>
                        </a:rPr>
                        <a:t>2 funders from the UK has higher than average citations</a:t>
                      </a:r>
                      <a:endParaRPr lang="en-US" sz="900" b="0" i="0" u="none" strike="noStrike">
                        <a:solidFill>
                          <a:schemeClr val="bg1"/>
                        </a:solidFill>
                        <a:effectLst/>
                        <a:latin typeface="+mj-lt"/>
                      </a:endParaRPr>
                    </a:p>
                  </a:txBody>
                  <a:tcPr marL="9525" marR="9525" marT="9525" marB="0" anchor="ctr"/>
                </a:tc>
                <a:extLst>
                  <a:ext uri="{0D108BD9-81ED-4DB2-BD59-A6C34878D82A}">
                    <a16:rowId xmlns:a16="http://schemas.microsoft.com/office/drawing/2014/main" val="2279514394"/>
                  </a:ext>
                </a:extLst>
              </a:tr>
              <a:tr h="31417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u="none" strike="noStrike" kern="1200">
                          <a:solidFill>
                            <a:schemeClr val="dk1"/>
                          </a:solidFill>
                          <a:effectLst/>
                          <a:latin typeface="+mj-lt"/>
                          <a:ea typeface="+mn-ea"/>
                          <a:cs typeface="+mn-cs"/>
                        </a:rPr>
                        <a:t>Royal Society (Royal Society)</a:t>
                      </a:r>
                    </a:p>
                  </a:txBody>
                  <a:tcPr marL="9525" marR="9525" marT="9525" marB="0" anchor="ctr"/>
                </a:tc>
                <a:extLst>
                  <a:ext uri="{0D108BD9-81ED-4DB2-BD59-A6C34878D82A}">
                    <a16:rowId xmlns:a16="http://schemas.microsoft.com/office/drawing/2014/main" val="1967622500"/>
                  </a:ext>
                </a:extLst>
              </a:tr>
              <a:tr h="46598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u="none" strike="noStrike" kern="1200">
                          <a:solidFill>
                            <a:schemeClr val="dk1"/>
                          </a:solidFill>
                          <a:effectLst/>
                          <a:latin typeface="+mj-lt"/>
                          <a:ea typeface="+mn-ea"/>
                          <a:cs typeface="+mn-cs"/>
                        </a:rPr>
                        <a:t>Natural Environment Research Council (NERC)</a:t>
                      </a:r>
                    </a:p>
                  </a:txBody>
                  <a:tcPr marL="9525" marR="9525" marT="9525" marB="0" anchor="ctr"/>
                </a:tc>
                <a:extLst>
                  <a:ext uri="{0D108BD9-81ED-4DB2-BD59-A6C34878D82A}">
                    <a16:rowId xmlns:a16="http://schemas.microsoft.com/office/drawing/2014/main" val="1878772046"/>
                  </a:ext>
                </a:extLst>
              </a:tr>
            </a:tbl>
          </a:graphicData>
        </a:graphic>
      </p:graphicFrame>
      <p:graphicFrame>
        <p:nvGraphicFramePr>
          <p:cNvPr id="27" name="Table 26">
            <a:extLst>
              <a:ext uri="{FF2B5EF4-FFF2-40B4-BE49-F238E27FC236}">
                <a16:creationId xmlns:a16="http://schemas.microsoft.com/office/drawing/2014/main" id="{E213272B-3743-46CC-9750-8C1AA4F4C865}"/>
              </a:ext>
            </a:extLst>
          </p:cNvPr>
          <p:cNvGraphicFramePr>
            <a:graphicFrameLocks noGrp="1"/>
          </p:cNvGraphicFramePr>
          <p:nvPr>
            <p:extLst>
              <p:ext uri="{D42A27DB-BD31-4B8C-83A1-F6EECF244321}">
                <p14:modId xmlns:p14="http://schemas.microsoft.com/office/powerpoint/2010/main" val="1709540039"/>
              </p:ext>
            </p:extLst>
          </p:nvPr>
        </p:nvGraphicFramePr>
        <p:xfrm>
          <a:off x="2320315" y="1766128"/>
          <a:ext cx="1061741" cy="1667146"/>
        </p:xfrm>
        <a:graphic>
          <a:graphicData uri="http://schemas.openxmlformats.org/drawingml/2006/table">
            <a:tbl>
              <a:tblPr firstRow="1">
                <a:tableStyleId>{7DF18680-E054-41AD-8BC1-D1AEF772440D}</a:tableStyleId>
              </a:tblPr>
              <a:tblGrid>
                <a:gridCol w="1061741">
                  <a:extLst>
                    <a:ext uri="{9D8B030D-6E8A-4147-A177-3AD203B41FA5}">
                      <a16:colId xmlns:a16="http://schemas.microsoft.com/office/drawing/2014/main" val="2600308521"/>
                    </a:ext>
                  </a:extLst>
                </a:gridCol>
              </a:tblGrid>
              <a:tr h="465985">
                <a:tc>
                  <a:txBody>
                    <a:bodyPr/>
                    <a:lstStyle/>
                    <a:p>
                      <a:pPr algn="l" fontAlgn="b"/>
                      <a:r>
                        <a:rPr lang="en-US" sz="900" b="0" u="none" strike="noStrike">
                          <a:solidFill>
                            <a:schemeClr val="bg1"/>
                          </a:solidFill>
                          <a:effectLst/>
                          <a:latin typeface="+mj-lt"/>
                        </a:rPr>
                        <a:t>3 funders from China have average citations</a:t>
                      </a:r>
                      <a:endParaRPr lang="en-US" sz="900" b="0" i="0" u="none" strike="noStrike">
                        <a:solidFill>
                          <a:schemeClr val="bg1"/>
                        </a:solidFill>
                        <a:effectLst/>
                        <a:latin typeface="+mj-lt"/>
                      </a:endParaRPr>
                    </a:p>
                  </a:txBody>
                  <a:tcPr marL="9525" marR="9525" marT="9525" marB="0" anchor="ctr"/>
                </a:tc>
                <a:extLst>
                  <a:ext uri="{0D108BD9-81ED-4DB2-BD59-A6C34878D82A}">
                    <a16:rowId xmlns:a16="http://schemas.microsoft.com/office/drawing/2014/main" val="2855808679"/>
                  </a:ext>
                </a:extLst>
              </a:tr>
              <a:tr h="31417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u="none" strike="noStrike" kern="1200">
                          <a:solidFill>
                            <a:schemeClr val="dk1"/>
                          </a:solidFill>
                          <a:effectLst/>
                          <a:latin typeface="+mj-lt"/>
                          <a:ea typeface="+mn-ea"/>
                          <a:cs typeface="+mn-cs"/>
                        </a:rPr>
                        <a:t>National Natural Science Foundation of China (NSFC)</a:t>
                      </a:r>
                    </a:p>
                  </a:txBody>
                  <a:tcPr marL="9525" marR="9525" marT="9525" marB="0" anchor="ctr"/>
                </a:tc>
                <a:extLst>
                  <a:ext uri="{0D108BD9-81ED-4DB2-BD59-A6C34878D82A}">
                    <a16:rowId xmlns:a16="http://schemas.microsoft.com/office/drawing/2014/main" val="4205538238"/>
                  </a:ext>
                </a:extLst>
              </a:tr>
              <a:tr h="31417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u="none" strike="noStrike" kern="1200">
                          <a:solidFill>
                            <a:schemeClr val="dk1"/>
                          </a:solidFill>
                          <a:effectLst/>
                          <a:latin typeface="+mj-lt"/>
                          <a:ea typeface="+mn-ea"/>
                          <a:cs typeface="+mn-cs"/>
                        </a:rPr>
                        <a:t>Chinese Academy of Sciences (CAS)</a:t>
                      </a:r>
                    </a:p>
                  </a:txBody>
                  <a:tcPr marL="9525" marR="9525" marT="9525" marB="0" anchor="ctr"/>
                </a:tc>
                <a:extLst>
                  <a:ext uri="{0D108BD9-81ED-4DB2-BD59-A6C34878D82A}">
                    <a16:rowId xmlns:a16="http://schemas.microsoft.com/office/drawing/2014/main" val="1246246522"/>
                  </a:ext>
                </a:extLst>
              </a:tr>
              <a:tr h="46598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u="none" strike="noStrike" kern="1200">
                          <a:solidFill>
                            <a:schemeClr val="dk1"/>
                          </a:solidFill>
                          <a:effectLst/>
                          <a:latin typeface="+mj-lt"/>
                          <a:ea typeface="+mn-ea"/>
                          <a:cs typeface="+mn-cs"/>
                        </a:rPr>
                        <a:t>Technology of the People's Republic of China (MOST)</a:t>
                      </a:r>
                    </a:p>
                  </a:txBody>
                  <a:tcPr marL="9525" marR="9525" marT="9525" marB="0" anchor="ctr"/>
                </a:tc>
                <a:extLst>
                  <a:ext uri="{0D108BD9-81ED-4DB2-BD59-A6C34878D82A}">
                    <a16:rowId xmlns:a16="http://schemas.microsoft.com/office/drawing/2014/main" val="2978179871"/>
                  </a:ext>
                </a:extLst>
              </a:tr>
            </a:tbl>
          </a:graphicData>
        </a:graphic>
      </p:graphicFrame>
    </p:spTree>
    <p:extLst>
      <p:ext uri="{BB962C8B-B14F-4D97-AF65-F5344CB8AC3E}">
        <p14:creationId xmlns:p14="http://schemas.microsoft.com/office/powerpoint/2010/main" val="1750012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7CFD9A-AD7C-42E8-898D-F51A83B12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9174704-9FCF-ADE3-7638-D14D11400F92}"/>
              </a:ext>
            </a:extLst>
          </p:cNvPr>
          <p:cNvSpPr txBox="1">
            <a:spLocks/>
          </p:cNvSpPr>
          <p:nvPr/>
        </p:nvSpPr>
        <p:spPr>
          <a:xfrm>
            <a:off x="1208902" y="488640"/>
            <a:ext cx="67862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I. Nature Index </a:t>
            </a:r>
            <a:r>
              <a:rPr lang="en-US" sz="2400">
                <a:ea typeface="+mj-lt"/>
                <a:cs typeface="+mj-lt"/>
              </a:rPr>
              <a:t>| Definition &amp; Application</a:t>
            </a:r>
            <a:endParaRPr lang="en-US" sz="2400">
              <a:cs typeface="Calibri Light"/>
            </a:endParaRPr>
          </a:p>
        </p:txBody>
      </p:sp>
      <p:sp>
        <p:nvSpPr>
          <p:cNvPr id="10" name="Content Placeholder 2">
            <a:extLst>
              <a:ext uri="{FF2B5EF4-FFF2-40B4-BE49-F238E27FC236}">
                <a16:creationId xmlns:a16="http://schemas.microsoft.com/office/drawing/2014/main" id="{FFDE562E-5315-00C7-0D84-C60FA46F80D8}"/>
              </a:ext>
            </a:extLst>
          </p:cNvPr>
          <p:cNvSpPr txBox="1">
            <a:spLocks/>
          </p:cNvSpPr>
          <p:nvPr/>
        </p:nvSpPr>
        <p:spPr>
          <a:xfrm>
            <a:off x="1208902" y="1770570"/>
            <a:ext cx="5316248" cy="502816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a:latin typeface="Calibri Light"/>
                <a:ea typeface="+mn-lt"/>
                <a:cs typeface="+mn-lt"/>
              </a:rPr>
              <a:t>The Nature Index is primarily a free database of author affiliation information that reveals global publication and collaboration patterns.</a:t>
            </a:r>
          </a:p>
          <a:p>
            <a:pPr indent="0">
              <a:lnSpc>
                <a:spcPct val="100000"/>
              </a:lnSpc>
            </a:pPr>
            <a:r>
              <a:rPr lang="en-US" sz="1600">
                <a:latin typeface="Calibri Light"/>
                <a:ea typeface="+mn-lt"/>
                <a:cs typeface="+mn-lt"/>
              </a:rPr>
              <a:t> It captures all author affiliation information of </a:t>
            </a:r>
            <a:r>
              <a:rPr lang="en-US" sz="1600">
                <a:solidFill>
                  <a:schemeClr val="accent1">
                    <a:lumMod val="75000"/>
                  </a:schemeClr>
                </a:solidFill>
                <a:latin typeface="Calibri Light"/>
                <a:ea typeface="+mn-lt"/>
                <a:cs typeface="+mn-lt"/>
              </a:rPr>
              <a:t>primary research articles</a:t>
            </a:r>
            <a:r>
              <a:rPr lang="en-US" sz="1600">
                <a:latin typeface="Calibri Light"/>
                <a:ea typeface="+mn-lt"/>
                <a:cs typeface="+mn-lt"/>
              </a:rPr>
              <a:t> published within </a:t>
            </a:r>
            <a:r>
              <a:rPr lang="en-US" sz="1600">
                <a:solidFill>
                  <a:schemeClr val="accent1">
                    <a:lumMod val="75000"/>
                  </a:schemeClr>
                </a:solidFill>
                <a:latin typeface="Calibri Light"/>
                <a:ea typeface="+mn-lt"/>
                <a:cs typeface="+mn-lt"/>
              </a:rPr>
              <a:t>a group of selected journals (n=82). </a:t>
            </a:r>
          </a:p>
          <a:p>
            <a:pPr indent="0">
              <a:lnSpc>
                <a:spcPct val="100000"/>
              </a:lnSpc>
            </a:pPr>
            <a:r>
              <a:rPr lang="en-US" sz="1600">
                <a:latin typeface="Calibri Light"/>
                <a:ea typeface="+mn-lt"/>
                <a:cs typeface="+mn-lt"/>
              </a:rPr>
              <a:t> It stores </a:t>
            </a:r>
            <a:r>
              <a:rPr lang="en-US" sz="1600">
                <a:solidFill>
                  <a:schemeClr val="accent1">
                    <a:lumMod val="75000"/>
                  </a:schemeClr>
                </a:solidFill>
                <a:latin typeface="Calibri Light"/>
                <a:ea typeface="+mn-lt"/>
                <a:cs typeface="+mn-lt"/>
              </a:rPr>
              <a:t>whole article counts</a:t>
            </a:r>
            <a:r>
              <a:rPr lang="en-US" sz="1600">
                <a:latin typeface="Calibri Light"/>
                <a:ea typeface="+mn-lt"/>
                <a:cs typeface="+mn-lt"/>
              </a:rPr>
              <a:t> (Count) and </a:t>
            </a:r>
            <a:r>
              <a:rPr lang="en-US" sz="1600">
                <a:solidFill>
                  <a:schemeClr val="accent1">
                    <a:lumMod val="75000"/>
                  </a:schemeClr>
                </a:solidFill>
                <a:latin typeface="Calibri Light"/>
                <a:ea typeface="+mn-lt"/>
                <a:cs typeface="+mn-lt"/>
              </a:rPr>
              <a:t>fractional article counts</a:t>
            </a:r>
            <a:r>
              <a:rPr lang="en-US" sz="1600">
                <a:latin typeface="Calibri Light"/>
                <a:ea typeface="+mn-lt"/>
                <a:cs typeface="+mn-lt"/>
              </a:rPr>
              <a:t> (Share) for each article.</a:t>
            </a:r>
          </a:p>
          <a:p>
            <a:pPr marL="0" indent="0">
              <a:lnSpc>
                <a:spcPct val="100000"/>
              </a:lnSpc>
              <a:buNone/>
            </a:pPr>
            <a:r>
              <a:rPr lang="en-US" sz="1800">
                <a:latin typeface="Calibri Light"/>
                <a:ea typeface="+mn-lt"/>
                <a:cs typeface="+mn-lt"/>
              </a:rPr>
              <a:t>Nature Index releases a set of country- and institutional-level tables based on counts of high-quality research outputs in the previous calendar year.</a:t>
            </a:r>
          </a:p>
          <a:p>
            <a:pPr indent="0">
              <a:lnSpc>
                <a:spcPct val="100000"/>
              </a:lnSpc>
            </a:pPr>
            <a:r>
              <a:rPr lang="en-US" sz="1600">
                <a:solidFill>
                  <a:schemeClr val="accent1">
                    <a:lumMod val="75000"/>
                  </a:schemeClr>
                </a:solidFill>
                <a:latin typeface="Calibri Light"/>
                <a:ea typeface="+mn-lt"/>
                <a:cs typeface="+mn-lt"/>
              </a:rPr>
              <a:t> Fields of Research</a:t>
            </a:r>
            <a:r>
              <a:rPr lang="en-US" sz="1600">
                <a:latin typeface="Calibri Light"/>
                <a:ea typeface="+mn-lt"/>
                <a:cs typeface="+mn-lt"/>
              </a:rPr>
              <a:t>: Chemistry, Life Sciences, Physical Sciences, Earth &amp; Environmental Sciences. </a:t>
            </a:r>
            <a:endParaRPr lang="en-US" sz="1600">
              <a:latin typeface="Calibri Light"/>
              <a:cs typeface="Calibri Light"/>
            </a:endParaRPr>
          </a:p>
          <a:p>
            <a:pPr>
              <a:lnSpc>
                <a:spcPct val="100000"/>
              </a:lnSpc>
            </a:pPr>
            <a:endParaRPr lang="en-US" sz="1600">
              <a:solidFill>
                <a:srgbClr val="000000"/>
              </a:solidFill>
              <a:latin typeface="Calibri Light"/>
              <a:ea typeface="+mn-lt"/>
              <a:cs typeface="+mn-lt"/>
            </a:endParaRPr>
          </a:p>
          <a:p>
            <a:pPr>
              <a:lnSpc>
                <a:spcPct val="100000"/>
              </a:lnSpc>
            </a:pPr>
            <a:endParaRPr lang="en-US" sz="1800">
              <a:latin typeface="Calibri Light"/>
              <a:ea typeface="+mn-lt"/>
              <a:cs typeface="Calibri Light"/>
            </a:endParaRPr>
          </a:p>
          <a:p>
            <a:pPr>
              <a:lnSpc>
                <a:spcPct val="100000"/>
              </a:lnSpc>
            </a:pPr>
            <a:endParaRPr lang="en-US" sz="1800">
              <a:latin typeface="Calibri Light"/>
              <a:cs typeface="Calibri"/>
            </a:endParaRPr>
          </a:p>
        </p:txBody>
      </p:sp>
      <p:sp>
        <p:nvSpPr>
          <p:cNvPr id="12" name="TextBox 11">
            <a:extLst>
              <a:ext uri="{FF2B5EF4-FFF2-40B4-BE49-F238E27FC236}">
                <a16:creationId xmlns:a16="http://schemas.microsoft.com/office/drawing/2014/main" id="{36846A81-F324-6B17-ABFA-260A9C8C92A4}"/>
              </a:ext>
            </a:extLst>
          </p:cNvPr>
          <p:cNvSpPr txBox="1"/>
          <p:nvPr/>
        </p:nvSpPr>
        <p:spPr>
          <a:xfrm>
            <a:off x="9175981" y="4556821"/>
            <a:ext cx="2180843"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900" i="1">
                <a:solidFill>
                  <a:srgbClr val="A5A5A5"/>
                </a:solidFill>
                <a:cs typeface="Calibri"/>
              </a:rPr>
              <a:t>  Using the Nature Index</a:t>
            </a:r>
            <a:endParaRPr lang="en-US" i="1">
              <a:solidFill>
                <a:srgbClr val="A5A5A5"/>
              </a:solidFill>
              <a:cs typeface="Calibri"/>
            </a:endParaRPr>
          </a:p>
          <a:p>
            <a:pPr algn="r"/>
            <a:r>
              <a:rPr lang="en-US" sz="900" i="1">
                <a:solidFill>
                  <a:srgbClr val="A5A5A5"/>
                </a:solidFill>
                <a:cs typeface="Calibri"/>
              </a:rPr>
              <a:t>Source: Nature Index</a:t>
            </a:r>
            <a:endParaRPr lang="en-US" i="1">
              <a:solidFill>
                <a:srgbClr val="A5A5A5"/>
              </a:solidFill>
              <a:cs typeface="Calibri"/>
            </a:endParaRPr>
          </a:p>
          <a:p>
            <a:endParaRPr lang="en-US" sz="900" i="1">
              <a:solidFill>
                <a:srgbClr val="A5A5A5"/>
              </a:solidFill>
              <a:cs typeface="Calibri"/>
            </a:endParaRPr>
          </a:p>
        </p:txBody>
      </p:sp>
      <p:pic>
        <p:nvPicPr>
          <p:cNvPr id="6" name="Picture 7">
            <a:extLst>
              <a:ext uri="{FF2B5EF4-FFF2-40B4-BE49-F238E27FC236}">
                <a16:creationId xmlns:a16="http://schemas.microsoft.com/office/drawing/2014/main" id="{D7584BA6-E7DF-4A83-B6F4-E9CB09748465}"/>
              </a:ext>
            </a:extLst>
          </p:cNvPr>
          <p:cNvPicPr>
            <a:picLocks noChangeAspect="1"/>
          </p:cNvPicPr>
          <p:nvPr/>
        </p:nvPicPr>
        <p:blipFill>
          <a:blip r:embed="rId3"/>
          <a:stretch>
            <a:fillRect/>
          </a:stretch>
        </p:blipFill>
        <p:spPr>
          <a:xfrm>
            <a:off x="10474325" y="377824"/>
            <a:ext cx="1235756" cy="398237"/>
          </a:xfrm>
          <a:prstGeom prst="rect">
            <a:avLst/>
          </a:prstGeom>
        </p:spPr>
      </p:pic>
      <p:pic>
        <p:nvPicPr>
          <p:cNvPr id="2" name="Picture 2" descr="Text&#10;&#10;Description automatically generated">
            <a:extLst>
              <a:ext uri="{FF2B5EF4-FFF2-40B4-BE49-F238E27FC236}">
                <a16:creationId xmlns:a16="http://schemas.microsoft.com/office/drawing/2014/main" id="{21823ACB-FD04-8799-FC81-22D9A05C6D3E}"/>
              </a:ext>
            </a:extLst>
          </p:cNvPr>
          <p:cNvPicPr>
            <a:picLocks noChangeAspect="1"/>
          </p:cNvPicPr>
          <p:nvPr/>
        </p:nvPicPr>
        <p:blipFill rotWithShape="1">
          <a:blip r:embed="rId4"/>
          <a:srcRect t="-90" r="-354" b="33769"/>
          <a:stretch/>
        </p:blipFill>
        <p:spPr>
          <a:xfrm>
            <a:off x="7217442" y="2301693"/>
            <a:ext cx="4137626" cy="2116851"/>
          </a:xfrm>
          <a:prstGeom prst="rect">
            <a:avLst/>
          </a:prstGeom>
        </p:spPr>
      </p:pic>
    </p:spTree>
    <p:extLst>
      <p:ext uri="{BB962C8B-B14F-4D97-AF65-F5344CB8AC3E}">
        <p14:creationId xmlns:p14="http://schemas.microsoft.com/office/powerpoint/2010/main" val="3903643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7CFD9A-AD7C-42E8-898D-F51A83B12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9174704-9FCF-ADE3-7638-D14D11400F92}"/>
              </a:ext>
            </a:extLst>
          </p:cNvPr>
          <p:cNvSpPr txBox="1">
            <a:spLocks/>
          </p:cNvSpPr>
          <p:nvPr/>
        </p:nvSpPr>
        <p:spPr>
          <a:xfrm>
            <a:off x="1208902" y="488640"/>
            <a:ext cx="97602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I. Nature Index </a:t>
            </a:r>
            <a:r>
              <a:rPr lang="en-US" sz="2400">
                <a:ea typeface="+mj-lt"/>
                <a:cs typeface="+mj-lt"/>
              </a:rPr>
              <a:t>| Data in Nature Index</a:t>
            </a:r>
          </a:p>
        </p:txBody>
      </p:sp>
      <p:sp>
        <p:nvSpPr>
          <p:cNvPr id="12" name="TextBox 11">
            <a:extLst>
              <a:ext uri="{FF2B5EF4-FFF2-40B4-BE49-F238E27FC236}">
                <a16:creationId xmlns:a16="http://schemas.microsoft.com/office/drawing/2014/main" id="{36846A81-F324-6B17-ABFA-260A9C8C92A4}"/>
              </a:ext>
            </a:extLst>
          </p:cNvPr>
          <p:cNvSpPr txBox="1"/>
          <p:nvPr/>
        </p:nvSpPr>
        <p:spPr>
          <a:xfrm>
            <a:off x="7844647" y="5704855"/>
            <a:ext cx="3244273"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900" i="1">
                <a:solidFill>
                  <a:srgbClr val="A5A5A5"/>
                </a:solidFill>
                <a:cs typeface="Calibri"/>
              </a:rPr>
              <a:t>  Nature Index Profile Page of University of Rochester  ()</a:t>
            </a:r>
            <a:endParaRPr lang="en-US" i="1">
              <a:solidFill>
                <a:srgbClr val="A5A5A5"/>
              </a:solidFill>
              <a:cs typeface="Calibri"/>
            </a:endParaRPr>
          </a:p>
          <a:p>
            <a:pPr algn="r"/>
            <a:r>
              <a:rPr lang="en-US" sz="900" i="1">
                <a:solidFill>
                  <a:srgbClr val="A5A5A5"/>
                </a:solidFill>
                <a:cs typeface="Calibri"/>
              </a:rPr>
              <a:t>Source: Nature Index</a:t>
            </a:r>
            <a:endParaRPr lang="en-US" i="1">
              <a:solidFill>
                <a:srgbClr val="A5A5A5"/>
              </a:solidFill>
              <a:cs typeface="Calibri"/>
            </a:endParaRPr>
          </a:p>
          <a:p>
            <a:endParaRPr lang="en-US" sz="900" i="1">
              <a:solidFill>
                <a:srgbClr val="A5A5A5"/>
              </a:solidFill>
              <a:cs typeface="Calibri"/>
            </a:endParaRPr>
          </a:p>
        </p:txBody>
      </p:sp>
      <p:sp>
        <p:nvSpPr>
          <p:cNvPr id="2" name="Content Placeholder 2">
            <a:extLst>
              <a:ext uri="{FF2B5EF4-FFF2-40B4-BE49-F238E27FC236}">
                <a16:creationId xmlns:a16="http://schemas.microsoft.com/office/drawing/2014/main" id="{39A9DD97-3E7C-3827-F4ED-B97835EF2CA4}"/>
              </a:ext>
            </a:extLst>
          </p:cNvPr>
          <p:cNvSpPr>
            <a:spLocks noGrp="1"/>
          </p:cNvSpPr>
          <p:nvPr>
            <p:ph idx="1"/>
          </p:nvPr>
        </p:nvSpPr>
        <p:spPr>
          <a:xfrm>
            <a:off x="1207995" y="1571551"/>
            <a:ext cx="5497396" cy="5128371"/>
          </a:xfrm>
        </p:spPr>
        <p:txBody>
          <a:bodyPr vert="horz" lIns="91440" tIns="45720" rIns="91440" bIns="45720" rtlCol="0" anchor="t">
            <a:noAutofit/>
          </a:bodyPr>
          <a:lstStyle/>
          <a:p>
            <a:pPr marL="0" indent="0">
              <a:lnSpc>
                <a:spcPct val="110000"/>
              </a:lnSpc>
              <a:buNone/>
            </a:pPr>
            <a:r>
              <a:rPr lang="en-US" sz="1800">
                <a:latin typeface="Calibri Light"/>
                <a:ea typeface="+mn-lt"/>
                <a:cs typeface="+mn-lt"/>
              </a:rPr>
              <a:t>Data in the Naure Index: </a:t>
            </a:r>
          </a:p>
          <a:p>
            <a:pPr marL="514350">
              <a:lnSpc>
                <a:spcPct val="110000"/>
              </a:lnSpc>
              <a:buFont typeface="Arial,Sans-Serif"/>
              <a:buChar char="•"/>
            </a:pPr>
            <a:r>
              <a:rPr lang="en-US" sz="1600">
                <a:latin typeface="Calibri Light"/>
                <a:ea typeface="+mn-lt"/>
                <a:cs typeface="+mn-lt"/>
              </a:rPr>
              <a:t>Updated periodically. </a:t>
            </a:r>
          </a:p>
          <a:p>
            <a:pPr marL="514350">
              <a:lnSpc>
                <a:spcPct val="110000"/>
              </a:lnSpc>
              <a:buFont typeface="Arial,Sans-Serif"/>
              <a:buChar char="•"/>
            </a:pPr>
            <a:r>
              <a:rPr lang="en-US" sz="1600">
                <a:latin typeface="Calibri Light"/>
                <a:ea typeface="+mn-lt"/>
                <a:cs typeface="+mn-lt"/>
              </a:rPr>
              <a:t>Available for only a rolling 12-month period.</a:t>
            </a:r>
          </a:p>
          <a:p>
            <a:pPr marL="514350">
              <a:lnSpc>
                <a:spcPct val="110000"/>
              </a:lnSpc>
              <a:buFont typeface="Arial,Sans-Serif"/>
              <a:buChar char="•"/>
            </a:pPr>
            <a:r>
              <a:rPr lang="en-US" sz="1600">
                <a:latin typeface="Calibri Light"/>
                <a:ea typeface="+mn-lt"/>
                <a:cs typeface="+mn-lt"/>
              </a:rPr>
              <a:t>Article-level information is available. </a:t>
            </a:r>
          </a:p>
          <a:p>
            <a:pPr marL="0" indent="0">
              <a:lnSpc>
                <a:spcPct val="110000"/>
              </a:lnSpc>
              <a:buNone/>
            </a:pPr>
            <a:r>
              <a:rPr lang="en-US" sz="1800">
                <a:latin typeface="Calibri Light"/>
                <a:ea typeface="+mn-lt"/>
                <a:cs typeface="+mn-lt"/>
              </a:rPr>
              <a:t>Profile Page of the University of Rochester: </a:t>
            </a:r>
          </a:p>
          <a:p>
            <a:pPr marL="514350">
              <a:lnSpc>
                <a:spcPct val="110000"/>
              </a:lnSpc>
              <a:buFont typeface="Arial,Sans-Serif"/>
              <a:buChar char="•"/>
            </a:pPr>
            <a:r>
              <a:rPr lang="en-US" sz="1600">
                <a:latin typeface="Calibri Light"/>
                <a:ea typeface="+mn-lt"/>
                <a:cs typeface="+mn-lt"/>
              </a:rPr>
              <a:t>Data Range: Nov 2020 – Oct 2021</a:t>
            </a:r>
          </a:p>
          <a:p>
            <a:pPr marL="514350">
              <a:lnSpc>
                <a:spcPct val="110000"/>
              </a:lnSpc>
              <a:buFont typeface="Arial,Sans-Serif"/>
              <a:buChar char="•"/>
            </a:pPr>
            <a:r>
              <a:rPr lang="en-US" sz="1600">
                <a:latin typeface="Calibri Light"/>
                <a:cs typeface="Calibri"/>
              </a:rPr>
              <a:t>Articles can be displayed by journals and then articles. </a:t>
            </a:r>
          </a:p>
          <a:p>
            <a:pPr marL="0" indent="0">
              <a:lnSpc>
                <a:spcPct val="110000"/>
              </a:lnSpc>
              <a:buNone/>
            </a:pPr>
            <a:r>
              <a:rPr lang="en-US" sz="1800">
                <a:latin typeface="Calibri Light"/>
                <a:cs typeface="Calibri"/>
              </a:rPr>
              <a:t>Data could be incomplete:</a:t>
            </a:r>
          </a:p>
          <a:p>
            <a:pPr marL="514350">
              <a:lnSpc>
                <a:spcPct val="110000"/>
              </a:lnSpc>
              <a:buFont typeface="Arial"/>
              <a:buChar char="•"/>
            </a:pPr>
            <a:r>
              <a:rPr lang="en-US" sz="1600">
                <a:latin typeface="Calibri Light"/>
                <a:ea typeface="+mn-lt"/>
                <a:cs typeface="+mn-lt"/>
              </a:rPr>
              <a:t>A time lag between when your article is published and when it is added to the Nature Index. </a:t>
            </a:r>
            <a:endParaRPr lang="en-US" sz="1600">
              <a:latin typeface="Calibri Light"/>
              <a:cs typeface="Calibri"/>
            </a:endParaRPr>
          </a:p>
          <a:p>
            <a:pPr marL="514350">
              <a:lnSpc>
                <a:spcPct val="110000"/>
              </a:lnSpc>
              <a:buFont typeface="Arial"/>
              <a:buChar char="•"/>
            </a:pPr>
            <a:r>
              <a:rPr lang="en-US" sz="1600">
                <a:latin typeface="Calibri Light"/>
                <a:ea typeface="+mn-lt"/>
                <a:cs typeface="+mn-lt"/>
              </a:rPr>
              <a:t>Articles may be missed due to technical issues.</a:t>
            </a:r>
          </a:p>
        </p:txBody>
      </p:sp>
      <p:grpSp>
        <p:nvGrpSpPr>
          <p:cNvPr id="4" name="Group 3">
            <a:extLst>
              <a:ext uri="{FF2B5EF4-FFF2-40B4-BE49-F238E27FC236}">
                <a16:creationId xmlns:a16="http://schemas.microsoft.com/office/drawing/2014/main" id="{C70B1728-71F0-2BDA-52CE-741864ED846F}"/>
              </a:ext>
            </a:extLst>
          </p:cNvPr>
          <p:cNvGrpSpPr/>
          <p:nvPr/>
        </p:nvGrpSpPr>
        <p:grpSpPr>
          <a:xfrm>
            <a:off x="7476863" y="1638532"/>
            <a:ext cx="3718885" cy="3990138"/>
            <a:chOff x="6234565" y="266817"/>
            <a:chExt cx="5752684" cy="5697065"/>
          </a:xfrm>
        </p:grpSpPr>
        <p:pic>
          <p:nvPicPr>
            <p:cNvPr id="15" name="Picture 6" descr="A picture containing logo&#10;&#10;Description automatically generated">
              <a:extLst>
                <a:ext uri="{FF2B5EF4-FFF2-40B4-BE49-F238E27FC236}">
                  <a16:creationId xmlns:a16="http://schemas.microsoft.com/office/drawing/2014/main" id="{5162333C-DE0C-1312-EFE1-0938B62895D4}"/>
                </a:ext>
              </a:extLst>
            </p:cNvPr>
            <p:cNvPicPr>
              <a:picLocks noChangeAspect="1"/>
            </p:cNvPicPr>
            <p:nvPr/>
          </p:nvPicPr>
          <p:blipFill>
            <a:blip r:embed="rId3"/>
            <a:stretch>
              <a:fillRect/>
            </a:stretch>
          </p:blipFill>
          <p:spPr>
            <a:xfrm>
              <a:off x="6234565" y="266817"/>
              <a:ext cx="2743200" cy="526648"/>
            </a:xfrm>
            <a:prstGeom prst="rect">
              <a:avLst/>
            </a:prstGeom>
          </p:spPr>
        </p:pic>
        <p:pic>
          <p:nvPicPr>
            <p:cNvPr id="16" name="Picture 9" descr="Chart&#10;&#10;Description automatically generated">
              <a:extLst>
                <a:ext uri="{FF2B5EF4-FFF2-40B4-BE49-F238E27FC236}">
                  <a16:creationId xmlns:a16="http://schemas.microsoft.com/office/drawing/2014/main" id="{F32BA12F-505F-18FD-C959-42BA456B05DC}"/>
                </a:ext>
              </a:extLst>
            </p:cNvPr>
            <p:cNvPicPr>
              <a:picLocks noChangeAspect="1"/>
            </p:cNvPicPr>
            <p:nvPr/>
          </p:nvPicPr>
          <p:blipFill>
            <a:blip r:embed="rId4"/>
            <a:stretch>
              <a:fillRect/>
            </a:stretch>
          </p:blipFill>
          <p:spPr>
            <a:xfrm>
              <a:off x="6289589" y="749568"/>
              <a:ext cx="2690849" cy="3052951"/>
            </a:xfrm>
            <a:prstGeom prst="rect">
              <a:avLst/>
            </a:prstGeom>
          </p:spPr>
        </p:pic>
        <p:pic>
          <p:nvPicPr>
            <p:cNvPr id="17" name="Picture 10" descr="Chart, pie chart&#10;&#10;Description automatically generated">
              <a:extLst>
                <a:ext uri="{FF2B5EF4-FFF2-40B4-BE49-F238E27FC236}">
                  <a16:creationId xmlns:a16="http://schemas.microsoft.com/office/drawing/2014/main" id="{EC4E4017-8690-925D-F18C-3383E097E61B}"/>
                </a:ext>
              </a:extLst>
            </p:cNvPr>
            <p:cNvPicPr>
              <a:picLocks noChangeAspect="1"/>
            </p:cNvPicPr>
            <p:nvPr/>
          </p:nvPicPr>
          <p:blipFill>
            <a:blip r:embed="rId5"/>
            <a:stretch>
              <a:fillRect/>
            </a:stretch>
          </p:blipFill>
          <p:spPr>
            <a:xfrm>
              <a:off x="9103764" y="748973"/>
              <a:ext cx="2725750" cy="2163651"/>
            </a:xfrm>
            <a:prstGeom prst="rect">
              <a:avLst/>
            </a:prstGeom>
          </p:spPr>
        </p:pic>
        <p:pic>
          <p:nvPicPr>
            <p:cNvPr id="18" name="Picture 7" descr="Timeline&#10;&#10;Description automatically generated">
              <a:extLst>
                <a:ext uri="{FF2B5EF4-FFF2-40B4-BE49-F238E27FC236}">
                  <a16:creationId xmlns:a16="http://schemas.microsoft.com/office/drawing/2014/main" id="{82E66B5A-1A41-DA5F-22A7-E794161A19AD}"/>
                </a:ext>
              </a:extLst>
            </p:cNvPr>
            <p:cNvPicPr>
              <a:picLocks noChangeAspect="1"/>
            </p:cNvPicPr>
            <p:nvPr/>
          </p:nvPicPr>
          <p:blipFill>
            <a:blip r:embed="rId6"/>
            <a:stretch>
              <a:fillRect/>
            </a:stretch>
          </p:blipFill>
          <p:spPr>
            <a:xfrm>
              <a:off x="9104446" y="2993982"/>
              <a:ext cx="2882803" cy="2969900"/>
            </a:xfrm>
            <a:prstGeom prst="rect">
              <a:avLst/>
            </a:prstGeom>
          </p:spPr>
        </p:pic>
        <p:pic>
          <p:nvPicPr>
            <p:cNvPr id="19" name="Picture 10" descr="Chart, line chart&#10;&#10;Description automatically generated">
              <a:extLst>
                <a:ext uri="{FF2B5EF4-FFF2-40B4-BE49-F238E27FC236}">
                  <a16:creationId xmlns:a16="http://schemas.microsoft.com/office/drawing/2014/main" id="{5F5D6B1E-FF09-A224-BEDD-722861873BE1}"/>
                </a:ext>
              </a:extLst>
            </p:cNvPr>
            <p:cNvPicPr>
              <a:picLocks noChangeAspect="1"/>
            </p:cNvPicPr>
            <p:nvPr/>
          </p:nvPicPr>
          <p:blipFill>
            <a:blip r:embed="rId7"/>
            <a:stretch>
              <a:fillRect/>
            </a:stretch>
          </p:blipFill>
          <p:spPr>
            <a:xfrm>
              <a:off x="6312384" y="3851111"/>
              <a:ext cx="2743200" cy="2110710"/>
            </a:xfrm>
            <a:prstGeom prst="rect">
              <a:avLst/>
            </a:prstGeom>
          </p:spPr>
        </p:pic>
      </p:grpSp>
      <p:pic>
        <p:nvPicPr>
          <p:cNvPr id="3" name="Picture 7" descr="Text&#10;&#10;Description automatically generated">
            <a:extLst>
              <a:ext uri="{FF2B5EF4-FFF2-40B4-BE49-F238E27FC236}">
                <a16:creationId xmlns:a16="http://schemas.microsoft.com/office/drawing/2014/main" id="{FC90AF4C-8C65-EA63-F034-2FDD5D67747F}"/>
              </a:ext>
            </a:extLst>
          </p:cNvPr>
          <p:cNvPicPr>
            <a:picLocks noChangeAspect="1"/>
          </p:cNvPicPr>
          <p:nvPr/>
        </p:nvPicPr>
        <p:blipFill>
          <a:blip r:embed="rId8"/>
          <a:stretch>
            <a:fillRect/>
          </a:stretch>
        </p:blipFill>
        <p:spPr>
          <a:xfrm>
            <a:off x="10474325" y="377824"/>
            <a:ext cx="1235756" cy="398237"/>
          </a:xfrm>
          <a:prstGeom prst="rect">
            <a:avLst/>
          </a:prstGeom>
        </p:spPr>
      </p:pic>
    </p:spTree>
    <p:extLst>
      <p:ext uri="{BB962C8B-B14F-4D97-AF65-F5344CB8AC3E}">
        <p14:creationId xmlns:p14="http://schemas.microsoft.com/office/powerpoint/2010/main" val="2513403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3F5DA8E-91E9-4694-9CBA-A6F68146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29E2DD5-2822-4A1B-B4DA-2CD596FDE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411" y="891540"/>
            <a:ext cx="6097589" cy="5071110"/>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52CBAC-9751-D53C-3E56-A19B6DE3D136}"/>
              </a:ext>
            </a:extLst>
          </p:cNvPr>
          <p:cNvSpPr>
            <a:spLocks noGrp="1"/>
          </p:cNvSpPr>
          <p:nvPr>
            <p:ph type="title"/>
          </p:nvPr>
        </p:nvSpPr>
        <p:spPr>
          <a:xfrm>
            <a:off x="6595784" y="1054121"/>
            <a:ext cx="4740477" cy="1193856"/>
          </a:xfrm>
        </p:spPr>
        <p:txBody>
          <a:bodyPr>
            <a:normAutofit/>
          </a:bodyPr>
          <a:lstStyle/>
          <a:p>
            <a:r>
              <a:rPr lang="en-US" sz="4000"/>
              <a:t>Nature Index Project</a:t>
            </a:r>
          </a:p>
        </p:txBody>
      </p:sp>
      <p:sp>
        <p:nvSpPr>
          <p:cNvPr id="15" name="Content Placeholder 2">
            <a:extLst>
              <a:ext uri="{FF2B5EF4-FFF2-40B4-BE49-F238E27FC236}">
                <a16:creationId xmlns:a16="http://schemas.microsoft.com/office/drawing/2014/main" id="{759AE185-040D-5FF6-AE6C-3E2C10D9A6CF}"/>
              </a:ext>
            </a:extLst>
          </p:cNvPr>
          <p:cNvSpPr>
            <a:spLocks noGrp="1"/>
          </p:cNvSpPr>
          <p:nvPr>
            <p:ph idx="1"/>
          </p:nvPr>
        </p:nvSpPr>
        <p:spPr>
          <a:xfrm>
            <a:off x="6596009" y="2408844"/>
            <a:ext cx="4740250" cy="3391224"/>
          </a:xfrm>
        </p:spPr>
        <p:txBody>
          <a:bodyPr vert="horz" lIns="91440" tIns="45720" rIns="91440" bIns="45720" rtlCol="0" anchor="t">
            <a:normAutofit/>
          </a:bodyPr>
          <a:lstStyle/>
          <a:p>
            <a:r>
              <a:rPr lang="en-US" sz="1700">
                <a:solidFill>
                  <a:schemeClr val="bg1">
                    <a:lumMod val="75000"/>
                  </a:schemeClr>
                </a:solidFill>
              </a:rPr>
              <a:t>Nature Index</a:t>
            </a:r>
            <a:endParaRPr lang="en-US" sz="1700">
              <a:solidFill>
                <a:schemeClr val="bg1">
                  <a:lumMod val="75000"/>
                </a:schemeClr>
              </a:solidFill>
              <a:cs typeface="Calibri"/>
            </a:endParaRPr>
          </a:p>
          <a:p>
            <a:pPr lvl="1"/>
            <a:r>
              <a:rPr lang="en-US" sz="1700">
                <a:solidFill>
                  <a:schemeClr val="bg1">
                    <a:lumMod val="75000"/>
                  </a:schemeClr>
                </a:solidFill>
                <a:cs typeface="Calibri"/>
              </a:rPr>
              <a:t>Nature Index</a:t>
            </a:r>
          </a:p>
          <a:p>
            <a:pPr lvl="1"/>
            <a:r>
              <a:rPr lang="en-US" sz="1700">
                <a:solidFill>
                  <a:schemeClr val="bg1">
                    <a:lumMod val="75000"/>
                  </a:schemeClr>
                </a:solidFill>
                <a:cs typeface="Calibri"/>
              </a:rPr>
              <a:t>Data in Nature Index </a:t>
            </a:r>
          </a:p>
          <a:p>
            <a:r>
              <a:rPr lang="en-US" sz="1700">
                <a:cs typeface="Calibri"/>
              </a:rPr>
              <a:t>Nature Index</a:t>
            </a:r>
            <a:r>
              <a:rPr lang="en-US" sz="1700"/>
              <a:t> Project</a:t>
            </a:r>
            <a:endParaRPr lang="en-US" sz="1700">
              <a:cs typeface="Calibri"/>
            </a:endParaRPr>
          </a:p>
          <a:p>
            <a:pPr lvl="1"/>
            <a:r>
              <a:rPr lang="en-US" sz="1700">
                <a:cs typeface="Calibri"/>
              </a:rPr>
              <a:t>Project Scope</a:t>
            </a:r>
          </a:p>
          <a:p>
            <a:pPr lvl="1"/>
            <a:r>
              <a:rPr lang="en-US" sz="1700">
                <a:cs typeface="Calibri"/>
              </a:rPr>
              <a:t>Project Phases</a:t>
            </a:r>
          </a:p>
          <a:p>
            <a:pPr lvl="1"/>
            <a:r>
              <a:rPr lang="en-US" sz="1700">
                <a:cs typeface="Calibri"/>
              </a:rPr>
              <a:t>Dashboard Insights </a:t>
            </a:r>
          </a:p>
          <a:p>
            <a:r>
              <a:rPr lang="en-US" sz="1700">
                <a:solidFill>
                  <a:schemeClr val="bg2">
                    <a:lumMod val="75000"/>
                  </a:schemeClr>
                </a:solidFill>
                <a:cs typeface="Calibri"/>
              </a:rPr>
              <a:t>Feedback and Next Steps</a:t>
            </a:r>
          </a:p>
          <a:p>
            <a:pPr lvl="1"/>
            <a:r>
              <a:rPr lang="en-US" sz="1700">
                <a:solidFill>
                  <a:schemeClr val="bg2">
                    <a:lumMod val="75000"/>
                  </a:schemeClr>
                </a:solidFill>
                <a:cs typeface="Calibri"/>
              </a:rPr>
              <a:t>Stakeholder Feedbacks</a:t>
            </a:r>
          </a:p>
          <a:p>
            <a:pPr lvl="1"/>
            <a:r>
              <a:rPr lang="en-US" sz="1700">
                <a:solidFill>
                  <a:schemeClr val="bg2">
                    <a:lumMod val="75000"/>
                  </a:schemeClr>
                </a:solidFill>
                <a:cs typeface="Calibri"/>
              </a:rPr>
              <a:t>Learning and Next Steps</a:t>
            </a:r>
          </a:p>
          <a:p>
            <a:pPr lvl="2"/>
            <a:endParaRPr lang="en-US" sz="1700">
              <a:solidFill>
                <a:schemeClr val="bg1">
                  <a:lumMod val="95000"/>
                </a:schemeClr>
              </a:solidFill>
              <a:cs typeface="Calibri"/>
            </a:endParaRPr>
          </a:p>
          <a:p>
            <a:endParaRPr lang="en-US" sz="1700">
              <a:cs typeface="Calibri"/>
            </a:endParaRPr>
          </a:p>
        </p:txBody>
      </p:sp>
      <p:pic>
        <p:nvPicPr>
          <p:cNvPr id="16" name="Picture 15" descr="Diagram&#10;&#10;Description automatically generated">
            <a:extLst>
              <a:ext uri="{FF2B5EF4-FFF2-40B4-BE49-F238E27FC236}">
                <a16:creationId xmlns:a16="http://schemas.microsoft.com/office/drawing/2014/main" id="{9CD8CE98-0598-632B-B1CF-652B23423A06}"/>
              </a:ext>
            </a:extLst>
          </p:cNvPr>
          <p:cNvPicPr>
            <a:picLocks noChangeAspect="1"/>
          </p:cNvPicPr>
          <p:nvPr/>
        </p:nvPicPr>
        <p:blipFill>
          <a:blip r:embed="rId3"/>
          <a:stretch>
            <a:fillRect/>
          </a:stretch>
        </p:blipFill>
        <p:spPr>
          <a:xfrm>
            <a:off x="1466792" y="890716"/>
            <a:ext cx="3831168" cy="5076568"/>
          </a:xfrm>
          <a:prstGeom prst="rect">
            <a:avLst/>
          </a:prstGeom>
        </p:spPr>
      </p:pic>
      <p:pic>
        <p:nvPicPr>
          <p:cNvPr id="3" name="Picture 7" descr="Text&#10;&#10;Description automatically generated">
            <a:extLst>
              <a:ext uri="{FF2B5EF4-FFF2-40B4-BE49-F238E27FC236}">
                <a16:creationId xmlns:a16="http://schemas.microsoft.com/office/drawing/2014/main" id="{31C9E9F5-0D58-5036-EF89-B6287DA9F519}"/>
              </a:ext>
            </a:extLst>
          </p:cNvPr>
          <p:cNvPicPr>
            <a:picLocks noChangeAspect="1"/>
          </p:cNvPicPr>
          <p:nvPr/>
        </p:nvPicPr>
        <p:blipFill>
          <a:blip r:embed="rId4"/>
          <a:stretch>
            <a:fillRect/>
          </a:stretch>
        </p:blipFill>
        <p:spPr>
          <a:xfrm>
            <a:off x="10474325" y="377824"/>
            <a:ext cx="1235756" cy="398237"/>
          </a:xfrm>
          <a:prstGeom prst="rect">
            <a:avLst/>
          </a:prstGeom>
        </p:spPr>
      </p:pic>
    </p:spTree>
    <p:extLst>
      <p:ext uri="{BB962C8B-B14F-4D97-AF65-F5344CB8AC3E}">
        <p14:creationId xmlns:p14="http://schemas.microsoft.com/office/powerpoint/2010/main" val="3456571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7CFD9A-AD7C-42E8-898D-F51A83B12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9174704-9FCF-ADE3-7638-D14D11400F92}"/>
              </a:ext>
            </a:extLst>
          </p:cNvPr>
          <p:cNvSpPr txBox="1">
            <a:spLocks/>
          </p:cNvSpPr>
          <p:nvPr/>
        </p:nvSpPr>
        <p:spPr>
          <a:xfrm>
            <a:off x="1208902" y="488640"/>
            <a:ext cx="7102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II. NI Project </a:t>
            </a:r>
            <a:r>
              <a:rPr lang="en-US" sz="2400"/>
              <a:t>| Project Scope  </a:t>
            </a:r>
            <a:endParaRPr lang="en-US" sz="2400">
              <a:cs typeface="Calibri Light"/>
            </a:endParaRPr>
          </a:p>
        </p:txBody>
      </p:sp>
      <p:sp>
        <p:nvSpPr>
          <p:cNvPr id="2" name="TextBox 1">
            <a:extLst>
              <a:ext uri="{FF2B5EF4-FFF2-40B4-BE49-F238E27FC236}">
                <a16:creationId xmlns:a16="http://schemas.microsoft.com/office/drawing/2014/main" id="{777AD5B0-85AB-0019-A3A6-98B8F008225A}"/>
              </a:ext>
            </a:extLst>
          </p:cNvPr>
          <p:cNvSpPr txBox="1"/>
          <p:nvPr/>
        </p:nvSpPr>
        <p:spPr>
          <a:xfrm>
            <a:off x="1472369" y="1662417"/>
            <a:ext cx="10430273" cy="1862048"/>
          </a:xfrm>
          <a:prstGeom prst="rect">
            <a:avLst/>
          </a:prstGeom>
        </p:spPr>
        <p:txBody>
          <a:bodyPr vert="horz" lIns="91440" tIns="45720" rIns="91440" bIns="45720" rtlCol="0" anchor="t">
            <a:noAutofit/>
          </a:bodyPr>
          <a:lstStyle/>
          <a:p>
            <a:pPr>
              <a:spcBef>
                <a:spcPts val="1000"/>
              </a:spcBef>
            </a:pPr>
            <a:r>
              <a:rPr lang="en-US">
                <a:latin typeface="Calibri Light"/>
                <a:cs typeface="Calibri Light"/>
              </a:rPr>
              <a:t>Goal: Understand how the University of Rochester is represented in high quality research journals.</a:t>
            </a:r>
            <a:endParaRPr lang="en-US">
              <a:latin typeface="Calibri" panose="020F0502020204030204"/>
              <a:cs typeface="Calibri" panose="020F0502020204030204"/>
            </a:endParaRPr>
          </a:p>
        </p:txBody>
      </p:sp>
      <p:graphicFrame>
        <p:nvGraphicFramePr>
          <p:cNvPr id="6" name="Diagram 24">
            <a:extLst>
              <a:ext uri="{FF2B5EF4-FFF2-40B4-BE49-F238E27FC236}">
                <a16:creationId xmlns:a16="http://schemas.microsoft.com/office/drawing/2014/main" id="{2E8ECE85-FFC1-BC41-429A-F4F272476194}"/>
              </a:ext>
            </a:extLst>
          </p:cNvPr>
          <p:cNvGraphicFramePr/>
          <p:nvPr>
            <p:extLst>
              <p:ext uri="{D42A27DB-BD31-4B8C-83A1-F6EECF244321}">
                <p14:modId xmlns:p14="http://schemas.microsoft.com/office/powerpoint/2010/main" val="3331590747"/>
              </p:ext>
            </p:extLst>
          </p:nvPr>
        </p:nvGraphicFramePr>
        <p:xfrm>
          <a:off x="1472198" y="2322457"/>
          <a:ext cx="9250647" cy="36060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0" name="Picture 7">
            <a:extLst>
              <a:ext uri="{FF2B5EF4-FFF2-40B4-BE49-F238E27FC236}">
                <a16:creationId xmlns:a16="http://schemas.microsoft.com/office/drawing/2014/main" id="{572DDC1C-FE9D-F694-F3B5-BC9542D56314}"/>
              </a:ext>
            </a:extLst>
          </p:cNvPr>
          <p:cNvPicPr>
            <a:picLocks noChangeAspect="1"/>
          </p:cNvPicPr>
          <p:nvPr/>
        </p:nvPicPr>
        <p:blipFill>
          <a:blip r:embed="rId9"/>
          <a:stretch>
            <a:fillRect/>
          </a:stretch>
        </p:blipFill>
        <p:spPr>
          <a:xfrm>
            <a:off x="10474325" y="377824"/>
            <a:ext cx="1235756" cy="398237"/>
          </a:xfrm>
          <a:prstGeom prst="rect">
            <a:avLst/>
          </a:prstGeom>
        </p:spPr>
      </p:pic>
    </p:spTree>
    <p:extLst>
      <p:ext uri="{BB962C8B-B14F-4D97-AF65-F5344CB8AC3E}">
        <p14:creationId xmlns:p14="http://schemas.microsoft.com/office/powerpoint/2010/main" val="143292056"/>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7CFD9A-AD7C-42E8-898D-F51A83B12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9174704-9FCF-ADE3-7638-D14D11400F92}"/>
              </a:ext>
            </a:extLst>
          </p:cNvPr>
          <p:cNvSpPr txBox="1">
            <a:spLocks/>
          </p:cNvSpPr>
          <p:nvPr/>
        </p:nvSpPr>
        <p:spPr>
          <a:xfrm>
            <a:off x="1208902" y="488640"/>
            <a:ext cx="7102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II. NI Project </a:t>
            </a:r>
            <a:r>
              <a:rPr lang="en-US" sz="2400"/>
              <a:t>| Project Scope  </a:t>
            </a:r>
            <a:endParaRPr lang="en-US" sz="2400">
              <a:cs typeface="Calibri Light"/>
            </a:endParaRPr>
          </a:p>
        </p:txBody>
      </p:sp>
      <p:sp>
        <p:nvSpPr>
          <p:cNvPr id="51" name="Content Placeholder 2">
            <a:extLst>
              <a:ext uri="{FF2B5EF4-FFF2-40B4-BE49-F238E27FC236}">
                <a16:creationId xmlns:a16="http://schemas.microsoft.com/office/drawing/2014/main" id="{F6274FB2-DE05-5297-C79A-BEE1CF993D74}"/>
              </a:ext>
            </a:extLst>
          </p:cNvPr>
          <p:cNvSpPr>
            <a:spLocks noGrp="1"/>
          </p:cNvSpPr>
          <p:nvPr>
            <p:ph idx="1"/>
          </p:nvPr>
        </p:nvSpPr>
        <p:spPr>
          <a:xfrm>
            <a:off x="1210471" y="2017484"/>
            <a:ext cx="4734166" cy="4351338"/>
          </a:xfrm>
        </p:spPr>
        <p:txBody>
          <a:bodyPr vert="horz" lIns="91440" tIns="45720" rIns="91440" bIns="45720" rtlCol="0" anchor="t">
            <a:noAutofit/>
          </a:bodyPr>
          <a:lstStyle/>
          <a:p>
            <a:pPr marL="0" indent="0">
              <a:lnSpc>
                <a:spcPct val="100000"/>
              </a:lnSpc>
              <a:buNone/>
            </a:pPr>
            <a:r>
              <a:rPr lang="en-US" sz="1800">
                <a:latin typeface="Calibri Light"/>
                <a:ea typeface="+mn-lt"/>
                <a:cs typeface="+mn-lt"/>
              </a:rPr>
              <a:t>Pilot Project </a:t>
            </a:r>
            <a:endParaRPr lang="en-US" sz="1800">
              <a:latin typeface="Calibri Light"/>
              <a:cs typeface="Calibri"/>
            </a:endParaRPr>
          </a:p>
          <a:p>
            <a:pPr lvl="1">
              <a:lnSpc>
                <a:spcPct val="100000"/>
              </a:lnSpc>
            </a:pPr>
            <a:r>
              <a:rPr lang="en-US" sz="1800">
                <a:latin typeface="Calibri Light"/>
                <a:ea typeface="+mn-lt"/>
                <a:cs typeface="+mn-lt"/>
              </a:rPr>
              <a:t>Field of Research: Earth and Environmental Sciences (EES)</a:t>
            </a:r>
          </a:p>
          <a:p>
            <a:pPr marL="0" indent="0">
              <a:lnSpc>
                <a:spcPct val="100000"/>
              </a:lnSpc>
              <a:buNone/>
            </a:pPr>
            <a:r>
              <a:rPr lang="en-US" sz="1800">
                <a:latin typeface="Calibri Light"/>
                <a:cs typeface="Calibri Light"/>
              </a:rPr>
              <a:t>Data Sources and Information</a:t>
            </a:r>
          </a:p>
          <a:p>
            <a:pPr lvl="1">
              <a:lnSpc>
                <a:spcPct val="100000"/>
              </a:lnSpc>
            </a:pPr>
            <a:r>
              <a:rPr lang="en-US" sz="1800">
                <a:latin typeface="Calibri Light"/>
                <a:cs typeface="Calibri Light"/>
              </a:rPr>
              <a:t>Scopus (</a:t>
            </a:r>
            <a:r>
              <a:rPr lang="en-US" sz="1800">
                <a:latin typeface="Calibri Light"/>
                <a:ea typeface="+mn-lt"/>
                <a:cs typeface="+mn-lt"/>
              </a:rPr>
              <a:t>CY2011 – Aug CY2021</a:t>
            </a:r>
            <a:r>
              <a:rPr lang="en-US" sz="1800">
                <a:latin typeface="Calibri Light"/>
                <a:cs typeface="Calibri Light"/>
              </a:rPr>
              <a:t>): </a:t>
            </a:r>
            <a:r>
              <a:rPr lang="en-US" sz="1800">
                <a:latin typeface="Calibri Light"/>
                <a:ea typeface="+mn-lt"/>
                <a:cs typeface="+mn-lt"/>
              </a:rPr>
              <a:t>Publications, Open Access, Authors. Query by journal title </a:t>
            </a:r>
            <a:endParaRPr lang="en-US" sz="1800">
              <a:latin typeface="Calibri Light"/>
              <a:cs typeface="Calibri" panose="020F0502020204030204"/>
            </a:endParaRPr>
          </a:p>
          <a:p>
            <a:pPr lvl="1">
              <a:lnSpc>
                <a:spcPct val="100000"/>
              </a:lnSpc>
            </a:pPr>
            <a:r>
              <a:rPr lang="en-US" sz="1800">
                <a:latin typeface="Calibri Light"/>
                <a:cs typeface="Calibri Light"/>
              </a:rPr>
              <a:t>Dimensions </a:t>
            </a:r>
            <a:r>
              <a:rPr lang="en-US" sz="1800">
                <a:latin typeface="Calibri Light"/>
                <a:ea typeface="+mn-lt"/>
                <a:cs typeface="+mn-lt"/>
              </a:rPr>
              <a:t>(CY2011 – CY2020)</a:t>
            </a:r>
            <a:r>
              <a:rPr lang="en-US" sz="1800">
                <a:latin typeface="Calibri Light"/>
                <a:cs typeface="Calibri Light"/>
              </a:rPr>
              <a:t>: </a:t>
            </a:r>
            <a:r>
              <a:rPr lang="en-US" sz="1800">
                <a:latin typeface="Calibri Light"/>
                <a:ea typeface="+mn-lt"/>
                <a:cs typeface="+mn-lt"/>
              </a:rPr>
              <a:t>Funder, Research Organizations, Geolocation. Searched using NI filter</a:t>
            </a:r>
          </a:p>
          <a:p>
            <a:pPr marL="0" indent="0">
              <a:lnSpc>
                <a:spcPct val="100000"/>
              </a:lnSpc>
              <a:buNone/>
            </a:pPr>
            <a:endParaRPr lang="en-US" sz="1800">
              <a:solidFill>
                <a:srgbClr val="000000"/>
              </a:solidFill>
              <a:cs typeface="Calibri"/>
            </a:endParaRPr>
          </a:p>
          <a:p>
            <a:pPr>
              <a:lnSpc>
                <a:spcPct val="100000"/>
              </a:lnSpc>
            </a:pPr>
            <a:endParaRPr lang="en-US" sz="1800">
              <a:solidFill>
                <a:srgbClr val="0070C0"/>
              </a:solidFill>
              <a:cs typeface="Calibri"/>
            </a:endParaRPr>
          </a:p>
          <a:p>
            <a:endParaRPr lang="en-US" sz="1800">
              <a:solidFill>
                <a:srgbClr val="000000"/>
              </a:solidFill>
              <a:cs typeface="Calibri"/>
            </a:endParaRPr>
          </a:p>
        </p:txBody>
      </p:sp>
      <p:pic>
        <p:nvPicPr>
          <p:cNvPr id="53" name="Picture 4" descr="Graphical user interface, text, application, email&#10;&#10;Description automatically generated">
            <a:extLst>
              <a:ext uri="{FF2B5EF4-FFF2-40B4-BE49-F238E27FC236}">
                <a16:creationId xmlns:a16="http://schemas.microsoft.com/office/drawing/2014/main" id="{C6E014AF-C80B-5A15-DA2F-73809CCB3A9D}"/>
              </a:ext>
            </a:extLst>
          </p:cNvPr>
          <p:cNvPicPr>
            <a:picLocks noChangeAspect="1"/>
          </p:cNvPicPr>
          <p:nvPr/>
        </p:nvPicPr>
        <p:blipFill>
          <a:blip r:embed="rId3"/>
          <a:stretch>
            <a:fillRect/>
          </a:stretch>
        </p:blipFill>
        <p:spPr>
          <a:xfrm>
            <a:off x="6696332" y="2192683"/>
            <a:ext cx="4502869" cy="2895817"/>
          </a:xfrm>
          <a:prstGeom prst="rect">
            <a:avLst/>
          </a:prstGeom>
        </p:spPr>
      </p:pic>
      <p:sp>
        <p:nvSpPr>
          <p:cNvPr id="55" name="TextBox 54">
            <a:extLst>
              <a:ext uri="{FF2B5EF4-FFF2-40B4-BE49-F238E27FC236}">
                <a16:creationId xmlns:a16="http://schemas.microsoft.com/office/drawing/2014/main" id="{D74D5BBD-607C-78B6-F9F2-9364A2CF4D17}"/>
              </a:ext>
            </a:extLst>
          </p:cNvPr>
          <p:cNvSpPr txBox="1"/>
          <p:nvPr/>
        </p:nvSpPr>
        <p:spPr>
          <a:xfrm>
            <a:off x="7802806" y="5230393"/>
            <a:ext cx="339847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900" i="1">
                <a:solidFill>
                  <a:srgbClr val="A5A5A5"/>
                </a:solidFill>
                <a:cs typeface="Calibri"/>
              </a:rPr>
              <a:t>The "Nature Index journals" filter under "Journal List" in Dimensions</a:t>
            </a:r>
          </a:p>
          <a:p>
            <a:pPr algn="r"/>
            <a:r>
              <a:rPr lang="en-US" sz="900" i="1">
                <a:solidFill>
                  <a:srgbClr val="A5A5A5"/>
                </a:solidFill>
                <a:cs typeface="Calibri"/>
              </a:rPr>
              <a:t>Source: Dimensions</a:t>
            </a:r>
          </a:p>
          <a:p>
            <a:pPr algn="r"/>
            <a:endParaRPr lang="en-US" sz="900" i="1">
              <a:solidFill>
                <a:srgbClr val="A5A5A5"/>
              </a:solidFill>
              <a:cs typeface="Calibri"/>
            </a:endParaRPr>
          </a:p>
        </p:txBody>
      </p:sp>
      <p:pic>
        <p:nvPicPr>
          <p:cNvPr id="2" name="Picture 7">
            <a:extLst>
              <a:ext uri="{FF2B5EF4-FFF2-40B4-BE49-F238E27FC236}">
                <a16:creationId xmlns:a16="http://schemas.microsoft.com/office/drawing/2014/main" id="{BCB8ACAA-6027-34FA-7498-C9719CC2B33E}"/>
              </a:ext>
            </a:extLst>
          </p:cNvPr>
          <p:cNvPicPr>
            <a:picLocks noChangeAspect="1"/>
          </p:cNvPicPr>
          <p:nvPr/>
        </p:nvPicPr>
        <p:blipFill>
          <a:blip r:embed="rId4"/>
          <a:stretch>
            <a:fillRect/>
          </a:stretch>
        </p:blipFill>
        <p:spPr>
          <a:xfrm>
            <a:off x="10474325" y="377824"/>
            <a:ext cx="1235756" cy="398237"/>
          </a:xfrm>
          <a:prstGeom prst="rect">
            <a:avLst/>
          </a:prstGeom>
        </p:spPr>
      </p:pic>
    </p:spTree>
    <p:extLst>
      <p:ext uri="{BB962C8B-B14F-4D97-AF65-F5344CB8AC3E}">
        <p14:creationId xmlns:p14="http://schemas.microsoft.com/office/powerpoint/2010/main" val="1881422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7CFD9A-AD7C-42E8-898D-F51A83B12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9174704-9FCF-ADE3-7638-D14D11400F92}"/>
              </a:ext>
            </a:extLst>
          </p:cNvPr>
          <p:cNvSpPr txBox="1">
            <a:spLocks/>
          </p:cNvSpPr>
          <p:nvPr/>
        </p:nvSpPr>
        <p:spPr>
          <a:xfrm>
            <a:off x="1208902" y="488640"/>
            <a:ext cx="7102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II. NI Project </a:t>
            </a:r>
            <a:r>
              <a:rPr lang="en-US" sz="2400"/>
              <a:t>| Project Phase 1  </a:t>
            </a:r>
            <a:endParaRPr lang="en-US" sz="2400">
              <a:cs typeface="Calibri Light"/>
            </a:endParaRPr>
          </a:p>
        </p:txBody>
      </p:sp>
      <p:sp>
        <p:nvSpPr>
          <p:cNvPr id="55" name="TextBox 54">
            <a:extLst>
              <a:ext uri="{FF2B5EF4-FFF2-40B4-BE49-F238E27FC236}">
                <a16:creationId xmlns:a16="http://schemas.microsoft.com/office/drawing/2014/main" id="{D74D5BBD-607C-78B6-F9F2-9364A2CF4D17}"/>
              </a:ext>
            </a:extLst>
          </p:cNvPr>
          <p:cNvSpPr txBox="1"/>
          <p:nvPr/>
        </p:nvSpPr>
        <p:spPr>
          <a:xfrm>
            <a:off x="7687159" y="5501749"/>
            <a:ext cx="33984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900" i="1">
                <a:solidFill>
                  <a:srgbClr val="A5A5A5"/>
                </a:solidFill>
                <a:cs typeface="Calibri"/>
              </a:rPr>
              <a:t>Graphics &amp; Tables from the Google Doc Report</a:t>
            </a:r>
          </a:p>
          <a:p>
            <a:pPr algn="r"/>
            <a:r>
              <a:rPr lang="en-US" sz="900" i="1">
                <a:solidFill>
                  <a:srgbClr val="A5A5A5"/>
                </a:solidFill>
                <a:cs typeface="Calibri"/>
              </a:rPr>
              <a:t>Source: RCL NI Project</a:t>
            </a:r>
          </a:p>
        </p:txBody>
      </p:sp>
      <p:sp>
        <p:nvSpPr>
          <p:cNvPr id="4" name="Content Placeholder 2">
            <a:extLst>
              <a:ext uri="{FF2B5EF4-FFF2-40B4-BE49-F238E27FC236}">
                <a16:creationId xmlns:a16="http://schemas.microsoft.com/office/drawing/2014/main" id="{67C05D67-FE4F-DA6B-285C-8491F5139180}"/>
              </a:ext>
            </a:extLst>
          </p:cNvPr>
          <p:cNvSpPr txBox="1">
            <a:spLocks/>
          </p:cNvSpPr>
          <p:nvPr/>
        </p:nvSpPr>
        <p:spPr>
          <a:xfrm>
            <a:off x="1207328" y="1772009"/>
            <a:ext cx="5343642" cy="435823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a:latin typeface="Calibri Light"/>
                <a:ea typeface="+mn-lt"/>
                <a:cs typeface="+mn-lt"/>
              </a:rPr>
              <a:t>Analysis </a:t>
            </a:r>
          </a:p>
          <a:p>
            <a:pPr lvl="1"/>
            <a:r>
              <a:rPr lang="en-US" sz="1800">
                <a:latin typeface="Calibri Light"/>
                <a:ea typeface="+mn-lt"/>
                <a:cs typeface="+mn-lt"/>
              </a:rPr>
              <a:t>Start with Scopus Data</a:t>
            </a:r>
          </a:p>
          <a:p>
            <a:pPr lvl="1"/>
            <a:r>
              <a:rPr lang="en-US" sz="1800">
                <a:latin typeface="Calibri Light"/>
                <a:ea typeface="+mn-lt"/>
                <a:cs typeface="+mn-lt"/>
              </a:rPr>
              <a:t>Spreadsheet Analysis </a:t>
            </a:r>
          </a:p>
          <a:p>
            <a:pPr lvl="1"/>
            <a:r>
              <a:rPr lang="en-US" sz="1800">
                <a:latin typeface="Calibri Light"/>
                <a:ea typeface="+mn-lt"/>
                <a:cs typeface="+mn-lt"/>
              </a:rPr>
              <a:t>Google doc Report</a:t>
            </a:r>
          </a:p>
          <a:p>
            <a:pPr lvl="1"/>
            <a:r>
              <a:rPr lang="en-US" sz="1800">
                <a:latin typeface="Calibri Light"/>
                <a:ea typeface="+mn-lt"/>
                <a:cs typeface="+mn-lt"/>
              </a:rPr>
              <a:t>Not very interactive &amp; Too much information</a:t>
            </a:r>
          </a:p>
          <a:p>
            <a:pPr marL="0" indent="0">
              <a:buFont typeface="Arial" panose="020B0604020202020204" pitchFamily="34" charset="0"/>
              <a:buNone/>
            </a:pPr>
            <a:r>
              <a:rPr lang="en-US" sz="1800">
                <a:latin typeface="Calibri Light"/>
                <a:ea typeface="+mn-lt"/>
                <a:cs typeface="+mn-lt"/>
              </a:rPr>
              <a:t>Communication</a:t>
            </a:r>
          </a:p>
          <a:p>
            <a:pPr lvl="1"/>
            <a:r>
              <a:rPr lang="en-US" sz="1800">
                <a:latin typeface="Calibri Light"/>
                <a:ea typeface="+mn-lt"/>
                <a:cs typeface="+mn-lt"/>
              </a:rPr>
              <a:t>EES Department Chair </a:t>
            </a:r>
          </a:p>
          <a:p>
            <a:pPr lvl="1"/>
            <a:r>
              <a:rPr lang="en-US" sz="1800">
                <a:latin typeface="Calibri Light"/>
                <a:ea typeface="+mn-lt"/>
                <a:cs typeface="+mn-lt"/>
              </a:rPr>
              <a:t>Email conversations </a:t>
            </a:r>
            <a:endParaRPr lang="en-US">
              <a:latin typeface="Calibri Light"/>
              <a:ea typeface="+mn-lt"/>
              <a:cs typeface="+mn-lt"/>
            </a:endParaRPr>
          </a:p>
          <a:p>
            <a:pPr lvl="1"/>
            <a:r>
              <a:rPr lang="en-US" sz="1800">
                <a:latin typeface="Calibri Light"/>
                <a:ea typeface="+mn-lt"/>
                <a:cs typeface="+mn-lt"/>
              </a:rPr>
              <a:t>Introduction to Nature Index</a:t>
            </a:r>
            <a:endParaRPr lang="en-US">
              <a:cs typeface="Calibri"/>
            </a:endParaRPr>
          </a:p>
          <a:p>
            <a:pPr marL="0" indent="0">
              <a:buNone/>
            </a:pPr>
            <a:r>
              <a:rPr lang="en-US" sz="1800">
                <a:latin typeface="Calibri Light"/>
                <a:ea typeface="+mn-lt"/>
                <a:cs typeface="+mn-lt"/>
              </a:rPr>
              <a:t>Timeline</a:t>
            </a:r>
            <a:endParaRPr lang="en-US">
              <a:latin typeface="Calibri" panose="020F0502020204030204"/>
              <a:ea typeface="+mn-lt"/>
              <a:cs typeface="+mn-lt"/>
            </a:endParaRPr>
          </a:p>
          <a:p>
            <a:pPr lvl="1"/>
            <a:r>
              <a:rPr lang="en-US" sz="1800">
                <a:latin typeface="Calibri Light"/>
                <a:ea typeface="+mn-lt"/>
                <a:cs typeface="+mn-lt"/>
              </a:rPr>
              <a:t>3 months (Aug ‘21 – Oct ‘21)</a:t>
            </a:r>
            <a:endParaRPr lang="en-US" sz="1800">
              <a:cs typeface="Calibri"/>
            </a:endParaRPr>
          </a:p>
        </p:txBody>
      </p:sp>
      <p:pic>
        <p:nvPicPr>
          <p:cNvPr id="2" name="Picture 7">
            <a:extLst>
              <a:ext uri="{FF2B5EF4-FFF2-40B4-BE49-F238E27FC236}">
                <a16:creationId xmlns:a16="http://schemas.microsoft.com/office/drawing/2014/main" id="{2DD823C9-C137-89C7-34B3-05B8D75F7614}"/>
              </a:ext>
            </a:extLst>
          </p:cNvPr>
          <p:cNvPicPr>
            <a:picLocks noChangeAspect="1"/>
          </p:cNvPicPr>
          <p:nvPr/>
        </p:nvPicPr>
        <p:blipFill>
          <a:blip r:embed="rId4"/>
          <a:stretch>
            <a:fillRect/>
          </a:stretch>
        </p:blipFill>
        <p:spPr>
          <a:xfrm>
            <a:off x="10474325" y="377824"/>
            <a:ext cx="1235756" cy="398237"/>
          </a:xfrm>
          <a:prstGeom prst="rect">
            <a:avLst/>
          </a:prstGeom>
        </p:spPr>
      </p:pic>
      <p:pic>
        <p:nvPicPr>
          <p:cNvPr id="5" name="Picture 5" descr="Chart&#10;&#10;Description automatically generated">
            <a:extLst>
              <a:ext uri="{FF2B5EF4-FFF2-40B4-BE49-F238E27FC236}">
                <a16:creationId xmlns:a16="http://schemas.microsoft.com/office/drawing/2014/main" id="{6A4FF515-FCD9-11A1-781D-FDE45C2A90DB}"/>
              </a:ext>
            </a:extLst>
          </p:cNvPr>
          <p:cNvPicPr>
            <a:picLocks noChangeAspect="1"/>
          </p:cNvPicPr>
          <p:nvPr/>
        </p:nvPicPr>
        <p:blipFill>
          <a:blip r:embed="rId5"/>
          <a:stretch>
            <a:fillRect/>
          </a:stretch>
        </p:blipFill>
        <p:spPr>
          <a:xfrm>
            <a:off x="6604060" y="1712195"/>
            <a:ext cx="4819650" cy="3741644"/>
          </a:xfrm>
          <a:prstGeom prst="rect">
            <a:avLst/>
          </a:prstGeom>
        </p:spPr>
      </p:pic>
    </p:spTree>
    <p:extLst>
      <p:ext uri="{BB962C8B-B14F-4D97-AF65-F5344CB8AC3E}">
        <p14:creationId xmlns:p14="http://schemas.microsoft.com/office/powerpoint/2010/main" val="429978105"/>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7CFD9A-AD7C-42E8-898D-F51A83B12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9174704-9FCF-ADE3-7638-D14D11400F92}"/>
              </a:ext>
            </a:extLst>
          </p:cNvPr>
          <p:cNvSpPr txBox="1">
            <a:spLocks/>
          </p:cNvSpPr>
          <p:nvPr/>
        </p:nvSpPr>
        <p:spPr>
          <a:xfrm>
            <a:off x="1208902" y="488640"/>
            <a:ext cx="7102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II. NI Project </a:t>
            </a:r>
            <a:r>
              <a:rPr lang="en-US" sz="2400"/>
              <a:t>| Project </a:t>
            </a:r>
            <a:r>
              <a:rPr lang="en-US" sz="2400">
                <a:ea typeface="+mj-lt"/>
                <a:cs typeface="+mj-lt"/>
              </a:rPr>
              <a:t>Phase 2</a:t>
            </a:r>
            <a:r>
              <a:rPr lang="en-US" sz="2400"/>
              <a:t> </a:t>
            </a:r>
            <a:endParaRPr lang="en-US" sz="2400">
              <a:cs typeface="Calibri Light"/>
            </a:endParaRPr>
          </a:p>
        </p:txBody>
      </p:sp>
      <p:sp>
        <p:nvSpPr>
          <p:cNvPr id="2" name="TextBox 1">
            <a:extLst>
              <a:ext uri="{FF2B5EF4-FFF2-40B4-BE49-F238E27FC236}">
                <a16:creationId xmlns:a16="http://schemas.microsoft.com/office/drawing/2014/main" id="{3B442E50-B240-F820-6E82-7A66F957131C}"/>
              </a:ext>
            </a:extLst>
          </p:cNvPr>
          <p:cNvSpPr txBox="1"/>
          <p:nvPr/>
        </p:nvSpPr>
        <p:spPr>
          <a:xfrm>
            <a:off x="8377672" y="5241346"/>
            <a:ext cx="33984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900" i="1">
                <a:solidFill>
                  <a:srgbClr val="A5A5A5"/>
                </a:solidFill>
                <a:cs typeface="Calibri"/>
              </a:rPr>
              <a:t>Initial Dashboards</a:t>
            </a:r>
            <a:endParaRPr lang="en-US"/>
          </a:p>
          <a:p>
            <a:pPr algn="r"/>
            <a:r>
              <a:rPr lang="en-US" sz="900" i="1">
                <a:solidFill>
                  <a:srgbClr val="A5A5A5"/>
                </a:solidFill>
                <a:cs typeface="Calibri"/>
              </a:rPr>
              <a:t>Source: RCL NI Project</a:t>
            </a:r>
            <a:endParaRPr lang="en-US"/>
          </a:p>
        </p:txBody>
      </p:sp>
      <p:sp>
        <p:nvSpPr>
          <p:cNvPr id="9" name="Content Placeholder 2">
            <a:extLst>
              <a:ext uri="{FF2B5EF4-FFF2-40B4-BE49-F238E27FC236}">
                <a16:creationId xmlns:a16="http://schemas.microsoft.com/office/drawing/2014/main" id="{81611D7B-B0FE-77B2-F303-0E10622067FC}"/>
              </a:ext>
            </a:extLst>
          </p:cNvPr>
          <p:cNvSpPr>
            <a:spLocks noGrp="1"/>
          </p:cNvSpPr>
          <p:nvPr>
            <p:ph idx="1"/>
          </p:nvPr>
        </p:nvSpPr>
        <p:spPr>
          <a:xfrm>
            <a:off x="1200028" y="1764573"/>
            <a:ext cx="4227337" cy="5097995"/>
          </a:xfrm>
        </p:spPr>
        <p:txBody>
          <a:bodyPr vert="horz" lIns="91440" tIns="45720" rIns="91440" bIns="45720" rtlCol="0" anchor="t">
            <a:noAutofit/>
          </a:bodyPr>
          <a:lstStyle/>
          <a:p>
            <a:pPr marL="0" indent="0">
              <a:buNone/>
            </a:pPr>
            <a:r>
              <a:rPr lang="en-US" sz="1800">
                <a:latin typeface="Calibri Light"/>
                <a:ea typeface="+mn-lt"/>
                <a:cs typeface="+mn-lt"/>
              </a:rPr>
              <a:t>Analysis </a:t>
            </a:r>
          </a:p>
          <a:p>
            <a:pPr lvl="1"/>
            <a:r>
              <a:rPr lang="en-US" sz="1800">
                <a:latin typeface="Calibri Light"/>
                <a:ea typeface="+mn-lt"/>
                <a:cs typeface="+mn-lt"/>
              </a:rPr>
              <a:t>Scopus Data &amp; Dimensions Data</a:t>
            </a:r>
          </a:p>
          <a:p>
            <a:pPr lvl="1"/>
            <a:r>
              <a:rPr lang="en-US" sz="1800">
                <a:latin typeface="Calibri Light"/>
                <a:ea typeface="+mn-lt"/>
                <a:cs typeface="+mn-lt"/>
              </a:rPr>
              <a:t>Spreadsheet Analysis </a:t>
            </a:r>
          </a:p>
          <a:p>
            <a:pPr lvl="1"/>
            <a:r>
              <a:rPr lang="en-US" sz="1800">
                <a:latin typeface="Calibri Light"/>
                <a:ea typeface="+mn-lt"/>
                <a:cs typeface="+mn-lt"/>
              </a:rPr>
              <a:t>Translated into Tableau dashboards</a:t>
            </a:r>
          </a:p>
          <a:p>
            <a:pPr marL="0" indent="0">
              <a:buNone/>
            </a:pPr>
            <a:r>
              <a:rPr lang="en-US" sz="1800">
                <a:latin typeface="Calibri Light"/>
                <a:ea typeface="+mn-lt"/>
                <a:cs typeface="+mn-lt"/>
              </a:rPr>
              <a:t>Commnication</a:t>
            </a:r>
            <a:endParaRPr lang="en-US" sz="1800">
              <a:latin typeface="Calibri Light"/>
              <a:cs typeface="Calibri"/>
            </a:endParaRPr>
          </a:p>
          <a:p>
            <a:pPr lvl="1"/>
            <a:r>
              <a:rPr lang="en-US" sz="1800">
                <a:latin typeface="Calibri Light"/>
                <a:ea typeface="+mn-lt"/>
                <a:cs typeface="+mn-lt"/>
              </a:rPr>
              <a:t>STEM Librarians: prepared slides for a deep dive into the dashboard</a:t>
            </a:r>
            <a:endParaRPr lang="en-US" sz="1800">
              <a:latin typeface="Calibri Light"/>
              <a:cs typeface="Calibri" panose="020F0502020204030204"/>
            </a:endParaRPr>
          </a:p>
          <a:p>
            <a:pPr lvl="1"/>
            <a:r>
              <a:rPr lang="en-US" sz="1800">
                <a:latin typeface="Calibri Light"/>
                <a:ea typeface="+mn-lt"/>
                <a:cs typeface="+mn-lt"/>
              </a:rPr>
              <a:t>EES Department Chair: Share dashboard with faculty via email </a:t>
            </a:r>
          </a:p>
          <a:p>
            <a:pPr marL="0" indent="0">
              <a:buNone/>
            </a:pPr>
            <a:r>
              <a:rPr lang="en-US" sz="1800">
                <a:latin typeface="Calibri Light"/>
                <a:ea typeface="+mn-lt"/>
                <a:cs typeface="+mn-lt"/>
              </a:rPr>
              <a:t>Timeline: </a:t>
            </a:r>
          </a:p>
          <a:p>
            <a:pPr lvl="1"/>
            <a:r>
              <a:rPr lang="en-US" sz="1800">
                <a:latin typeface="Calibri Light"/>
                <a:ea typeface="+mn-lt"/>
                <a:cs typeface="+mn-lt"/>
              </a:rPr>
              <a:t>3 months (Oct ‘21 – Dec ‘21)</a:t>
            </a:r>
            <a:endParaRPr lang="en-US" sz="1800">
              <a:cs typeface="Calibri"/>
            </a:endParaRPr>
          </a:p>
          <a:p>
            <a:endParaRPr lang="en-US" sz="1800">
              <a:latin typeface="Calibri Light"/>
              <a:ea typeface="+mn-lt"/>
              <a:cs typeface="+mn-lt"/>
            </a:endParaRPr>
          </a:p>
        </p:txBody>
      </p:sp>
      <p:pic>
        <p:nvPicPr>
          <p:cNvPr id="4" name="Picture 7">
            <a:extLst>
              <a:ext uri="{FF2B5EF4-FFF2-40B4-BE49-F238E27FC236}">
                <a16:creationId xmlns:a16="http://schemas.microsoft.com/office/drawing/2014/main" id="{932CA95D-37F9-6B9A-2D17-AC4790808EA9}"/>
              </a:ext>
            </a:extLst>
          </p:cNvPr>
          <p:cNvPicPr>
            <a:picLocks noChangeAspect="1"/>
          </p:cNvPicPr>
          <p:nvPr/>
        </p:nvPicPr>
        <p:blipFill>
          <a:blip r:embed="rId3"/>
          <a:stretch>
            <a:fillRect/>
          </a:stretch>
        </p:blipFill>
        <p:spPr>
          <a:xfrm>
            <a:off x="10474325" y="377824"/>
            <a:ext cx="1235756" cy="398237"/>
          </a:xfrm>
          <a:prstGeom prst="rect">
            <a:avLst/>
          </a:prstGeom>
        </p:spPr>
      </p:pic>
      <p:pic>
        <p:nvPicPr>
          <p:cNvPr id="8" name="Picture 9" descr="Chart, treemap chart&#10;&#10;Description automatically generated">
            <a:extLst>
              <a:ext uri="{FF2B5EF4-FFF2-40B4-BE49-F238E27FC236}">
                <a16:creationId xmlns:a16="http://schemas.microsoft.com/office/drawing/2014/main" id="{CCE64CFF-86A7-ECDC-4DF5-BEAE801A1EE9}"/>
              </a:ext>
            </a:extLst>
          </p:cNvPr>
          <p:cNvPicPr>
            <a:picLocks noChangeAspect="1"/>
          </p:cNvPicPr>
          <p:nvPr/>
        </p:nvPicPr>
        <p:blipFill>
          <a:blip r:embed="rId4"/>
          <a:stretch>
            <a:fillRect/>
          </a:stretch>
        </p:blipFill>
        <p:spPr>
          <a:xfrm>
            <a:off x="6168576" y="2003144"/>
            <a:ext cx="5561011" cy="3166216"/>
          </a:xfrm>
          <a:prstGeom prst="rect">
            <a:avLst/>
          </a:prstGeom>
        </p:spPr>
      </p:pic>
    </p:spTree>
    <p:extLst>
      <p:ext uri="{BB962C8B-B14F-4D97-AF65-F5344CB8AC3E}">
        <p14:creationId xmlns:p14="http://schemas.microsoft.com/office/powerpoint/2010/main" val="1191399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0EF6D4CE6FBE418ABEB34101FF4DA0" ma:contentTypeVersion="4" ma:contentTypeDescription="Create a new document." ma:contentTypeScope="" ma:versionID="a2961f7ec61d2847646213ca554196f6">
  <xsd:schema xmlns:xsd="http://www.w3.org/2001/XMLSchema" xmlns:xs="http://www.w3.org/2001/XMLSchema" xmlns:p="http://schemas.microsoft.com/office/2006/metadata/properties" xmlns:ns2="5d6462e7-3394-4e8d-aa33-c1fd1cec90be" targetNamespace="http://schemas.microsoft.com/office/2006/metadata/properties" ma:root="true" ma:fieldsID="c7cfd1f7a692ffc43f89c8f3458afbeb" ns2:_="">
    <xsd:import namespace="5d6462e7-3394-4e8d-aa33-c1fd1cec90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6462e7-3394-4e8d-aa33-c1fd1cec90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B64965-1376-4645-B969-9F97A2352974}">
  <ds:schemaRefs>
    <ds:schemaRef ds:uri="5d6462e7-3394-4e8d-aa33-c1fd1cec90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1B2DEA4-5B31-4400-87B0-98481F2BDC84}">
  <ds:schemaRefs>
    <ds:schemaRef ds:uri="http://schemas.microsoft.com/sharepoint/v3/contenttype/forms"/>
  </ds:schemaRefs>
</ds:datastoreItem>
</file>

<file path=customXml/itemProps3.xml><?xml version="1.0" encoding="utf-8"?>
<ds:datastoreItem xmlns:ds="http://schemas.openxmlformats.org/officeDocument/2006/customXml" ds:itemID="{A4F04022-848A-49E5-BC27-9749DC6329C0}">
  <ds:schemaRefs>
    <ds:schemaRef ds:uri="5d6462e7-3394-4e8d-aa33-c1fd1cec90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407</TotalTime>
  <Words>6872</Words>
  <Application>Microsoft Office PowerPoint</Application>
  <PresentationFormat>Widescreen</PresentationFormat>
  <Paragraphs>552</Paragraphs>
  <Slides>25</Slides>
  <Notes>22</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Abadi Extra Light</vt:lpstr>
      <vt:lpstr>Arial</vt:lpstr>
      <vt:lpstr>Arial,Sans-Serif</vt:lpstr>
      <vt:lpstr>Calibri</vt:lpstr>
      <vt:lpstr>Calibri Light</vt:lpstr>
      <vt:lpstr>Georgia</vt:lpstr>
      <vt:lpstr>Goudy Old Style</vt:lpstr>
      <vt:lpstr>Office Theme</vt:lpstr>
      <vt:lpstr>Connecting with departments through impact study: Nature Index analysis for the University of Rochester</vt:lpstr>
      <vt:lpstr>Agenda</vt:lpstr>
      <vt:lpstr>PowerPoint Presentation</vt:lpstr>
      <vt:lpstr>PowerPoint Presentation</vt:lpstr>
      <vt:lpstr>Nature Index Project</vt:lpstr>
      <vt:lpstr>PowerPoint Presentation</vt:lpstr>
      <vt:lpstr>PowerPoint Presentation</vt:lpstr>
      <vt:lpstr>PowerPoint Presentation</vt:lpstr>
      <vt:lpstr>PowerPoint Presentation</vt:lpstr>
      <vt:lpstr>PowerPoint Presentation</vt:lpstr>
      <vt:lpstr>PowerPoint Presentation</vt:lpstr>
      <vt:lpstr>Feedback and Future Plans</vt:lpstr>
      <vt:lpstr>PowerPoint Presentation</vt:lpstr>
      <vt:lpstr>PowerPoint Presentation</vt:lpstr>
      <vt:lpstr>PowerPoint Presentation</vt:lpstr>
      <vt:lpstr>PowerPoint Presentation</vt:lpstr>
      <vt:lpstr>Thank you! Contact us for questions</vt:lpstr>
      <vt:lpstr>Appendix</vt:lpstr>
      <vt:lpstr>PowerPoint Presentation</vt:lpstr>
      <vt:lpstr>PowerPoint Presentation</vt:lpstr>
      <vt:lpstr>Nature Index Methodology</vt:lpstr>
      <vt:lpstr>Nature Index Methodology</vt:lpstr>
      <vt:lpstr>Nature Index Assessment</vt:lpstr>
      <vt:lpstr>Data Insights | Scholars</vt:lpstr>
      <vt:lpstr>Data Insights | Funder &amp; Country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 Jieer</dc:creator>
  <cp:lastModifiedBy>Siddiqui, Sarah</cp:lastModifiedBy>
  <cp:revision>37</cp:revision>
  <dcterms:created xsi:type="dcterms:W3CDTF">2021-10-14T19:28:20Z</dcterms:created>
  <dcterms:modified xsi:type="dcterms:W3CDTF">2022-10-14T01:00:37Z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0x010100240EF6D4CE6FBE418ABEB34101FF4DA0</vt:lpwstr>
  </property>
</Properties>
</file>