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443"/>
  </p:normalViewPr>
  <p:slideViewPr>
    <p:cSldViewPr snapToGrid="0" snapToObjects="1">
      <p:cViewPr varScale="1">
        <p:scale>
          <a:sx n="152" d="100"/>
          <a:sy n="152" d="100"/>
        </p:scale>
        <p:origin x="480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3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"/>
            <a:ext cx="9144000" cy="5141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8147" y="3287403"/>
            <a:ext cx="5793028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8147" y="3670550"/>
            <a:ext cx="5793027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0" y="956788"/>
            <a:ext cx="7613816" cy="230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9670" y="64008"/>
            <a:ext cx="978408" cy="2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228600" indent="-22225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000"/>
            </a:lvl1pPr>
            <a:lvl2pPr marL="401638" indent="-173038">
              <a:buClr>
                <a:srgbClr val="EF6F2A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630238" indent="-173038">
              <a:buClr>
                <a:srgbClr val="EF6F2A"/>
              </a:buClr>
              <a:buSzPct val="100000"/>
              <a:buFont typeface="Wingdings" pitchFamily="2" charset="2"/>
              <a:buChar char="§"/>
              <a:tabLst/>
              <a:defRPr sz="1600"/>
            </a:lvl3pPr>
            <a:lvl4pPr marL="804863" indent="-174625">
              <a:buClr>
                <a:srgbClr val="D95E00"/>
              </a:buClr>
              <a:buFont typeface="System Font Regular"/>
              <a:buChar char="&gt;"/>
              <a:tabLst/>
              <a:defRPr sz="1400"/>
            </a:lvl4pPr>
            <a:lvl5pPr marL="976312" indent="-171450">
              <a:buClr>
                <a:srgbClr val="D95E00"/>
              </a:buClr>
              <a:buFont typeface="Wingdings" pitchFamily="2" charset="2"/>
              <a:buChar char="§"/>
              <a:tabLst/>
              <a:defRPr sz="1200"/>
            </a:lvl5pPr>
            <a:lvl6pPr marL="971550" indent="0">
              <a:buClr>
                <a:srgbClr val="D95E00"/>
              </a:buClr>
              <a:buFont typeface="System Font Regular"/>
              <a:buNone/>
              <a:tabLst/>
              <a:defRPr sz="1100"/>
            </a:lvl6pPr>
            <a:lvl7pPr marL="1144587" indent="0">
              <a:buClr>
                <a:srgbClr val="D95E00"/>
              </a:buClr>
              <a:buFont typeface="Wingdings" pitchFamily="2" charset="2"/>
              <a:buNone/>
              <a:tabLst/>
              <a:defRPr sz="1000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/>
            </a:lvl1pPr>
            <a:lvl2pPr marL="457200" indent="-228600"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6858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/>
            </a:lvl3pPr>
            <a:lvl4pPr marL="915988" indent="-230188">
              <a:buClr>
                <a:srgbClr val="D95E00"/>
              </a:buClr>
              <a:buFont typeface="System Font Regular"/>
              <a:buChar char="&gt;"/>
              <a:tabLst/>
              <a:defRPr sz="1600"/>
            </a:lvl4pPr>
            <a:lvl5pPr marL="1144588" indent="-228600">
              <a:buClr>
                <a:srgbClr val="D95E00"/>
              </a:buClr>
              <a:buFont typeface="Wingdings" pitchFamily="2" charset="2"/>
              <a:buChar char="§"/>
              <a:tabLst/>
              <a:defRPr sz="1400"/>
            </a:lvl5pPr>
            <a:lvl6pPr marL="1317625" indent="-173038">
              <a:buClr>
                <a:srgbClr val="D95E00"/>
              </a:buClr>
              <a:buFont typeface="System Font Regular"/>
              <a:buChar char="&gt;"/>
              <a:tabLst/>
              <a:defRPr sz="1200"/>
            </a:lvl6pPr>
            <a:lvl7pPr marL="1428750" indent="-111125">
              <a:buClr>
                <a:srgbClr val="D95E00"/>
              </a:buClr>
              <a:buFont typeface="Wingdings" pitchFamily="2" charset="2"/>
              <a:buChar char="§"/>
              <a:tabLst/>
              <a:defRPr sz="1000"/>
            </a:lvl7pPr>
            <a:lvl8pPr marL="1546225" indent="-117475">
              <a:buClr>
                <a:srgbClr val="D95E00"/>
              </a:buClr>
              <a:buFont typeface="System Font Regular"/>
              <a:buChar char="&gt;"/>
              <a:tabLst/>
              <a:defRPr sz="9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182880"/>
            <a:ext cx="978408" cy="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D9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182880"/>
            <a:ext cx="978408" cy="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BAB7-92D3-A748-A041-34E4C69AF9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825" y="182880"/>
            <a:ext cx="978408" cy="2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uides.rit.edu/mendeley" TargetMode="External"/><Relationship Id="rId2" Type="http://schemas.openxmlformats.org/officeDocument/2006/relationships/hyperlink" Target="https://infoguides.rit.edu/endnot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foguides.rit.edu/zoter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guides.rit.ed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8569A-4329-784B-9918-97A12C4A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Roman Koshykar, RIT Libraries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7692E-9A06-B54E-8508-C69988A54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 smtClean="0"/>
              <a:t>Upstate New York Science Librarians Conference</a:t>
            </a:r>
          </a:p>
          <a:p>
            <a:r>
              <a:rPr lang="en-US" sz="1400" dirty="0" smtClean="0"/>
              <a:t>October 9, 2020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08C53-93A8-3540-9BA3-956260E16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C6C98-4B85-AB4D-B6CF-956E25B2E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Scatter Plots and Trendlines: </a:t>
            </a:r>
            <a:r>
              <a:rPr lang="en-US" sz="3200" dirty="0" smtClean="0"/>
              <a:t>Meaningfully assessing long-term LibGuides usage </a:t>
            </a:r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First review – subject guides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smtClean="0"/>
              <a:t>10 guides on how to research various subjects in computing</a:t>
            </a:r>
          </a:p>
          <a:p>
            <a:pPr lvl="1"/>
            <a:r>
              <a:rPr lang="en-US" sz="1600" dirty="0" smtClean="0"/>
              <a:t>Review conducted in July 2019</a:t>
            </a:r>
          </a:p>
          <a:p>
            <a:pPr lvl="1"/>
            <a:r>
              <a:rPr lang="en-US" sz="1600" dirty="0" smtClean="0"/>
              <a:t>Covering August 2015 (or month of publication) to June 2019</a:t>
            </a:r>
          </a:p>
          <a:p>
            <a:r>
              <a:rPr lang="en-US" sz="2000" dirty="0" smtClean="0"/>
              <a:t>Average slope = -0.0165 </a:t>
            </a:r>
          </a:p>
          <a:p>
            <a:pPr lvl="1"/>
            <a:r>
              <a:rPr lang="en-US" sz="1600" dirty="0" smtClean="0"/>
              <a:t>Meaning: overall, use of subject guides </a:t>
            </a:r>
            <a:r>
              <a:rPr lang="en-US" sz="1600" i="1" dirty="0" smtClean="0"/>
              <a:t>declined slightly on average</a:t>
            </a:r>
            <a:r>
              <a:rPr lang="en-US" sz="1600" dirty="0" smtClean="0"/>
              <a:t> during this four year period </a:t>
            </a:r>
          </a:p>
          <a:p>
            <a:pPr lvl="1"/>
            <a:r>
              <a:rPr lang="en-US" sz="1600" dirty="0" smtClean="0"/>
              <a:t>Only one guide’s chart had positive slope (increase in use over time)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0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Second review – “non-subject” guides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smtClean="0"/>
              <a:t>7 guides on some other library topic (citation tools, database access instructions, etc.) </a:t>
            </a:r>
          </a:p>
          <a:p>
            <a:pPr lvl="1"/>
            <a:r>
              <a:rPr lang="en-US" sz="1600" dirty="0" smtClean="0"/>
              <a:t>Review conducted in June 2020</a:t>
            </a:r>
          </a:p>
          <a:p>
            <a:pPr lvl="1"/>
            <a:r>
              <a:rPr lang="en-US" sz="1600" dirty="0" smtClean="0"/>
              <a:t>Covering August 2015 (or month of publication) to May 2020</a:t>
            </a:r>
          </a:p>
          <a:p>
            <a:r>
              <a:rPr lang="en-US" sz="2000" dirty="0" smtClean="0"/>
              <a:t>Average slope = +0.0964</a:t>
            </a:r>
          </a:p>
          <a:p>
            <a:pPr lvl="1"/>
            <a:r>
              <a:rPr lang="en-US" sz="1600" dirty="0" smtClean="0"/>
              <a:t>Meaning: overall, use of these guides </a:t>
            </a:r>
            <a:r>
              <a:rPr lang="en-US" sz="1600" i="1" dirty="0" smtClean="0"/>
              <a:t>increased appreciably </a:t>
            </a:r>
            <a:r>
              <a:rPr lang="en-US" sz="1600" dirty="0" smtClean="0"/>
              <a:t>during this five year period</a:t>
            </a:r>
          </a:p>
          <a:p>
            <a:pPr lvl="1"/>
            <a:r>
              <a:rPr lang="en-US" sz="1600" dirty="0" smtClean="0"/>
              <a:t>Two guides’ charts had negative slope (decrease in use over time)</a:t>
            </a:r>
          </a:p>
          <a:p>
            <a:pPr lvl="1"/>
            <a:r>
              <a:rPr lang="en-US" sz="1600" dirty="0" smtClean="0"/>
              <a:t>One guide’s chart had off-the-chart positive slope (big increase in use over time…)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15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Mostly steady state, but some </a:t>
            </a:r>
            <a:r>
              <a:rPr lang="en-US" smtClean="0"/>
              <a:t>jump out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For most of my subject guides, use has decreased over time</a:t>
            </a:r>
          </a:p>
          <a:p>
            <a:pPr lvl="1"/>
            <a:r>
              <a:rPr lang="en-US" sz="1400" dirty="0" smtClean="0"/>
              <a:t>But not enough to really indicate that something needs to be overhauled</a:t>
            </a:r>
          </a:p>
          <a:p>
            <a:pPr lvl="1"/>
            <a:r>
              <a:rPr lang="en-US" sz="1400" dirty="0" smtClean="0"/>
              <a:t>Very difficult, if not impossible, to determine the cause</a:t>
            </a:r>
          </a:p>
          <a:p>
            <a:r>
              <a:rPr lang="en-US" sz="1800" dirty="0" smtClean="0"/>
              <a:t>For one non-subject guide (</a:t>
            </a:r>
            <a:r>
              <a:rPr lang="en-US" sz="1800" dirty="0" smtClean="0">
                <a:hlinkClick r:id="rId2"/>
              </a:rPr>
              <a:t>EndNote</a:t>
            </a:r>
            <a:r>
              <a:rPr lang="en-US" sz="1800" dirty="0" smtClean="0"/>
              <a:t>), use decreased over time</a:t>
            </a:r>
          </a:p>
          <a:p>
            <a:pPr lvl="1"/>
            <a:r>
              <a:rPr lang="en-US" sz="1400" dirty="0" smtClean="0"/>
              <a:t>Use increased over time for </a:t>
            </a:r>
            <a:r>
              <a:rPr lang="en-US" sz="1400" dirty="0" smtClean="0">
                <a:hlinkClick r:id="rId3"/>
              </a:rPr>
              <a:t>Mendeley</a:t>
            </a:r>
            <a:r>
              <a:rPr lang="en-US" sz="1400" dirty="0" smtClean="0"/>
              <a:t> and </a:t>
            </a:r>
            <a:r>
              <a:rPr lang="en-US" sz="1400" dirty="0" smtClean="0">
                <a:hlinkClick r:id="rId4"/>
              </a:rPr>
              <a:t>Zotero</a:t>
            </a:r>
            <a:r>
              <a:rPr lang="en-US" sz="1400" dirty="0" smtClean="0"/>
              <a:t> guides</a:t>
            </a:r>
          </a:p>
          <a:p>
            <a:pPr lvl="1"/>
            <a:r>
              <a:rPr lang="en-US" sz="1400" dirty="0" smtClean="0"/>
              <a:t>Likely indicating that EndNote is not being used as much as newer systems </a:t>
            </a:r>
          </a:p>
          <a:p>
            <a:r>
              <a:rPr lang="en-US" sz="1800" dirty="0" smtClean="0"/>
              <a:t>For Zotero guide, use increased significantly</a:t>
            </a:r>
          </a:p>
          <a:p>
            <a:pPr lvl="1"/>
            <a:r>
              <a:rPr lang="en-US" sz="1400" dirty="0" smtClean="0"/>
              <a:t>Calculated slope was +0.6787, by far the largest change in either direction</a:t>
            </a:r>
          </a:p>
          <a:p>
            <a:pPr lvl="1"/>
            <a:r>
              <a:rPr lang="en-US" sz="1400" dirty="0" smtClean="0"/>
              <a:t>New question: can I deduce why?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0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0E83E-2BCA-B048-904D-812EA223D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14" y="773113"/>
            <a:ext cx="6413309" cy="3360737"/>
          </a:xfrm>
        </p:spPr>
      </p:pic>
      <p:sp>
        <p:nvSpPr>
          <p:cNvPr id="5" name="TextBox 4"/>
          <p:cNvSpPr txBox="1"/>
          <p:nvPr/>
        </p:nvSpPr>
        <p:spPr>
          <a:xfrm>
            <a:off x="6375576" y="1724847"/>
            <a:ext cx="222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Something happened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In the summer of 2019…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Delving deeper into Zotero guide usage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LibGuides allows you to report on page views within an individual guide</a:t>
            </a:r>
          </a:p>
          <a:p>
            <a:r>
              <a:rPr lang="en-US" dirty="0" smtClean="0"/>
              <a:t>Ran Page Views Report for Zotero guide</a:t>
            </a:r>
          </a:p>
          <a:p>
            <a:pPr lvl="1"/>
            <a:r>
              <a:rPr lang="en-US" dirty="0" smtClean="0"/>
              <a:t>Shorter sample – 8/1/2020 through 9/15/2020</a:t>
            </a:r>
          </a:p>
          <a:p>
            <a:pPr lvl="1"/>
            <a:r>
              <a:rPr lang="en-US" dirty="0" smtClean="0"/>
              <a:t>1825 total views</a:t>
            </a:r>
          </a:p>
          <a:p>
            <a:pPr lvl="1"/>
            <a:r>
              <a:rPr lang="en-US" dirty="0" smtClean="0"/>
              <a:t>1492 (82%) were for one of 13 active guide pages!</a:t>
            </a:r>
          </a:p>
          <a:p>
            <a:pPr lvl="1"/>
            <a:r>
              <a:rPr lang="en-US" dirty="0" smtClean="0"/>
              <a:t>“Install Zotero for iPad”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Further down the rabbit hole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LibGuides logs the Referrer URLs for page views</a:t>
            </a:r>
          </a:p>
          <a:p>
            <a:pPr lvl="1"/>
            <a:r>
              <a:rPr lang="en-US" dirty="0" smtClean="0"/>
              <a:t>Where did the user find your guide page?</a:t>
            </a:r>
          </a:p>
          <a:p>
            <a:r>
              <a:rPr lang="en-US" dirty="0" smtClean="0"/>
              <a:t>Almost all of the 1492 views for Install Zotero for iPad page were from Google searches </a:t>
            </a:r>
          </a:p>
          <a:p>
            <a:r>
              <a:rPr lang="en-US" dirty="0" smtClean="0"/>
              <a:t>Search Google for “install zotero for </a:t>
            </a:r>
            <a:r>
              <a:rPr lang="en-US" dirty="0" err="1" smtClean="0"/>
              <a:t>ipad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#1 search result as of 9/15/2020</a:t>
            </a:r>
          </a:p>
          <a:p>
            <a:pPr lvl="1"/>
            <a:r>
              <a:rPr lang="en-US" dirty="0" smtClean="0"/>
              <a:t>Probably has been since sometime in summer 2019?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0E83E-2BCA-B048-904D-812EA223D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7" y="773113"/>
            <a:ext cx="6804583" cy="3360737"/>
          </a:xfrm>
        </p:spPr>
      </p:pic>
    </p:spTree>
    <p:extLst>
      <p:ext uri="{BB962C8B-B14F-4D97-AF65-F5344CB8AC3E}">
        <p14:creationId xmlns:p14="http://schemas.microsoft.com/office/powerpoint/2010/main" val="28376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0E83E-2BCA-B048-904D-812EA223D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03" y="773113"/>
            <a:ext cx="5618331" cy="3360737"/>
          </a:xfrm>
        </p:spPr>
      </p:pic>
    </p:spTree>
    <p:extLst>
      <p:ext uri="{BB962C8B-B14F-4D97-AF65-F5344CB8AC3E}">
        <p14:creationId xmlns:p14="http://schemas.microsoft.com/office/powerpoint/2010/main" val="8780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7E37B-DCD5-C647-9F06-9AA34F79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768" y="1863440"/>
            <a:ext cx="8692464" cy="939800"/>
          </a:xfrm>
        </p:spPr>
        <p:txBody>
          <a:bodyPr/>
          <a:lstStyle/>
          <a:p>
            <a:r>
              <a:rPr lang="en-US" dirty="0" smtClean="0"/>
              <a:t>DISCLAIMER</a:t>
            </a:r>
          </a:p>
          <a:p>
            <a:r>
              <a:rPr lang="en-US" sz="2400" dirty="0" smtClean="0"/>
              <a:t>	I am not a “math person”</a:t>
            </a:r>
          </a:p>
          <a:p>
            <a:pPr lvl="1"/>
            <a:endParaRPr lang="en-US" sz="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1C8C-F285-6842-B03D-F276E0781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7E37B-DCD5-C647-9F06-9AA34F79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1C8C-F285-6842-B03D-F276E0781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Use of LibGuides at RIT Libraries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Initially purchased SpringShare LibGuides in 2011</a:t>
            </a:r>
          </a:p>
          <a:p>
            <a:pPr lvl="1"/>
            <a:r>
              <a:rPr lang="en-US" dirty="0" smtClean="0"/>
              <a:t>Branded as </a:t>
            </a:r>
            <a:r>
              <a:rPr lang="en-US" dirty="0" smtClean="0">
                <a:hlinkClick r:id="rId2"/>
              </a:rPr>
              <a:t>InfoGuides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Homegrown Drupal-based guide publishing prior to 2011</a:t>
            </a:r>
          </a:p>
          <a:p>
            <a:r>
              <a:rPr lang="en-US" dirty="0" smtClean="0"/>
              <a:t>Migrated to LibGuides 2.0 CMS in summer 2015</a:t>
            </a:r>
          </a:p>
          <a:p>
            <a:pPr lvl="1"/>
            <a:r>
              <a:rPr lang="en-US" dirty="0" smtClean="0"/>
              <a:t>Major content review</a:t>
            </a:r>
          </a:p>
          <a:p>
            <a:pPr lvl="1"/>
            <a:r>
              <a:rPr lang="en-US" dirty="0" smtClean="0"/>
              <a:t>Something of a “reset” for published guides</a:t>
            </a:r>
          </a:p>
          <a:p>
            <a:pPr lvl="1"/>
            <a:r>
              <a:rPr lang="en-US" dirty="0" smtClean="0"/>
              <a:t>Continued publishing on this platform since 2015 </a:t>
            </a:r>
          </a:p>
        </p:txBody>
      </p:sp>
    </p:spTree>
    <p:extLst>
      <p:ext uri="{BB962C8B-B14F-4D97-AF65-F5344CB8AC3E}">
        <p14:creationId xmlns:p14="http://schemas.microsoft.com/office/powerpoint/2010/main" val="33570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Assessing guide use over the long term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smtClean="0"/>
              <a:t>Each calendar year, I export and save use stats for all my published guides</a:t>
            </a:r>
          </a:p>
          <a:p>
            <a:r>
              <a:rPr lang="en-US" sz="2000" dirty="0" smtClean="0"/>
              <a:t>But how can I assess the changes in usage patterns over a four to five year period? </a:t>
            </a:r>
          </a:p>
          <a:p>
            <a:r>
              <a:rPr lang="en-US" sz="2000" dirty="0" smtClean="0"/>
              <a:t>There are patterns there – But…</a:t>
            </a:r>
          </a:p>
          <a:p>
            <a:pPr lvl="1"/>
            <a:r>
              <a:rPr lang="en-US" sz="1800" dirty="0" smtClean="0"/>
              <a:t>Could not derive a meaningful chart by plotting yearly averages</a:t>
            </a:r>
          </a:p>
          <a:p>
            <a:pPr lvl="1"/>
            <a:r>
              <a:rPr lang="en-US" sz="1800" dirty="0" smtClean="0"/>
              <a:t>Data was too noisy for a meaningful trend chart of all guides across all months </a:t>
            </a:r>
          </a:p>
        </p:txBody>
      </p:sp>
    </p:spTree>
    <p:extLst>
      <p:ext uri="{BB962C8B-B14F-4D97-AF65-F5344CB8AC3E}">
        <p14:creationId xmlns:p14="http://schemas.microsoft.com/office/powerpoint/2010/main" val="17278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aforementioned scatter plots and trendlines!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Enter monthly use stats for each guide being assessed in its own Excel sheet</a:t>
            </a:r>
          </a:p>
          <a:p>
            <a:pPr lvl="1"/>
            <a:r>
              <a:rPr lang="en-US" sz="1200" dirty="0" smtClean="0"/>
              <a:t>Guides weren’t all published at once, so I could look at each one’s use pattern on its own for its entire life up to now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Insert scatter chart created from this data</a:t>
            </a:r>
          </a:p>
          <a:p>
            <a:pPr lvl="1"/>
            <a:r>
              <a:rPr lang="en-US" sz="1200" dirty="0" smtClean="0"/>
              <a:t>Plot months on X axis and number of views per month on Y axis</a:t>
            </a:r>
          </a:p>
          <a:p>
            <a:pPr lvl="1"/>
            <a:r>
              <a:rPr lang="en-US" sz="1200" dirty="0" smtClean="0"/>
              <a:t>Chart now resembles a set of dots or 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Add linear trendline and display equation on chart</a:t>
            </a:r>
          </a:p>
          <a:p>
            <a:pPr lvl="1"/>
            <a:r>
              <a:rPr lang="en-US" sz="1200" dirty="0" smtClean="0"/>
              <a:t>Chart now includes a sloped line showing the trend in Y/X (i.e., monthly guide views over time)</a:t>
            </a:r>
          </a:p>
          <a:p>
            <a:pPr lvl="1"/>
            <a:r>
              <a:rPr lang="en-US" sz="1200" dirty="0" smtClean="0"/>
              <a:t>Also includes a mathematical equation in the format y=mx+b</a:t>
            </a:r>
          </a:p>
          <a:p>
            <a:pPr lvl="1"/>
            <a:r>
              <a:rPr lang="en-US" sz="1200" dirty="0" smtClean="0"/>
              <a:t>Where “m” is the slope of the trendline, which gives you the positive or negative change over time of guide views!</a:t>
            </a:r>
          </a:p>
          <a:p>
            <a:pPr lvl="1"/>
            <a:r>
              <a:rPr lang="en-US" sz="1200" dirty="0" smtClean="0"/>
              <a:t>Slope values can be used to compare guides to each other </a:t>
            </a:r>
          </a:p>
          <a:p>
            <a:pPr lvl="1"/>
            <a:r>
              <a:rPr lang="en-US" sz="1200" dirty="0" smtClean="0"/>
              <a:t>See example on following slide: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5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0E83E-2BCA-B048-904D-812EA223D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8" y="773113"/>
            <a:ext cx="6880642" cy="3360737"/>
          </a:xfrm>
        </p:spPr>
      </p:pic>
    </p:spTree>
    <p:extLst>
      <p:ext uri="{BB962C8B-B14F-4D97-AF65-F5344CB8AC3E}">
        <p14:creationId xmlns:p14="http://schemas.microsoft.com/office/powerpoint/2010/main" val="36119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1 121318" id="{C9C39A61-4214-B54B-8B4A-E04F33A1A8A4}" vid="{003D7886-17BC-464E-8197-40925C70FC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RIT-Libraries-PPT-Template-v1</Template>
  <TotalTime>154</TotalTime>
  <Words>700</Words>
  <Application>Microsoft Office PowerPoint</Application>
  <PresentationFormat>On-screen Show (16:9)</PresentationFormat>
  <Paragraphs>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Koshykar</dc:creator>
  <cp:lastModifiedBy>Aleshia Huber</cp:lastModifiedBy>
  <cp:revision>20</cp:revision>
  <cp:lastPrinted>2018-04-25T02:50:23Z</cp:lastPrinted>
  <dcterms:created xsi:type="dcterms:W3CDTF">2020-09-25T13:18:29Z</dcterms:created>
  <dcterms:modified xsi:type="dcterms:W3CDTF">2020-10-09T19:40:03Z</dcterms:modified>
</cp:coreProperties>
</file>