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7"/>
  </p:notesMasterIdLst>
  <p:sldIdLst>
    <p:sldId id="256" r:id="rId2"/>
    <p:sldId id="262" r:id="rId3"/>
    <p:sldId id="263" r:id="rId4"/>
    <p:sldId id="283" r:id="rId5"/>
    <p:sldId id="272" r:id="rId6"/>
    <p:sldId id="273" r:id="rId7"/>
    <p:sldId id="267" r:id="rId8"/>
    <p:sldId id="271" r:id="rId9"/>
    <p:sldId id="274" r:id="rId10"/>
    <p:sldId id="266" r:id="rId11"/>
    <p:sldId id="286" r:id="rId12"/>
    <p:sldId id="270" r:id="rId13"/>
    <p:sldId id="269" r:id="rId14"/>
    <p:sldId id="284" r:id="rId15"/>
    <p:sldId id="259" r:id="rId16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4AAE8-8759-4655-A0D1-D2A96FDD3DFC}" v="23" dt="2019-10-09T21:01:27.943"/>
    <p1510:client id="{3D206C2A-3517-4FBA-A2FF-ADF53A238CBA}" v="8" dt="2019-10-08T17:30:32.714"/>
    <p1510:client id="{8E52D3F6-C818-4D93-84E6-A72B1BF995CA}" v="7" dt="2019-10-08T20:02:45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4" autoAdjust="0"/>
    <p:restoredTop sz="68663" autoAdjust="0"/>
  </p:normalViewPr>
  <p:slideViewPr>
    <p:cSldViewPr snapToGrid="0">
      <p:cViewPr varScale="1">
        <p:scale>
          <a:sx n="46" d="100"/>
          <a:sy n="46" d="100"/>
        </p:scale>
        <p:origin x="12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ECF5B36-A3C1-4235-8DA0-07242F5F26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08463F5-11CF-488C-8C0E-BB9B70D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Jill to introduce with</a:t>
            </a:r>
            <a:r>
              <a:rPr lang="en-US" baseline="0" dirty="0"/>
              <a:t> this slide.</a:t>
            </a:r>
          </a:p>
          <a:p>
            <a:r>
              <a:rPr lang="en-US" baseline="0" dirty="0"/>
              <a:t>Initially called </a:t>
            </a:r>
            <a:r>
              <a:rPr lang="en-US" baseline="0" dirty="0" err="1"/>
              <a:t>Scitech</a:t>
            </a:r>
            <a:r>
              <a:rPr lang="en-US" baseline="0" dirty="0"/>
              <a:t> Immersion changed title with Jose’s help.</a:t>
            </a:r>
          </a:p>
          <a:p>
            <a:r>
              <a:rPr lang="en-US" dirty="0"/>
              <a:t>Jan 2019 workshop for</a:t>
            </a:r>
            <a:r>
              <a:rPr lang="en-US" baseline="0" dirty="0"/>
              <a:t> grads, postdocs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5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Sizes of posters</a:t>
            </a:r>
          </a:p>
          <a:p>
            <a:r>
              <a:rPr lang="en-US" dirty="0"/>
              <a:t>Twitter, chronicle article – Library Communications</a:t>
            </a:r>
          </a:p>
          <a:p>
            <a:r>
              <a:rPr lang="en-US" dirty="0"/>
              <a:t>E-Lists – BEST, grad students, </a:t>
            </a:r>
            <a:r>
              <a:rPr lang="en-US" dirty="0" err="1"/>
              <a:t>dept</a:t>
            </a:r>
            <a:r>
              <a:rPr lang="en-US" dirty="0"/>
              <a:t> e-lists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Sizes of posters</a:t>
            </a:r>
          </a:p>
          <a:p>
            <a:r>
              <a:rPr lang="en-US" dirty="0"/>
              <a:t>Twitter, chronicle article – Library Communications</a:t>
            </a:r>
          </a:p>
          <a:p>
            <a:r>
              <a:rPr lang="en-US" dirty="0"/>
              <a:t>E-Lists – BEST, grad students, </a:t>
            </a:r>
            <a:r>
              <a:rPr lang="en-US" dirty="0" err="1"/>
              <a:t>dept</a:t>
            </a:r>
            <a:r>
              <a:rPr lang="en-US" dirty="0"/>
              <a:t> e-lists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80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0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Offer journal editors panel to all CU, expect Mann</a:t>
            </a:r>
            <a:r>
              <a:rPr lang="en-US" baseline="0" dirty="0"/>
              <a:t> library patrons as well as </a:t>
            </a:r>
            <a:r>
              <a:rPr lang="en-US" baseline="0" dirty="0" err="1"/>
              <a:t>PSL</a:t>
            </a:r>
            <a:r>
              <a:rPr lang="en-US" baseline="0" dirty="0"/>
              <a:t>, </a:t>
            </a:r>
            <a:r>
              <a:rPr lang="en-US" baseline="0" dirty="0" err="1"/>
              <a:t>ENGr</a:t>
            </a:r>
            <a:r>
              <a:rPr lang="en-US" baseline="0" dirty="0"/>
              <a:t>, Math to attend.</a:t>
            </a:r>
          </a:p>
          <a:p>
            <a:r>
              <a:rPr lang="en-US" baseline="0" dirty="0"/>
              <a:t>Comparisons with Humanities, social sciences immersion.</a:t>
            </a:r>
          </a:p>
          <a:p>
            <a:r>
              <a:rPr lang="en-US" baseline="0" dirty="0"/>
              <a:t>Ongoing challenge of meeting everyone’s research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9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2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- show sessions, speakers and content (Leah)</a:t>
            </a:r>
          </a:p>
          <a:p>
            <a:r>
              <a:rPr lang="en-US" dirty="0"/>
              <a:t>Logistics - how to organize the program; the guide, task list, planning meetings, food (Jill)</a:t>
            </a:r>
          </a:p>
          <a:p>
            <a:r>
              <a:rPr lang="en-US" dirty="0"/>
              <a:t>Participation and Outreach - summarize figures, departments represented (Henrik)</a:t>
            </a:r>
          </a:p>
          <a:p>
            <a:pPr lvl="1"/>
            <a:r>
              <a:rPr lang="en-US" dirty="0"/>
              <a:t>Speaker recruitment and interactivity</a:t>
            </a:r>
          </a:p>
          <a:p>
            <a:pPr lvl="1"/>
            <a:r>
              <a:rPr lang="en-US" dirty="0"/>
              <a:t>Library Communications involvement - Posters, Twitter, Chronicle</a:t>
            </a:r>
          </a:p>
          <a:p>
            <a:r>
              <a:rPr lang="en-US" dirty="0"/>
              <a:t>Feedback  - can show slides with feedback snippets (Jeremy)</a:t>
            </a:r>
          </a:p>
          <a:p>
            <a:pPr lvl="1"/>
            <a:r>
              <a:rPr lang="en-US" dirty="0"/>
              <a:t>what went well </a:t>
            </a:r>
          </a:p>
          <a:p>
            <a:pPr lvl="1"/>
            <a:r>
              <a:rPr lang="en-US" dirty="0"/>
              <a:t>what we should do better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6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Some commonalities across scholarly communication, some commonalities across scientific research</a:t>
            </a:r>
          </a:p>
          <a:p>
            <a:r>
              <a:rPr lang="en-US" baseline="0" dirty="0"/>
              <a:t>Some contextual distinctions in these subjects </a:t>
            </a:r>
          </a:p>
          <a:p>
            <a:r>
              <a:rPr lang="en-US" baseline="0" dirty="0"/>
              <a:t>17 speakers and 11 sessions over 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4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4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dirty="0"/>
              <a:t>Rationale for order of speakers – high-profile speakers</a:t>
            </a:r>
            <a:r>
              <a:rPr lang="en-US" baseline="0" dirty="0"/>
              <a:t> at beginning to bring in people and set inspiring tone </a:t>
            </a:r>
            <a:endParaRPr lang="en-US" dirty="0"/>
          </a:p>
          <a:p>
            <a:r>
              <a:rPr lang="en-US" dirty="0"/>
              <a:t>Keynote, Journal editors panel very popular.</a:t>
            </a:r>
          </a:p>
          <a:p>
            <a:r>
              <a:rPr lang="en-US" dirty="0"/>
              <a:t>Day 1 generally more cognitive, high level and ethical considerations of scientific 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435">
              <a:defRPr/>
            </a:pPr>
            <a:fld id="{A08463F5-11CF-488C-8C0E-BB9B70D65C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6435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270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2 generally more practical, smorgasbord of examples of challenges and resources for communication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baseline="0" dirty="0"/>
              <a:t>Picture of Roald Hoffmann in Cornell Chronicle (Jan 2019); </a:t>
            </a:r>
            <a:r>
              <a:rPr lang="en-US" baseline="0" dirty="0" err="1"/>
              <a:t>PSL</a:t>
            </a:r>
            <a:r>
              <a:rPr lang="en-US" baseline="0" dirty="0"/>
              <a:t> library in 1970 and his “Old Reader” today to monitor journals.</a:t>
            </a:r>
          </a:p>
          <a:p>
            <a:pPr defTabSz="932871">
              <a:defRPr/>
            </a:pPr>
            <a:r>
              <a:rPr lang="en-US" baseline="0" dirty="0"/>
              <a:t>He scans 100 journals, 2,000 article titles per week, takes 3 hours. Reads 30 abstracts, reads fully 5 articles.</a:t>
            </a:r>
            <a:endParaRPr lang="en-US" dirty="0"/>
          </a:p>
          <a:p>
            <a:r>
              <a:rPr lang="en-US" dirty="0"/>
              <a:t>“You can still get a Nobel</a:t>
            </a:r>
            <a:r>
              <a:rPr lang="en-US" baseline="0" dirty="0"/>
              <a:t> prize if you don’t publish in Science and Nature.”</a:t>
            </a:r>
          </a:p>
          <a:p>
            <a:r>
              <a:rPr lang="en-US" baseline="0" dirty="0"/>
              <a:t>“Science and Nature give preference to articles that are newsworthy over good science.”</a:t>
            </a:r>
          </a:p>
          <a:p>
            <a:endParaRPr lang="en-US" baseline="0" dirty="0"/>
          </a:p>
          <a:p>
            <a:r>
              <a:rPr lang="en-US" baseline="0" dirty="0"/>
              <a:t>Jose Beduya – acknowledge him for picture, interviews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Saved on lots of emails by using centralized tools. Box worked better than confluence. Google Docs</a:t>
            </a:r>
            <a:r>
              <a:rPr lang="en-US" baseline="0" dirty="0"/>
              <a:t> and Google Sheets.</a:t>
            </a:r>
            <a:endParaRPr lang="en-US" dirty="0"/>
          </a:p>
          <a:p>
            <a:r>
              <a:rPr lang="en-US" dirty="0"/>
              <a:t>* librarian speakers readily accepted invitations; difficulty recruiting faculty speakers</a:t>
            </a:r>
          </a:p>
          <a:p>
            <a:r>
              <a:rPr lang="en-US" dirty="0"/>
              <a:t>* Registration – 22% no shows, accepted more and created waiting list. Main concern </a:t>
            </a:r>
            <a:r>
              <a:rPr lang="en-US"/>
              <a:t>was food/costs, </a:t>
            </a:r>
            <a:r>
              <a:rPr lang="en-US" dirty="0"/>
              <a:t>we had 2 sandwiches left for 50 people. Room had 52 who could fit comfortably. Capped at 60, had a lot of speakers to feed too.</a:t>
            </a:r>
          </a:p>
          <a:p>
            <a:r>
              <a:rPr lang="en-US" dirty="0"/>
              <a:t>* Food –used </a:t>
            </a:r>
            <a:r>
              <a:rPr lang="en-US" dirty="0" err="1"/>
              <a:t>Wegman’s</a:t>
            </a:r>
            <a:r>
              <a:rPr lang="en-US" dirty="0"/>
              <a:t> catering for lunch; </a:t>
            </a:r>
            <a:r>
              <a:rPr lang="en-US" dirty="0" err="1"/>
              <a:t>Manndible</a:t>
            </a:r>
            <a:r>
              <a:rPr lang="en-US" dirty="0"/>
              <a:t> café for coffee / tea</a:t>
            </a:r>
          </a:p>
          <a:p>
            <a:r>
              <a:rPr lang="en-US" dirty="0"/>
              <a:t>Bought fruit, granola bars, water at cheaper store for break food – kudos to Natalie Sheridan</a:t>
            </a:r>
          </a:p>
          <a:p>
            <a:r>
              <a:rPr lang="en-US" dirty="0"/>
              <a:t>* Technical issues – multiple rooms reserved. One designated overflow room, but couldn’t get audio working.</a:t>
            </a:r>
          </a:p>
          <a:p>
            <a:r>
              <a:rPr lang="en-US" dirty="0"/>
              <a:t>*Sean and Matt Ryan said technology not the best. Keynote turned his mic off, best to have Sean setup as Webinar so he can mute everyone. Zoom instructions – gave to </a:t>
            </a:r>
            <a:r>
              <a:rPr lang="en-US" dirty="0" err="1"/>
              <a:t>waitlisters</a:t>
            </a:r>
            <a:endParaRPr lang="en-US" dirty="0"/>
          </a:p>
          <a:p>
            <a:pPr defTabSz="932871">
              <a:defRPr/>
            </a:pPr>
            <a:r>
              <a:rPr lang="en-US" dirty="0"/>
              <a:t>Thank you – gift cards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4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 speakers, 11 sessions; strong attendance, really helped to do for multiple</a:t>
            </a:r>
            <a:r>
              <a:rPr lang="en-US" baseline="0" dirty="0"/>
              <a:t> departments</a:t>
            </a:r>
            <a:endParaRPr lang="en-US" dirty="0"/>
          </a:p>
          <a:p>
            <a:r>
              <a:rPr lang="en-US" dirty="0"/>
              <a:t>Next</a:t>
            </a:r>
            <a:r>
              <a:rPr lang="en-US" baseline="0" dirty="0"/>
              <a:t> time might organize just faculty journal editors panel with some librarian talk and food and open it up to all science depts.</a:t>
            </a:r>
          </a:p>
          <a:p>
            <a:r>
              <a:rPr lang="en-US" baseline="0" dirty="0"/>
              <a:t>No shows – 5 dropped out officially, 5 more didn’t show up from above list.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3F5-11CF-488C-8C0E-BB9B70D65C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2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4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4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254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34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3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7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1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1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1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2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4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1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2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3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460855"/>
            <a:ext cx="8033540" cy="25899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How to Flourish in Scientific Publishing? </a:t>
            </a:r>
            <a:b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Ask a Librarian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9147" y="4412202"/>
            <a:ext cx="9328917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/>
              <a:t>Jill Powell, Leah McEwen, Jeremy Cusker, Henrik Spoon</a:t>
            </a:r>
            <a:br>
              <a:rPr lang="en-US" sz="2800" dirty="0"/>
            </a:br>
            <a:r>
              <a:rPr lang="en-US" sz="2800" dirty="0"/>
              <a:t>Cornell University Library</a:t>
            </a:r>
            <a:endParaRPr lang="en-US" dirty="0"/>
          </a:p>
          <a:p>
            <a:pPr algn="ctr"/>
            <a:r>
              <a:rPr lang="en-US" sz="2800" dirty="0"/>
              <a:t>Oct 18,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13" y="166673"/>
            <a:ext cx="4660031" cy="93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6430"/>
            <a:ext cx="2371272" cy="6306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Marketing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02" y="340656"/>
            <a:ext cx="3917626" cy="616039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7" y="2835253"/>
            <a:ext cx="6543115" cy="3680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28F5D0-2101-4A29-AAB7-A27B4E3B7C25}"/>
              </a:ext>
            </a:extLst>
          </p:cNvPr>
          <p:cNvSpPr txBox="1"/>
          <p:nvPr/>
        </p:nvSpPr>
        <p:spPr>
          <a:xfrm>
            <a:off x="684362" y="1015042"/>
            <a:ext cx="666821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 good workshop title is crucial !  Thanks Jose </a:t>
            </a:r>
            <a:r>
              <a:rPr lang="en-US" sz="2000" dirty="0" err="1"/>
              <a:t>Beduya</a:t>
            </a:r>
            <a:r>
              <a:rPr lang="en-US" sz="2000" dirty="0"/>
              <a:t>!</a:t>
            </a:r>
          </a:p>
          <a:p>
            <a:endParaRPr lang="en-US" sz="2000" dirty="0"/>
          </a:p>
          <a:p>
            <a:r>
              <a:rPr lang="en-US" sz="2000" dirty="0"/>
              <a:t>Working title: "Sci-tech Immersion"</a:t>
            </a:r>
          </a:p>
          <a:p>
            <a:endParaRPr lang="en-US" sz="2000" dirty="0"/>
          </a:p>
          <a:p>
            <a:r>
              <a:rPr lang="en-US" sz="2000" dirty="0"/>
              <a:t>Final title: "Research from Start to Publish"</a:t>
            </a:r>
          </a:p>
        </p:txBody>
      </p:sp>
    </p:spTree>
    <p:extLst>
      <p:ext uri="{BB962C8B-B14F-4D97-AF65-F5344CB8AC3E}">
        <p14:creationId xmlns:p14="http://schemas.microsoft.com/office/powerpoint/2010/main" val="223346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Marketing via advisors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F4EE82-6B0E-43FB-94EA-BEA7D6058871}"/>
              </a:ext>
            </a:extLst>
          </p:cNvPr>
          <p:cNvSpPr/>
          <p:nvPr/>
        </p:nvSpPr>
        <p:spPr>
          <a:xfrm>
            <a:off x="7001435" y="363071"/>
            <a:ext cx="5020234" cy="6391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2F0EE-FBB1-4F1A-9F56-6DAEE8A324E7}"/>
              </a:ext>
            </a:extLst>
          </p:cNvPr>
          <p:cNvSpPr txBox="1"/>
          <p:nvPr/>
        </p:nvSpPr>
        <p:spPr>
          <a:xfrm>
            <a:off x="618004" y="1406898"/>
            <a:ext cx="5513293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"The faculty knows what is best for their students"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 put fliers in mail boxes of physics faculty. </a:t>
            </a:r>
          </a:p>
          <a:p>
            <a:endParaRPr lang="en-US" sz="2400" dirty="0"/>
          </a:p>
          <a:p>
            <a:r>
              <a:rPr lang="en-US" sz="2400" dirty="0"/>
              <a:t>Still only 5 physics grads signed up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67616E7-C367-4AAB-8AA1-F60A5502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153" y="416639"/>
            <a:ext cx="4876800" cy="628469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83620C0-4D16-447C-AF16-A8DA0986D0AD}"/>
              </a:ext>
            </a:extLst>
          </p:cNvPr>
          <p:cNvSpPr/>
          <p:nvPr/>
        </p:nvSpPr>
        <p:spPr>
          <a:xfrm>
            <a:off x="677334" y="26007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308770-1B3F-4879-858E-F99049D1975F}"/>
              </a:ext>
            </a:extLst>
          </p:cNvPr>
          <p:cNvSpPr txBox="1"/>
          <p:nvPr/>
        </p:nvSpPr>
        <p:spPr>
          <a:xfrm>
            <a:off x="1892119" y="2542159"/>
            <a:ext cx="427616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Ask faculty to recommend workshop to their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29372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Feedback – Generalized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3662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Compress program (One day rather than two for busy students?)</a:t>
            </a:r>
          </a:p>
          <a:p>
            <a:r>
              <a:rPr lang="en-US" sz="2800" dirty="0"/>
              <a:t>Heterogeneous audience = not every topic relevant to every participant</a:t>
            </a:r>
          </a:p>
          <a:p>
            <a:r>
              <a:rPr lang="en-US" sz="2800" dirty="0"/>
              <a:t>How to coordinate across speakers to avoid excessive overlap in some topics?</a:t>
            </a:r>
          </a:p>
          <a:p>
            <a:r>
              <a:rPr lang="en-US" sz="2800" dirty="0"/>
              <a:t>Promotion through the BEST Program = good source of attendees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In general: People liked the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6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Future Program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822386"/>
            <a:ext cx="9118019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Trebuchet MS"/>
                <a:cs typeface="Arial"/>
              </a:rPr>
              <a:t>Journal editors panel, regular event? </a:t>
            </a:r>
          </a:p>
          <a:p>
            <a:pPr lvl="1"/>
            <a:r>
              <a:rPr lang="en-US" sz="3000" dirty="0">
                <a:latin typeface="Trebuchet MS"/>
                <a:cs typeface="Arial"/>
              </a:rPr>
              <a:t>Cross-disciplinary </a:t>
            </a:r>
          </a:p>
          <a:p>
            <a:r>
              <a:rPr lang="en-US" sz="3200" dirty="0">
                <a:latin typeface="Trebuchet MS"/>
                <a:cs typeface="Arial"/>
              </a:rPr>
              <a:t>Graduate school collaboration</a:t>
            </a:r>
          </a:p>
          <a:p>
            <a:r>
              <a:rPr lang="en-US" sz="3200" dirty="0">
                <a:cs typeface="Arial"/>
              </a:rPr>
              <a:t>Collaborate with other immersion programs?</a:t>
            </a:r>
          </a:p>
          <a:p>
            <a:endParaRPr lang="en-US" sz="3200" dirty="0">
              <a:latin typeface="Trebuchet MS"/>
              <a:cs typeface="Arial"/>
            </a:endParaRPr>
          </a:p>
          <a:p>
            <a:endParaRPr lang="en-US" sz="3200" dirty="0">
              <a:latin typeface="Trebuchet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4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3" y="225288"/>
            <a:ext cx="11341569" cy="6376312"/>
          </a:xfrm>
        </p:spPr>
      </p:pic>
    </p:spTree>
    <p:extLst>
      <p:ext uri="{BB962C8B-B14F-4D97-AF65-F5344CB8AC3E}">
        <p14:creationId xmlns:p14="http://schemas.microsoft.com/office/powerpoint/2010/main" val="409045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458887" cy="388077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Acknowledgements:</a:t>
            </a:r>
          </a:p>
          <a:p>
            <a:pPr lvl="1"/>
            <a:r>
              <a:rPr lang="en-US" sz="3200" dirty="0"/>
              <a:t>Natalie Sheridan, José Beduya, Sean Taylor, Matt Ryan, Danianne Mizzy, Tracy Davenport, Carla DeMello</a:t>
            </a:r>
          </a:p>
          <a:p>
            <a:endParaRPr lang="en-US" sz="3400" dirty="0"/>
          </a:p>
          <a:p>
            <a:pPr marL="57150" indent="0">
              <a:buNone/>
            </a:pPr>
            <a:r>
              <a:rPr lang="en-US" sz="3400" dirty="0"/>
              <a:t>Questions?</a:t>
            </a:r>
          </a:p>
          <a:p>
            <a:r>
              <a:rPr lang="en-US" sz="3200" dirty="0"/>
              <a:t>Tiny.cc/</a:t>
            </a:r>
            <a:r>
              <a:rPr lang="en-US" sz="3200" dirty="0" err="1"/>
              <a:t>scitech</a:t>
            </a:r>
            <a:endParaRPr lang="en-US" sz="3200" dirty="0"/>
          </a:p>
          <a:p>
            <a:r>
              <a:rPr lang="en-US" sz="3200" dirty="0"/>
              <a:t>Jill Powell, Leah McEwen, Jeremy Cusker, Henrik Spoon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2" y="646275"/>
            <a:ext cx="4660031" cy="9328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05186"/>
            <a:ext cx="27252" cy="468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030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Research from Start to Publish: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A 2-Day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effectLst/>
              </a:rPr>
              <a:t>Outline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</a:rPr>
              <a:t>Programming - (Leah)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>
                <a:solidFill>
                  <a:schemeClr val="tx1"/>
                </a:solidFill>
                <a:effectLst/>
              </a:rPr>
              <a:t>Logistics</a:t>
            </a:r>
            <a:r>
              <a:rPr lang="en-US" sz="3600">
                <a:solidFill>
                  <a:schemeClr val="tx1"/>
                </a:solidFill>
              </a:rPr>
              <a:t> and Participation</a:t>
            </a:r>
            <a:r>
              <a:rPr lang="en-US" sz="3600">
                <a:solidFill>
                  <a:schemeClr val="tx1"/>
                </a:solidFill>
                <a:effectLst/>
              </a:rPr>
              <a:t> -  (Jill)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>
                <a:solidFill>
                  <a:schemeClr val="tx1"/>
                </a:solidFill>
              </a:rPr>
              <a:t>Marketing</a:t>
            </a:r>
            <a:r>
              <a:rPr lang="en-US" sz="3600">
                <a:solidFill>
                  <a:schemeClr val="tx1"/>
                </a:solidFill>
                <a:effectLst/>
              </a:rPr>
              <a:t> - (Henrik)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  <a:effectLst/>
              </a:rPr>
              <a:t>Feedback  - (Jeremy)</a:t>
            </a:r>
            <a:endParaRPr lang="en-US" sz="3600" dirty="0">
              <a:solidFill>
                <a:schemeClr val="tx1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9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Programming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3" y="1770435"/>
            <a:ext cx="10859671" cy="4270928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tx1"/>
                </a:solidFill>
              </a:rPr>
              <a:t>Research from Start to Publish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effectLst/>
              </a:rPr>
              <a:t>Focus on scientific communication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effectLst/>
              </a:rPr>
              <a:t>Many points in the research cycle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  <a:effectLst/>
              </a:rPr>
              <a:t> </a:t>
            </a:r>
          </a:p>
          <a:p>
            <a:pPr lvl="1"/>
            <a:r>
              <a:rPr lang="en-US" sz="3400" i="1" dirty="0">
                <a:solidFill>
                  <a:schemeClr val="tx1"/>
                </a:solidFill>
                <a:effectLst/>
              </a:rPr>
              <a:t>Survey of expertise across campus </a:t>
            </a:r>
          </a:p>
          <a:p>
            <a:r>
              <a:rPr lang="en-US" sz="3600" b="1" dirty="0" err="1">
                <a:solidFill>
                  <a:schemeClr val="tx1"/>
                </a:solidFill>
              </a:rPr>
              <a:t>tiny.cc</a:t>
            </a:r>
            <a:r>
              <a:rPr lang="en-US" sz="3600" b="1" dirty="0">
                <a:solidFill>
                  <a:schemeClr val="tx1"/>
                </a:solidFill>
              </a:rPr>
              <a:t>/</a:t>
            </a:r>
            <a:r>
              <a:rPr lang="en-US" sz="3600" b="1" dirty="0" err="1">
                <a:solidFill>
                  <a:schemeClr val="tx1"/>
                </a:solidFill>
              </a:rPr>
              <a:t>scitech</a:t>
            </a:r>
            <a:endParaRPr lang="en-US" sz="3600" b="1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Also: http://guides.library.cornell.edu/</a:t>
            </a:r>
            <a:r>
              <a:rPr lang="en-US" sz="2400" dirty="0" err="1">
                <a:solidFill>
                  <a:schemeClr val="tx1"/>
                </a:solidFill>
              </a:rPr>
              <a:t>empsworkshop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Program, registration, resources, evaluation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2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10" y="182631"/>
            <a:ext cx="10506075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0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en-US" dirty="0"/>
              <a:t>Day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85" y="1430570"/>
            <a:ext cx="11415830" cy="4559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1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098" y="1489857"/>
            <a:ext cx="11403804" cy="41601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39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141" y="276703"/>
            <a:ext cx="6439747" cy="5476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1413" y="5752730"/>
            <a:ext cx="575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http://news.cornell.edu/stories/2019/01/how-do-you-flourish-scientific-publishing-ask-librarian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50" y="-4799"/>
            <a:ext cx="4785064" cy="3405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50" y="3568823"/>
            <a:ext cx="4854649" cy="30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2965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Meeting Tools</a:t>
            </a:r>
          </a:p>
          <a:p>
            <a:pPr lvl="1"/>
            <a:r>
              <a:rPr lang="en-US" sz="3300" dirty="0" err="1"/>
              <a:t>LibGuide</a:t>
            </a:r>
            <a:r>
              <a:rPr lang="en-US" sz="3300" dirty="0"/>
              <a:t>, Box, Zoom, Google Drive</a:t>
            </a:r>
          </a:p>
          <a:p>
            <a:r>
              <a:rPr lang="en-US" sz="3300" dirty="0"/>
              <a:t>Speaker Recruitment</a:t>
            </a:r>
          </a:p>
          <a:p>
            <a:r>
              <a:rPr lang="en-US" sz="3300" dirty="0"/>
              <a:t>Registration – accept more since 22% no shows</a:t>
            </a:r>
          </a:p>
          <a:p>
            <a:r>
              <a:rPr lang="en-US" sz="3300" dirty="0"/>
              <a:t>Food planning</a:t>
            </a:r>
          </a:p>
          <a:p>
            <a:r>
              <a:rPr lang="en-US" sz="3300" dirty="0"/>
              <a:t>Technical issues</a:t>
            </a:r>
          </a:p>
          <a:p>
            <a:pPr lvl="1"/>
            <a:r>
              <a:rPr lang="en-US" sz="3300" dirty="0"/>
              <a:t>Multiple rooms, decision on offering Zoom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3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01" y="301016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Participation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714994"/>
              </p:ext>
            </p:extLst>
          </p:nvPr>
        </p:nvGraphicFramePr>
        <p:xfrm>
          <a:off x="823613" y="2318042"/>
          <a:ext cx="859631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653662565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520109862"/>
                    </a:ext>
                  </a:extLst>
                </a:gridCol>
              </a:tblGrid>
              <a:tr h="3453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44996"/>
                  </a:ext>
                </a:extLst>
              </a:tr>
              <a:tr h="5961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Astronomy</a:t>
                      </a:r>
                      <a:r>
                        <a:rPr lang="en-US" baseline="0" dirty="0"/>
                        <a:t> - 1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Mech</a:t>
                      </a:r>
                      <a:r>
                        <a:rPr lang="en-US" baseline="0" dirty="0"/>
                        <a:t> &amp; Aero </a:t>
                      </a:r>
                      <a:r>
                        <a:rPr lang="en-US" baseline="0" dirty="0" err="1"/>
                        <a:t>Engr</a:t>
                      </a:r>
                      <a:r>
                        <a:rPr lang="en-US" baseline="0" dirty="0"/>
                        <a:t> –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78418"/>
                  </a:ext>
                </a:extLst>
              </a:tr>
              <a:tr h="5961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Biological</a:t>
                      </a:r>
                      <a:r>
                        <a:rPr lang="en-US" baseline="0" dirty="0"/>
                        <a:t> Engineering, Microbiology – 9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Natural</a:t>
                      </a:r>
                      <a:r>
                        <a:rPr lang="en-US" baseline="0" dirty="0"/>
                        <a:t> Resources - 1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384276"/>
                  </a:ext>
                </a:extLst>
              </a:tr>
              <a:tr h="5961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Biomedical Engineering - 5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Nutrition - 1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96789"/>
                  </a:ext>
                </a:extLst>
              </a:tr>
              <a:tr h="5961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Chemistry - 8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  <a:r>
                        <a:rPr lang="en-US" baseline="0" dirty="0"/>
                        <a:t> Research - 2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228539"/>
                  </a:ext>
                </a:extLst>
              </a:tr>
              <a:tr h="5961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&amp; Environ</a:t>
                      </a:r>
                      <a:r>
                        <a:rPr lang="en-US" baseline="0" dirty="0"/>
                        <a:t> Analysis – 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 - 5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010350"/>
                  </a:ext>
                </a:extLst>
              </a:tr>
              <a:tr h="345395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  <a:r>
                        <a:rPr lang="en-US" baseline="0" dirty="0"/>
                        <a:t> Science - 3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Statistics - 1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938149"/>
                  </a:ext>
                </a:extLst>
              </a:tr>
              <a:tr h="5961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Systems - 1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81869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3613" y="2318042"/>
            <a:ext cx="87626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dirty="0"/>
              <a:t>Applied Engineering Physics  – 8               Materials Science - 7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98303" y="956391"/>
            <a:ext cx="694840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2"/>
            <a:r>
              <a:rPr lang="en-US" dirty="0"/>
              <a:t>138 at keynote; (offered Zoom and recordings)</a:t>
            </a:r>
          </a:p>
          <a:p>
            <a:pPr lvl="2"/>
            <a:r>
              <a:rPr lang="en-US" dirty="0"/>
              <a:t>50 at sessions day 1; 34 day 2 (22% no show rate)</a:t>
            </a:r>
          </a:p>
          <a:p>
            <a:pPr lvl="2"/>
            <a:r>
              <a:rPr lang="en-US" dirty="0"/>
              <a:t>16 departments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00" y="196344"/>
            <a:ext cx="3998065" cy="2998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01" y="3467715"/>
            <a:ext cx="4042982" cy="30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24714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710</TotalTime>
  <Words>1034</Words>
  <Application>Microsoft Office PowerPoint</Application>
  <PresentationFormat>Widescreen</PresentationFormat>
  <Paragraphs>142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1_Facet</vt:lpstr>
      <vt:lpstr>How to Flourish in Scientific Publishing?  Ask a Librarian</vt:lpstr>
      <vt:lpstr>Research from Start to Publish: A 2-Day Workshop</vt:lpstr>
      <vt:lpstr>Programming</vt:lpstr>
      <vt:lpstr>PowerPoint Presentation</vt:lpstr>
      <vt:lpstr>Day 1</vt:lpstr>
      <vt:lpstr>Day 2</vt:lpstr>
      <vt:lpstr>PowerPoint Presentation</vt:lpstr>
      <vt:lpstr>Logistics</vt:lpstr>
      <vt:lpstr>Participation</vt:lpstr>
      <vt:lpstr>Marketing</vt:lpstr>
      <vt:lpstr>Marketing via advisors</vt:lpstr>
      <vt:lpstr>Feedback – Generalized conclusions</vt:lpstr>
      <vt:lpstr>Future Program Ideas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LATEX</dc:title>
  <dc:creator>Henrik Spoon</dc:creator>
  <cp:lastModifiedBy>Ambar Roy</cp:lastModifiedBy>
  <cp:revision>452</cp:revision>
  <cp:lastPrinted>2019-05-16T16:15:59Z</cp:lastPrinted>
  <dcterms:created xsi:type="dcterms:W3CDTF">2019-01-04T20:12:59Z</dcterms:created>
  <dcterms:modified xsi:type="dcterms:W3CDTF">2020-03-11T17:18:21Z</dcterms:modified>
</cp:coreProperties>
</file>