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72" r:id="rId2"/>
    <p:sldId id="262" r:id="rId3"/>
    <p:sldId id="271" r:id="rId4"/>
    <p:sldId id="275" r:id="rId5"/>
    <p:sldId id="276" r:id="rId6"/>
    <p:sldId id="277" r:id="rId7"/>
    <p:sldId id="278" r:id="rId8"/>
    <p:sldId id="280" r:id="rId9"/>
    <p:sldId id="279" r:id="rId10"/>
    <p:sldId id="281" r:id="rId11"/>
    <p:sldId id="273" r:id="rId12"/>
    <p:sldId id="274" r:id="rId13"/>
    <p:sldId id="282" r:id="rId14"/>
    <p:sldId id="283" r:id="rId15"/>
    <p:sldId id="26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72"/>
            <p14:sldId id="262"/>
            <p14:sldId id="271"/>
            <p14:sldId id="275"/>
            <p14:sldId id="276"/>
            <p14:sldId id="277"/>
            <p14:sldId id="278"/>
            <p14:sldId id="280"/>
            <p14:sldId id="279"/>
            <p14:sldId id="281"/>
            <p14:sldId id="273"/>
            <p14:sldId id="274"/>
            <p14:sldId id="282"/>
            <p14:sldId id="283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5E00"/>
    <a:srgbClr val="EF6F2A"/>
    <a:srgbClr val="E56618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443"/>
  </p:normalViewPr>
  <p:slideViewPr>
    <p:cSldViewPr snapToGrid="0" snapToObjects="1">
      <p:cViewPr varScale="1">
        <p:scale>
          <a:sx n="136" d="100"/>
          <a:sy n="136" d="100"/>
        </p:scale>
        <p:origin x="87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5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Graduate Services</a:t>
            </a:r>
            <a:r>
              <a:rPr lang="en-US" baseline="0" dirty="0" smtClean="0"/>
              <a:t> Coordinator is my secondary responsibility – my primary responsibility is Computing and Information Sciences Librarian (reference/instruction/collection development/college liaison) – so yes, I’m still a science librarian!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3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RIT does not have a formal graduate school</a:t>
            </a:r>
          </a:p>
          <a:p>
            <a:r>
              <a:rPr lang="en-US" dirty="0" smtClean="0"/>
              <a:t>Colleges</a:t>
            </a:r>
            <a:r>
              <a:rPr lang="en-US" baseline="0" dirty="0" smtClean="0"/>
              <a:t> and departments administer their own graduate programs</a:t>
            </a:r>
          </a:p>
          <a:p>
            <a:r>
              <a:rPr lang="en-US" baseline="0" dirty="0" smtClean="0"/>
              <a:t>Prior to 2010-2011, no centralized efforts to coordinate resources for our grad students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r>
              <a:rPr lang="en-US" baseline="0" dirty="0" smtClean="0"/>
              <a:t> lasted a total of two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7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orientation lasted a total of three hours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5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r>
              <a:rPr lang="en-US" baseline="0" dirty="0" smtClean="0"/>
              <a:t> session still ran a total of two hours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 orientation</a:t>
            </a:r>
            <a:r>
              <a:rPr lang="en-US" baseline="0" dirty="0" smtClean="0"/>
              <a:t> still ran a total of three hours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7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was assigned roughly 1/6</a:t>
            </a:r>
            <a:r>
              <a:rPr lang="en-US" baseline="30000" dirty="0" smtClean="0"/>
              <a:t>th</a:t>
            </a:r>
            <a:r>
              <a:rPr lang="en-US" baseline="0" dirty="0" smtClean="0"/>
              <a:t> of the total orientation program in 2019!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4" t="1172" r="2705" b="1951"/>
          <a:stretch/>
        </p:blipFill>
        <p:spPr>
          <a:xfrm>
            <a:off x="-5824" y="-1"/>
            <a:ext cx="9149824" cy="51592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957" y="2733701"/>
            <a:ext cx="4973493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958" y="3116848"/>
            <a:ext cx="4973492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9670" y="40714"/>
            <a:ext cx="978408" cy="21939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C39A8BD-2F99-EA45-8F57-812564F0FC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7957" y="772594"/>
            <a:ext cx="4446110" cy="18943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7E484B90-8331-7B4A-8094-1AB69E544D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228600" indent="-22225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000"/>
            </a:lvl1pPr>
            <a:lvl2pPr marL="401638" indent="-173038">
              <a:buClr>
                <a:srgbClr val="EF6F2A"/>
              </a:buClr>
              <a:buSzPct val="100000"/>
              <a:buFont typeface="Arial" panose="020B0604020202020204" pitchFamily="34" charset="0"/>
              <a:buChar char="•"/>
              <a:tabLst/>
              <a:defRPr sz="1800"/>
            </a:lvl2pPr>
            <a:lvl3pPr marL="630238" indent="-173038">
              <a:buClr>
                <a:srgbClr val="EF6F2A"/>
              </a:buClr>
              <a:buSzPct val="100000"/>
              <a:buFont typeface="Wingdings" pitchFamily="2" charset="2"/>
              <a:buChar char="§"/>
              <a:tabLst/>
              <a:defRPr sz="1600"/>
            </a:lvl3pPr>
            <a:lvl4pPr marL="804863" indent="-174625">
              <a:buClr>
                <a:srgbClr val="D95E00"/>
              </a:buClr>
              <a:buFont typeface="System Font Regular"/>
              <a:buChar char="&gt;"/>
              <a:tabLst/>
              <a:defRPr sz="1400"/>
            </a:lvl4pPr>
            <a:lvl5pPr marL="976312" indent="-171450">
              <a:buClr>
                <a:srgbClr val="D95E00"/>
              </a:buClr>
              <a:buFont typeface="Wingdings" pitchFamily="2" charset="2"/>
              <a:buChar char="§"/>
              <a:tabLst/>
              <a:defRPr sz="1200"/>
            </a:lvl5pPr>
            <a:lvl6pPr marL="971550" indent="0">
              <a:buClr>
                <a:srgbClr val="D95E00"/>
              </a:buClr>
              <a:buFont typeface="System Font Regular"/>
              <a:buNone/>
              <a:tabLst/>
              <a:defRPr sz="1100"/>
            </a:lvl6pPr>
            <a:lvl7pPr marL="1144587" indent="0">
              <a:buClr>
                <a:srgbClr val="D95E00"/>
              </a:buClr>
              <a:buFont typeface="Wingdings" pitchFamily="2" charset="2"/>
              <a:buNone/>
              <a:tabLst/>
              <a:defRPr sz="1000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94075EC-1E93-BD42-BA9D-807B7E43CD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/>
            </a:lvl1pPr>
            <a:lvl2pPr marL="457200" indent="-228600"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685800" indent="-228600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/>
            </a:lvl3pPr>
            <a:lvl4pPr marL="915988" indent="-230188">
              <a:buClr>
                <a:srgbClr val="D95E00"/>
              </a:buClr>
              <a:buFont typeface="System Font Regular"/>
              <a:buChar char="&gt;"/>
              <a:tabLst/>
              <a:defRPr sz="1600"/>
            </a:lvl4pPr>
            <a:lvl5pPr marL="1144588" indent="-228600">
              <a:buClr>
                <a:srgbClr val="D95E00"/>
              </a:buClr>
              <a:buFont typeface="Wingdings" pitchFamily="2" charset="2"/>
              <a:buChar char="§"/>
              <a:tabLst/>
              <a:defRPr sz="1400"/>
            </a:lvl5pPr>
            <a:lvl6pPr marL="1317625" indent="-173038">
              <a:buClr>
                <a:srgbClr val="D95E00"/>
              </a:buClr>
              <a:buFont typeface="System Font Regular"/>
              <a:buChar char="&gt;"/>
              <a:tabLst/>
              <a:defRPr sz="1200"/>
            </a:lvl6pPr>
            <a:lvl7pPr marL="1428750" indent="-111125">
              <a:buClr>
                <a:srgbClr val="D95E00"/>
              </a:buClr>
              <a:buFont typeface="Wingdings" pitchFamily="2" charset="2"/>
              <a:buChar char="§"/>
              <a:tabLst/>
              <a:defRPr sz="1000"/>
            </a:lvl7pPr>
            <a:lvl8pPr marL="1546225" indent="-117475">
              <a:buClr>
                <a:srgbClr val="D95E00"/>
              </a:buClr>
              <a:buFont typeface="System Font Regular"/>
              <a:buChar char="&gt;"/>
              <a:tabLst/>
              <a:defRPr sz="9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D95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182880"/>
            <a:ext cx="978408" cy="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D9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182880"/>
            <a:ext cx="978408" cy="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824" y="182880"/>
            <a:ext cx="978660" cy="219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AcIntGrad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AcIntGrad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academicaffairs/graduateeduc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twc/academicintegrit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2C32F5-A55B-2749-85FC-9DFEA35895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607" y="2622550"/>
            <a:ext cx="4770293" cy="357571"/>
          </a:xfrm>
        </p:spPr>
        <p:txBody>
          <a:bodyPr/>
          <a:lstStyle/>
          <a:p>
            <a:r>
              <a:rPr lang="en-US" dirty="0" smtClean="0"/>
              <a:t>Roman Koshykar, RIT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1FE7C-262B-374C-93E7-F68865136D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608" y="3005697"/>
            <a:ext cx="4770292" cy="409075"/>
          </a:xfrm>
        </p:spPr>
        <p:txBody>
          <a:bodyPr/>
          <a:lstStyle/>
          <a:p>
            <a:r>
              <a:rPr lang="en-US" sz="1400" dirty="0" smtClean="0"/>
              <a:t>2019 Upstate New York Science Librarians Meeting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231BE-3929-7B4F-9ED9-CF608CDF3E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23F45-8265-174D-88EF-C601C53C33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607" y="614300"/>
            <a:ext cx="4446110" cy="2008250"/>
          </a:xfrm>
        </p:spPr>
        <p:txBody>
          <a:bodyPr/>
          <a:lstStyle/>
          <a:p>
            <a:r>
              <a:rPr lang="en-US" sz="3200" dirty="0" smtClean="0"/>
              <a:t>Graduate Students and Academic Integrity: What is the Librarian’s Role?</a:t>
            </a:r>
          </a:p>
        </p:txBody>
      </p:sp>
    </p:spTree>
    <p:extLst>
      <p:ext uri="{BB962C8B-B14F-4D97-AF65-F5344CB8AC3E}">
        <p14:creationId xmlns:p14="http://schemas.microsoft.com/office/powerpoint/2010/main" val="3614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2019 Graduate TA Orientation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Held four weeks into the semester (not during August orientation week)</a:t>
            </a:r>
          </a:p>
          <a:p>
            <a:r>
              <a:rPr lang="en-US" dirty="0" smtClean="0"/>
              <a:t>New requirements for my presentation</a:t>
            </a:r>
          </a:p>
          <a:p>
            <a:pPr lvl="1"/>
            <a:r>
              <a:rPr lang="en-US" dirty="0" smtClean="0"/>
              <a:t>20 minute time limit</a:t>
            </a:r>
          </a:p>
          <a:p>
            <a:pPr lvl="1"/>
            <a:r>
              <a:rPr lang="en-US" dirty="0" smtClean="0"/>
              <a:t>Focused only on academic integrity in the classroom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Orientation for new TAs is still evolving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RIT does not make extensive use of grad TAs</a:t>
            </a:r>
          </a:p>
          <a:p>
            <a:pPr lvl="1"/>
            <a:r>
              <a:rPr lang="en-US" dirty="0" smtClean="0"/>
              <a:t>OGE has a goal of unifying their training experience</a:t>
            </a:r>
          </a:p>
          <a:p>
            <a:pPr lvl="1"/>
            <a:r>
              <a:rPr lang="en-US" dirty="0" smtClean="0"/>
              <a:t>Beginning to explore certifying TAs under Magna Publications’ 20 Minute Mentor program </a:t>
            </a:r>
          </a:p>
          <a:p>
            <a:r>
              <a:rPr lang="en-US" dirty="0" smtClean="0"/>
              <a:t>My role has remained fairly consistent</a:t>
            </a:r>
          </a:p>
          <a:p>
            <a:pPr lvl="1"/>
            <a:r>
              <a:rPr lang="en-US" dirty="0" smtClean="0"/>
              <a:t>Focus on academic integrity</a:t>
            </a:r>
          </a:p>
          <a:p>
            <a:pPr lvl="1"/>
            <a:r>
              <a:rPr lang="en-US" dirty="0" smtClean="0"/>
              <a:t>Am I the right person?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New Graduate Student Orientation may change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 smtClean="0"/>
              <a:t>Strategic goal to increase graduate enrollment in total, and number of doctorates awarded in particular</a:t>
            </a:r>
          </a:p>
          <a:p>
            <a:r>
              <a:rPr lang="en-US" sz="2000" dirty="0" smtClean="0"/>
              <a:t>Graduate students do not currently pay orientation fees</a:t>
            </a:r>
          </a:p>
          <a:p>
            <a:pPr lvl="1"/>
            <a:r>
              <a:rPr lang="en-US" sz="1800" dirty="0" smtClean="0"/>
              <a:t>Orientation options are constrained</a:t>
            </a:r>
          </a:p>
          <a:p>
            <a:r>
              <a:rPr lang="en-US" sz="2000" dirty="0" smtClean="0"/>
              <a:t>Library portion is very short but still significant</a:t>
            </a:r>
          </a:p>
          <a:p>
            <a:pPr lvl="1"/>
            <a:r>
              <a:rPr lang="en-US" sz="1800" dirty="0" smtClean="0"/>
              <a:t>My preference is to focus on library services; OGE’s preference is to focus on academic integrity</a:t>
            </a:r>
          </a:p>
          <a:p>
            <a:pPr lvl="1"/>
            <a:r>
              <a:rPr lang="en-US" sz="1800" dirty="0" smtClean="0"/>
              <a:t>Relevant and useful before classes commence?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Continue the conversation!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do you approach the subject of academic integrity with your STEM graduate students?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bit.ly/AcIntGrads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Take a moment to respond to a brief survey</a:t>
            </a:r>
          </a:p>
          <a:p>
            <a:pPr lvl="1"/>
            <a:r>
              <a:rPr lang="en-US" dirty="0" smtClean="0"/>
              <a:t>“What is one thing you have done in your library to promote Academic Integrity to graduate students (particularly those in STEM fields)?”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7E37B-DCD5-C647-9F06-9AA34F79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768" y="2146008"/>
            <a:ext cx="8692464" cy="1987842"/>
          </a:xfrm>
        </p:spPr>
        <p:txBody>
          <a:bodyPr/>
          <a:lstStyle/>
          <a:p>
            <a:r>
              <a:rPr lang="en-US" dirty="0" smtClean="0"/>
              <a:t>Thank you! </a:t>
            </a:r>
          </a:p>
          <a:p>
            <a:r>
              <a:rPr lang="en-US" dirty="0" smtClean="0">
                <a:hlinkClick r:id="rId2"/>
              </a:rPr>
              <a:t>http://bit.ly/AcIntGrads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51C8C-F285-6842-B03D-F276E0781F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RIT Libraries Graduate Services Coordinator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As Graduate Services Coordinator since 2016:</a:t>
            </a:r>
          </a:p>
          <a:p>
            <a:pPr lvl="1"/>
            <a:r>
              <a:rPr lang="en-US" dirty="0" smtClean="0"/>
              <a:t>Responsible for communications to graduate students and advisors on publishing theses and dissertations</a:t>
            </a:r>
          </a:p>
          <a:p>
            <a:pPr lvl="1"/>
            <a:r>
              <a:rPr lang="en-US" dirty="0" smtClean="0"/>
              <a:t>Provide training on citation management systems</a:t>
            </a:r>
          </a:p>
          <a:p>
            <a:pPr lvl="1"/>
            <a:r>
              <a:rPr lang="en-US" dirty="0" smtClean="0"/>
              <a:t>Coordinate outreach efforts to graduate students</a:t>
            </a:r>
          </a:p>
          <a:p>
            <a:pPr lvl="1"/>
            <a:r>
              <a:rPr lang="en-US" dirty="0" smtClean="0"/>
              <a:t>Present at orientation events for graduate students</a:t>
            </a:r>
          </a:p>
          <a:p>
            <a:pPr lvl="1"/>
            <a:r>
              <a:rPr lang="en-US" dirty="0" smtClean="0"/>
              <a:t>Maintain liaison to RIT Office of Graduate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RIT Office of Graduate Education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Office of Graduate Education</a:t>
            </a:r>
            <a:r>
              <a:rPr lang="en-US" dirty="0" smtClean="0"/>
              <a:t>:</a:t>
            </a:r>
          </a:p>
          <a:p>
            <a:pPr lvl="1"/>
            <a:r>
              <a:rPr lang="en-US" sz="1800" dirty="0" smtClean="0"/>
              <a:t>“Makes </a:t>
            </a:r>
            <a:r>
              <a:rPr lang="en-US" sz="1800" dirty="0"/>
              <a:t>resources available to graduate students to foster ingenuity in research, rigor in academics, and ultimate success in their programs of study as well as in their creative and entrepreneurial </a:t>
            </a:r>
            <a:r>
              <a:rPr lang="en-US" sz="1800" dirty="0" smtClean="0"/>
              <a:t>endeavors”</a:t>
            </a:r>
          </a:p>
          <a:p>
            <a:pPr lvl="1"/>
            <a:r>
              <a:rPr lang="en-US" sz="1800" dirty="0" smtClean="0"/>
              <a:t>Sponsors programs and workshops throughout the year</a:t>
            </a:r>
          </a:p>
          <a:p>
            <a:pPr lvl="1"/>
            <a:r>
              <a:rPr lang="en-US" sz="1800" dirty="0" smtClean="0"/>
              <a:t>Supports student organizations and staff/faculty committees and resource groups </a:t>
            </a:r>
          </a:p>
          <a:p>
            <a:pPr lvl="1"/>
            <a:r>
              <a:rPr lang="en-US" sz="1800" dirty="0" smtClean="0"/>
              <a:t>Coordinates orientation for new graduate students and for new graduate TAs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Orientation in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2018 New Graduate Student Orientation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Held during August orientation week</a:t>
            </a:r>
          </a:p>
          <a:p>
            <a:r>
              <a:rPr lang="en-US" dirty="0" smtClean="0"/>
              <a:t>My portion of New Graduate Orientation:</a:t>
            </a:r>
          </a:p>
          <a:p>
            <a:pPr lvl="1"/>
            <a:r>
              <a:rPr lang="en-US" dirty="0" smtClean="0"/>
              <a:t>10 minute time limit</a:t>
            </a:r>
          </a:p>
          <a:p>
            <a:pPr lvl="1"/>
            <a:r>
              <a:rPr lang="en-US" dirty="0" smtClean="0"/>
              <a:t>Presented on library services aimed at graduate students</a:t>
            </a:r>
          </a:p>
          <a:p>
            <a:pPr lvl="1"/>
            <a:r>
              <a:rPr lang="en-US" dirty="0" smtClean="0"/>
              <a:t>Did not mention academic integrity or plagiarism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2018 Graduate TA Orientation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Also held during August orientation week</a:t>
            </a:r>
          </a:p>
          <a:p>
            <a:r>
              <a:rPr lang="en-US" dirty="0" smtClean="0"/>
              <a:t>My portion of Grad TA Orientation:</a:t>
            </a:r>
          </a:p>
          <a:p>
            <a:pPr lvl="1"/>
            <a:r>
              <a:rPr lang="en-US" dirty="0" smtClean="0"/>
              <a:t>30 minute time limit</a:t>
            </a:r>
          </a:p>
          <a:p>
            <a:pPr lvl="1"/>
            <a:r>
              <a:rPr lang="en-US" dirty="0" smtClean="0"/>
              <a:t>~10 minutes – reinforcing information on library services for graduate students</a:t>
            </a:r>
          </a:p>
          <a:p>
            <a:pPr lvl="1"/>
            <a:r>
              <a:rPr lang="en-US" dirty="0" smtClean="0"/>
              <a:t>~20 minutes – discussing academic integrity in the classroom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9270D9-B723-8F4F-9395-616ECB3AD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34F87-0360-8E4E-BB84-92EAC4C97C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Orientation in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7B699-7B7F-5448-BE49-745BB99981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434D0-6D9D-1A45-8E05-516A400DF7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2019 New Graduate Student Orientation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6322-D99C-1246-BEFE-6DA0B58CF9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Held during August orientation week</a:t>
            </a:r>
          </a:p>
          <a:p>
            <a:r>
              <a:rPr lang="en-US" dirty="0" smtClean="0"/>
              <a:t>New library content for New Graduate Orientation</a:t>
            </a:r>
          </a:p>
          <a:p>
            <a:pPr lvl="1"/>
            <a:r>
              <a:rPr lang="en-US" dirty="0" smtClean="0"/>
              <a:t>20 minute time limit</a:t>
            </a:r>
          </a:p>
          <a:p>
            <a:pPr lvl="1"/>
            <a:r>
              <a:rPr lang="en-US" dirty="0" smtClean="0"/>
              <a:t>Focused on </a:t>
            </a:r>
            <a:r>
              <a:rPr lang="en-US" dirty="0" smtClean="0">
                <a:hlinkClick r:id="rId3"/>
              </a:rPr>
              <a:t>academic integrity resources</a:t>
            </a:r>
            <a:endParaRPr lang="en-US" dirty="0" smtClean="0"/>
          </a:p>
          <a:p>
            <a:pPr lvl="1"/>
            <a:r>
              <a:rPr lang="en-US" dirty="0" smtClean="0"/>
              <a:t>Aimed at new graduate students as “emerging scholars in their disciplines”</a:t>
            </a:r>
          </a:p>
          <a:p>
            <a:pPr lvl="1"/>
            <a:r>
              <a:rPr lang="en-US" dirty="0" smtClean="0"/>
              <a:t>Brief mention of library services on final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9485F673-6DDD-BF4F-ABBE-82849C85C7B3}" vid="{17190E0D-26B4-EC41-8183-3C45C45BA9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RIT-Libraries-PPT-Template-v3</Template>
  <TotalTime>125</TotalTime>
  <Words>616</Words>
  <Application>Microsoft Office PowerPoint</Application>
  <PresentationFormat>On-screen Show (16:9)</PresentationFormat>
  <Paragraphs>82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Koshykar</dc:creator>
  <cp:lastModifiedBy>Roman Koshykar</cp:lastModifiedBy>
  <cp:revision>13</cp:revision>
  <cp:lastPrinted>2018-04-25T02:50:23Z</cp:lastPrinted>
  <dcterms:created xsi:type="dcterms:W3CDTF">2019-10-10T19:13:18Z</dcterms:created>
  <dcterms:modified xsi:type="dcterms:W3CDTF">2019-10-15T20:03:48Z</dcterms:modified>
</cp:coreProperties>
</file>