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1" r:id="rId4"/>
    <p:sldId id="263" r:id="rId5"/>
    <p:sldId id="262" r:id="rId6"/>
    <p:sldId id="258" r:id="rId7"/>
    <p:sldId id="264" r:id="rId8"/>
    <p:sldId id="265" r:id="rId9"/>
    <p:sldId id="270" r:id="rId10"/>
    <p:sldId id="259" r:id="rId11"/>
    <p:sldId id="271" r:id="rId12"/>
    <p:sldId id="266" r:id="rId13"/>
    <p:sldId id="269" r:id="rId14"/>
    <p:sldId id="267" r:id="rId15"/>
    <p:sldId id="260" r:id="rId16"/>
    <p:sldId id="268" r:id="rId17"/>
    <p:sldId id="273" r:id="rId18"/>
    <p:sldId id="275" r:id="rId19"/>
    <p:sldId id="276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1592" autoAdjust="0"/>
  </p:normalViewPr>
  <p:slideViewPr>
    <p:cSldViewPr snapToGrid="0">
      <p:cViewPr varScale="1">
        <p:scale>
          <a:sx n="76" d="100"/>
          <a:sy n="76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53061-7B15-4902-BA40-B59F702E670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509D2-6F31-4B73-831A-4D1071A6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04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509D2-6F31-4B73-831A-4D1071A6A3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84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</a:t>
            </a:r>
            <a:r>
              <a:rPr lang="en-US" baseline="0" dirty="0" smtClean="0"/>
              <a:t> to understand that I didn’t get to my breakup with scholarly journals hastily and or with a cold relationship. </a:t>
            </a:r>
            <a:r>
              <a:rPr lang="en-US" dirty="0" smtClean="0"/>
              <a:t>Reproductive – first taste</a:t>
            </a:r>
            <a:r>
              <a:rPr lang="en-US" baseline="0" dirty="0" smtClean="0"/>
              <a:t> of embedded, to class for small instruction, then visited presentations.  Trust: </a:t>
            </a:r>
            <a:r>
              <a:rPr lang="en-US" baseline="0" dirty="0" err="1" smtClean="0"/>
              <a:t>Advanaced</a:t>
            </a:r>
            <a:r>
              <a:rPr lang="en-US" baseline="0" dirty="0" smtClean="0"/>
              <a:t> Anatomy – read the same book, attended book discussions, tweeted Neil </a:t>
            </a:r>
            <a:r>
              <a:rPr lang="en-US" baseline="0" dirty="0" err="1" smtClean="0"/>
              <a:t>Shubin</a:t>
            </a:r>
            <a:r>
              <a:rPr lang="en-US" baseline="0" dirty="0" smtClean="0"/>
              <a:t>, Endocrinology is when I embraced being online – totally online interventions – 3-4 points.  </a:t>
            </a:r>
            <a:r>
              <a:rPr lang="en-US" baseline="0" dirty="0" err="1" smtClean="0"/>
              <a:t>Biopharmacology</a:t>
            </a:r>
            <a:r>
              <a:rPr lang="en-US" baseline="0" dirty="0" smtClean="0"/>
              <a:t>- 10 weeks.  We fight sometimes:  purpose of post-doc.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509D2-6F31-4B73-831A-4D1071A6A3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91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509D2-6F31-4B73-831A-4D1071A6A3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90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 had his sections already, I</a:t>
            </a:r>
            <a:r>
              <a:rPr lang="en-US" baseline="0" dirty="0" smtClean="0"/>
              <a:t> needed to find things that matched.  He didn’t care where they came from.  We wanted to have some focus on career development too.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509D2-6F31-4B73-831A-4D1071A6A3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1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Tying</a:t>
            </a:r>
            <a:r>
              <a:rPr lang="en-US" baseline="0" dirty="0" smtClean="0"/>
              <a:t> the weeks together to make more meaning.    The tone and length of each week.  Being very direct so even open ended questions don’t stray too far.  - In order to keep this sustainable and manageable.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509D2-6F31-4B73-831A-4D1071A6A3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14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594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45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63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1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83551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261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01763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0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4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99929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78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825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/6seikgce0yowkd8/Biopharmacology1.mp4?dl=0" TargetMode="External"/><Relationship Id="rId2" Type="http://schemas.openxmlformats.org/officeDocument/2006/relationships/hyperlink" Target="https://ensembleweb.sjfc.edu/Watch/Lw83Ayo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092" y="485948"/>
            <a:ext cx="10961077" cy="4394988"/>
          </a:xfrm>
        </p:spPr>
        <p:txBody>
          <a:bodyPr/>
          <a:lstStyle/>
          <a:p>
            <a:r>
              <a:rPr lang="en-US" dirty="0"/>
              <a:t>Step Aside Journal Article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8300" y="4138657"/>
            <a:ext cx="11455401" cy="742279"/>
          </a:xfrm>
        </p:spPr>
        <p:txBody>
          <a:bodyPr>
            <a:noAutofit/>
          </a:bodyPr>
          <a:lstStyle/>
          <a:p>
            <a:r>
              <a:rPr lang="en-US" sz="4000" cap="none" dirty="0"/>
              <a:t>Scholarly Source Application </a:t>
            </a:r>
            <a:r>
              <a:rPr lang="en-US" sz="4000" cap="none" dirty="0" smtClean="0"/>
              <a:t>in </a:t>
            </a:r>
            <a:r>
              <a:rPr lang="en-US" sz="4000" cap="none" dirty="0"/>
              <a:t>a </a:t>
            </a:r>
            <a:r>
              <a:rPr lang="en-US" sz="4000" cap="none" dirty="0" err="1"/>
              <a:t>Biopharmacology</a:t>
            </a:r>
            <a:r>
              <a:rPr lang="en-US" sz="4000" cap="none" dirty="0"/>
              <a:t> Class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92730" y="5816600"/>
            <a:ext cx="9675370" cy="11811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cap="none" dirty="0" smtClean="0"/>
              <a:t>Michelle Price, </a:t>
            </a:r>
            <a:r>
              <a:rPr lang="en-US" sz="1800" cap="none" dirty="0" err="1" smtClean="0"/>
              <a:t>Lavery</a:t>
            </a:r>
            <a:r>
              <a:rPr lang="en-US" sz="1800" cap="none" dirty="0" smtClean="0"/>
              <a:t> Library</a:t>
            </a:r>
          </a:p>
          <a:p>
            <a:pPr>
              <a:spcBef>
                <a:spcPts val="0"/>
              </a:spcBef>
            </a:pPr>
            <a:r>
              <a:rPr lang="en-US" sz="1800" cap="none" dirty="0" smtClean="0"/>
              <a:t>St. John Fisher College, Fall 2019</a:t>
            </a:r>
          </a:p>
          <a:p>
            <a:pPr>
              <a:spcBef>
                <a:spcPts val="0"/>
              </a:spcBef>
            </a:pPr>
            <a:r>
              <a:rPr lang="en-US" cap="none" dirty="0"/>
              <a:t>Upstate New York Science Librarians </a:t>
            </a:r>
            <a:r>
              <a:rPr lang="en-US" cap="none" dirty="0" smtClean="0"/>
              <a:t>Meeting at </a:t>
            </a:r>
            <a:r>
              <a:rPr lang="en-US" cap="none" dirty="0"/>
              <a:t>Cornell</a:t>
            </a:r>
          </a:p>
          <a:p>
            <a:endParaRPr lang="en-US" sz="1800" cap="none" dirty="0"/>
          </a:p>
        </p:txBody>
      </p:sp>
    </p:spTree>
    <p:extLst>
      <p:ext uri="{BB962C8B-B14F-4D97-AF65-F5344CB8AC3E}">
        <p14:creationId xmlns:p14="http://schemas.microsoft.com/office/powerpoint/2010/main" val="119885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66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Providing Individual Feedback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073" y="1128451"/>
            <a:ext cx="8518827" cy="5603156"/>
          </a:xfrm>
        </p:spPr>
      </p:pic>
      <p:sp>
        <p:nvSpPr>
          <p:cNvPr id="9" name="Rectangle 8"/>
          <p:cNvSpPr/>
          <p:nvPr/>
        </p:nvSpPr>
        <p:spPr>
          <a:xfrm>
            <a:off x="2235200" y="2514600"/>
            <a:ext cx="1447800" cy="114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1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Providing Collective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678" y="6070673"/>
            <a:ext cx="10178322" cy="571499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ensembleweb.sjfc.edu/Watch/Lw83Ayo4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https://www.dropbox.com/s/6seikgce0yowkd8/Biopharmacology1.mp4?dl=0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78" y="1128451"/>
            <a:ext cx="8345065" cy="50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2195369"/>
            <a:ext cx="10275992" cy="2516331"/>
          </a:xfrm>
        </p:spPr>
      </p:pic>
    </p:spTree>
    <p:extLst>
      <p:ext uri="{BB962C8B-B14F-4D97-AF65-F5344CB8AC3E}">
        <p14:creationId xmlns:p14="http://schemas.microsoft.com/office/powerpoint/2010/main" val="216258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4008318"/>
            <a:ext cx="10381992" cy="20147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30" y="2031590"/>
            <a:ext cx="10384940" cy="161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8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51" y="1128451"/>
            <a:ext cx="10395149" cy="33672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51" y="4838629"/>
            <a:ext cx="10296442" cy="201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7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314387"/>
            <a:ext cx="8547100" cy="6167319"/>
          </a:xfrm>
        </p:spPr>
      </p:pic>
      <p:sp>
        <p:nvSpPr>
          <p:cNvPr id="5" name="Rectangle 4"/>
          <p:cNvSpPr/>
          <p:nvPr/>
        </p:nvSpPr>
        <p:spPr>
          <a:xfrm>
            <a:off x="2133600" y="1130300"/>
            <a:ext cx="1308100" cy="203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60600" y="5270500"/>
            <a:ext cx="1181100" cy="241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10" y="382385"/>
            <a:ext cx="11042543" cy="5232400"/>
          </a:xfrm>
        </p:spPr>
      </p:pic>
      <p:sp>
        <p:nvSpPr>
          <p:cNvPr id="5" name="Rectangle 4"/>
          <p:cNvSpPr/>
          <p:nvPr/>
        </p:nvSpPr>
        <p:spPr>
          <a:xfrm>
            <a:off x="2209800" y="2235200"/>
            <a:ext cx="1612900" cy="17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70" y="495300"/>
            <a:ext cx="11535579" cy="4927600"/>
          </a:xfrm>
        </p:spPr>
      </p:pic>
      <p:sp>
        <p:nvSpPr>
          <p:cNvPr id="5" name="Rectangle 4"/>
          <p:cNvSpPr/>
          <p:nvPr/>
        </p:nvSpPr>
        <p:spPr>
          <a:xfrm>
            <a:off x="1638300" y="1739900"/>
            <a:ext cx="1600200" cy="279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28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2413"/>
            <a:ext cx="8636000" cy="6466884"/>
          </a:xfrm>
        </p:spPr>
      </p:pic>
      <p:sp>
        <p:nvSpPr>
          <p:cNvPr id="5" name="Rectangle 4"/>
          <p:cNvSpPr/>
          <p:nvPr/>
        </p:nvSpPr>
        <p:spPr>
          <a:xfrm>
            <a:off x="4381500" y="495300"/>
            <a:ext cx="1409700" cy="6243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1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396" y="1284085"/>
            <a:ext cx="10178322" cy="1492132"/>
          </a:xfrm>
        </p:spPr>
        <p:txBody>
          <a:bodyPr/>
          <a:lstStyle/>
          <a:p>
            <a:r>
              <a:rPr lang="en-US" dirty="0" smtClean="0"/>
              <a:t>Relationship Building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5396" y="2286000"/>
            <a:ext cx="4800600" cy="3619500"/>
          </a:xfrm>
        </p:spPr>
        <p:txBody>
          <a:bodyPr/>
          <a:lstStyle/>
          <a:p>
            <a:r>
              <a:rPr lang="en-US" dirty="0" smtClean="0"/>
              <a:t>General Biology – Fall 2009</a:t>
            </a:r>
          </a:p>
          <a:p>
            <a:r>
              <a:rPr lang="en-US" i="1" dirty="0" smtClean="0"/>
              <a:t>Reproductive Biology </a:t>
            </a:r>
            <a:r>
              <a:rPr lang="en-US" dirty="0" smtClean="0"/>
              <a:t>– Spring 2015</a:t>
            </a:r>
          </a:p>
          <a:p>
            <a:r>
              <a:rPr lang="en-US" i="1" dirty="0" smtClean="0"/>
              <a:t>Advanced Anatomy Lab </a:t>
            </a:r>
            <a:r>
              <a:rPr lang="en-US" dirty="0" smtClean="0"/>
              <a:t>– Spring 2016 </a:t>
            </a:r>
          </a:p>
          <a:p>
            <a:r>
              <a:rPr lang="en-US" dirty="0" smtClean="0"/>
              <a:t>Endocrinology  – Fall 2016</a:t>
            </a:r>
          </a:p>
          <a:p>
            <a:r>
              <a:rPr lang="en-US" dirty="0" err="1" smtClean="0"/>
              <a:t>Biopharmacology</a:t>
            </a:r>
            <a:r>
              <a:rPr lang="en-US" dirty="0" smtClean="0"/>
              <a:t> – Spring 2018</a:t>
            </a:r>
          </a:p>
          <a:p>
            <a:r>
              <a:rPr lang="en-US" dirty="0" smtClean="0"/>
              <a:t>Zoology – Spring 2019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756400" y="2286000"/>
            <a:ext cx="4800600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56400" y="5626100"/>
            <a:ext cx="4837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 </a:t>
            </a:r>
            <a:r>
              <a:rPr lang="en-US" smtClean="0"/>
              <a:t>Edward </a:t>
            </a:r>
            <a:r>
              <a:rPr lang="en-US" smtClean="0"/>
              <a:t>Freeman, </a:t>
            </a:r>
            <a:r>
              <a:rPr lang="en-US" dirty="0" smtClean="0"/>
              <a:t>Department of Biology</a:t>
            </a:r>
          </a:p>
          <a:p>
            <a:r>
              <a:rPr lang="en-US" dirty="0" smtClean="0"/>
              <a:t>St. John Fisher College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822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students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098401"/>
              </p:ext>
            </p:extLst>
          </p:nvPr>
        </p:nvGraphicFramePr>
        <p:xfrm>
          <a:off x="1251678" y="1502228"/>
          <a:ext cx="973745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3723">
                  <a:extLst>
                    <a:ext uri="{9D8B030D-6E8A-4147-A177-3AD203B41FA5}">
                      <a16:colId xmlns:a16="http://schemas.microsoft.com/office/drawing/2014/main" val="3104923598"/>
                    </a:ext>
                  </a:extLst>
                </a:gridCol>
                <a:gridCol w="4168838">
                  <a:extLst>
                    <a:ext uri="{9D8B030D-6E8A-4147-A177-3AD203B41FA5}">
                      <a16:colId xmlns:a16="http://schemas.microsoft.com/office/drawing/2014/main" val="1968409644"/>
                    </a:ext>
                  </a:extLst>
                </a:gridCol>
                <a:gridCol w="1264032">
                  <a:extLst>
                    <a:ext uri="{9D8B030D-6E8A-4147-A177-3AD203B41FA5}">
                      <a16:colId xmlns:a16="http://schemas.microsoft.com/office/drawing/2014/main" val="2455194133"/>
                    </a:ext>
                  </a:extLst>
                </a:gridCol>
                <a:gridCol w="1340858">
                  <a:extLst>
                    <a:ext uri="{9D8B030D-6E8A-4147-A177-3AD203B41FA5}">
                      <a16:colId xmlns:a16="http://schemas.microsoft.com/office/drawing/2014/main" val="11128804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Course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Library Intervention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Biology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Chemistry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0511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Library Orientation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Building</a:t>
                      </a:r>
                      <a:r>
                        <a:rPr lang="en-US" baseline="0" dirty="0" smtClean="0"/>
                        <a:t> and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878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r>
                        <a:rPr lang="en-US" baseline="0" dirty="0" smtClean="0"/>
                        <a:t> Year Seminar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Analyze</a:t>
                      </a:r>
                      <a:r>
                        <a:rPr lang="en-US" baseline="0" dirty="0" smtClean="0"/>
                        <a:t> Historical Documents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804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Learning Community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Find Books</a:t>
                      </a:r>
                      <a:r>
                        <a:rPr lang="en-US" baseline="0" dirty="0" smtClean="0"/>
                        <a:t> and Articles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326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Biology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Scholarly Dissemination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03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Research</a:t>
                      </a:r>
                      <a:r>
                        <a:rPr lang="en-US" baseline="0" dirty="0" smtClean="0"/>
                        <a:t> Writing – 199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Subject Databases</a:t>
                      </a:r>
                      <a:r>
                        <a:rPr lang="en-US" baseline="0" dirty="0" smtClean="0"/>
                        <a:t> and Search Strategies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708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Organic Chemistry II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SciFinder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27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Plant</a:t>
                      </a:r>
                      <a:r>
                        <a:rPr lang="en-US" baseline="0" dirty="0" smtClean="0"/>
                        <a:t> Biology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Science Databases and Filters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32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</a:t>
                      </a:r>
                      <a:r>
                        <a:rPr lang="en-US" baseline="0" dirty="0" smtClean="0"/>
                        <a:t> Chemistry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Science Databases and Filters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882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Cell Biology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Pubmed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Gene and Citing 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38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Upper level Elective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Grey Literature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290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Biopharmacology</a:t>
                      </a:r>
                      <a:r>
                        <a:rPr lang="en-US" baseline="0" dirty="0" smtClean="0"/>
                        <a:t> (Elective)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Non-Article,</a:t>
                      </a:r>
                      <a:r>
                        <a:rPr lang="en-US" baseline="0" dirty="0" smtClean="0"/>
                        <a:t> Scholarly 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965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362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471285"/>
            <a:ext cx="10178322" cy="1492132"/>
          </a:xfrm>
        </p:spPr>
        <p:txBody>
          <a:bodyPr/>
          <a:lstStyle/>
          <a:p>
            <a:r>
              <a:rPr lang="en-US" dirty="0" smtClean="0"/>
              <a:t>Return on Investment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58901"/>
            <a:ext cx="10178322" cy="3593591"/>
          </a:xfrm>
        </p:spPr>
        <p:txBody>
          <a:bodyPr/>
          <a:lstStyle/>
          <a:p>
            <a:r>
              <a:rPr lang="en-US" dirty="0" err="1" smtClean="0"/>
              <a:t>Biopharmacology</a:t>
            </a:r>
            <a:r>
              <a:rPr lang="en-US" dirty="0" smtClean="0"/>
              <a:t> – offered every spring</a:t>
            </a:r>
          </a:p>
          <a:p>
            <a:r>
              <a:rPr lang="en-US" dirty="0" smtClean="0"/>
              <a:t>Pulls from Biology,  </a:t>
            </a:r>
            <a:r>
              <a:rPr lang="en-US" dirty="0" err="1" smtClean="0"/>
              <a:t>BioChem</a:t>
            </a:r>
            <a:r>
              <a:rPr lang="en-US" dirty="0" smtClean="0"/>
              <a:t>, Chemistry and Pharmaceutical Chemistry Majors</a:t>
            </a:r>
          </a:p>
          <a:p>
            <a:r>
              <a:rPr lang="en-US" dirty="0" smtClean="0"/>
              <a:t>Only? </a:t>
            </a:r>
            <a:r>
              <a:rPr lang="en-US" dirty="0"/>
              <a:t>c</a:t>
            </a:r>
            <a:r>
              <a:rPr lang="en-US" dirty="0" smtClean="0"/>
              <a:t>ross-over upper level class available in Natural Sciences</a:t>
            </a:r>
          </a:p>
          <a:p>
            <a:r>
              <a:rPr lang="en-US" dirty="0" smtClean="0"/>
              <a:t>Librarian time on task is approximately 30 minutes each week</a:t>
            </a:r>
            <a:endParaRPr lang="en-US" dirty="0"/>
          </a:p>
        </p:txBody>
      </p:sp>
      <p:pic>
        <p:nvPicPr>
          <p:cNvPr id="1026" name="Picture 2" descr="Student sits in lab class with laptop at t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3330244"/>
            <a:ext cx="8992534" cy="318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864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69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17" y="774700"/>
            <a:ext cx="10671610" cy="4572000"/>
          </a:xfrm>
        </p:spPr>
      </p:pic>
      <p:sp>
        <p:nvSpPr>
          <p:cNvPr id="18" name="Right Arrow 17"/>
          <p:cNvSpPr/>
          <p:nvPr/>
        </p:nvSpPr>
        <p:spPr>
          <a:xfrm rot="10800000">
            <a:off x="3987800" y="2971800"/>
            <a:ext cx="67310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73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525023"/>
            <a:ext cx="8496299" cy="6088553"/>
          </a:xfrm>
        </p:spPr>
      </p:pic>
    </p:spTree>
    <p:extLst>
      <p:ext uri="{BB962C8B-B14F-4D97-AF65-F5344CB8AC3E}">
        <p14:creationId xmlns:p14="http://schemas.microsoft.com/office/powerpoint/2010/main" val="3090902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9" y="0"/>
            <a:ext cx="9819043" cy="38921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4047733"/>
            <a:ext cx="9754961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508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8752</TotalTime>
  <Words>386</Words>
  <Application>Microsoft Office PowerPoint</Application>
  <PresentationFormat>Widescreen</PresentationFormat>
  <Paragraphs>80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Gill Sans MT</vt:lpstr>
      <vt:lpstr>Impact</vt:lpstr>
      <vt:lpstr>Badge</vt:lpstr>
      <vt:lpstr>Step Aside Journal Article:</vt:lpstr>
      <vt:lpstr>Setting</vt:lpstr>
      <vt:lpstr>Relationship Building</vt:lpstr>
      <vt:lpstr>Who are the students </vt:lpstr>
      <vt:lpstr>Return on Investment</vt:lpstr>
      <vt:lpstr>Building</vt:lpstr>
      <vt:lpstr>PowerPoint Presentation</vt:lpstr>
      <vt:lpstr>PowerPoint Presentation</vt:lpstr>
      <vt:lpstr>PowerPoint Presentation</vt:lpstr>
      <vt:lpstr>Interaction</vt:lpstr>
      <vt:lpstr>Providing Individual Feedback</vt:lpstr>
      <vt:lpstr>Providing Collective Feedback</vt:lpstr>
      <vt:lpstr>PowerPoint Presentation</vt:lpstr>
      <vt:lpstr>PowerPoint Presentation</vt:lpstr>
      <vt:lpstr>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Aside Journal Article:</dc:title>
  <dc:creator>Price, Michelle</dc:creator>
  <cp:lastModifiedBy>Price, Michelle</cp:lastModifiedBy>
  <cp:revision>24</cp:revision>
  <dcterms:created xsi:type="dcterms:W3CDTF">2019-10-08T12:55:01Z</dcterms:created>
  <dcterms:modified xsi:type="dcterms:W3CDTF">2019-10-15T16:18:17Z</dcterms:modified>
</cp:coreProperties>
</file>