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758A-B15E-4EEE-AB70-3E1DA10C524F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A411A-9DA5-4DE6-AB45-22A1BEF8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E029-FDAC-4C2C-A4BC-CA8012E055D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5C18-4595-4312-91A3-6141F24C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and/or </a:t>
            </a:r>
            <a:r>
              <a:rPr lang="en-US" dirty="0" err="1" smtClean="0"/>
              <a:t>Stipent</a:t>
            </a:r>
            <a:r>
              <a:rPr lang="en-US" dirty="0" smtClean="0"/>
              <a:t>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5C18-4595-4312-91A3-6141F24C7C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90588" y="1050925"/>
            <a:ext cx="10410825" cy="111601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Summer Research </a:t>
            </a:r>
            <a:r>
              <a:rPr lang="en-US" sz="5400" dirty="0" smtClean="0"/>
              <a:t>Students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90588" y="2166938"/>
            <a:ext cx="1041082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One Scholarly Publishing Program to Serve Them All</a:t>
            </a:r>
            <a:r>
              <a:rPr lang="en-US" sz="2800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6508" y="4053576"/>
            <a:ext cx="7018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Michelle Price, MLS, MA</a:t>
            </a:r>
          </a:p>
          <a:p>
            <a:pPr algn="ctr"/>
            <a:r>
              <a:rPr lang="en-US" sz="2400" dirty="0" smtClean="0"/>
              <a:t>Lavery Library, St. John Fisher College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 smtClean="0"/>
              <a:t>November 2, 2018</a:t>
            </a:r>
          </a:p>
          <a:p>
            <a:pPr algn="ctr"/>
            <a:r>
              <a:rPr lang="en-US" sz="2000" dirty="0"/>
              <a:t>Upstate New York Science Librarians 2018 Meeting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038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70" y="-135639"/>
            <a:ext cx="1075386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Summer Research @ St. John Fisher college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cap="none" dirty="0" smtClean="0"/>
              <a:t>Undergraduate Students</a:t>
            </a:r>
            <a:endParaRPr lang="en-US" sz="4400" cap="non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9397" y="2015732"/>
            <a:ext cx="11462197" cy="345061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Independent </a:t>
            </a:r>
            <a:r>
              <a:rPr lang="en-US" sz="2800" dirty="0" smtClean="0"/>
              <a:t>research </a:t>
            </a:r>
            <a:r>
              <a:rPr lang="en-US" sz="2800" dirty="0" smtClean="0"/>
              <a:t>with a Faculty Member Sponsor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Common, </a:t>
            </a:r>
            <a:r>
              <a:rPr lang="en-US" sz="2800" dirty="0"/>
              <a:t>c</a:t>
            </a:r>
            <a:r>
              <a:rPr lang="en-US" sz="2800" dirty="0" smtClean="0"/>
              <a:t>ompetitive application </a:t>
            </a:r>
            <a:r>
              <a:rPr lang="en-US" sz="2800" dirty="0" smtClean="0"/>
              <a:t>for all </a:t>
            </a:r>
            <a:r>
              <a:rPr lang="en-US" sz="2800" dirty="0" smtClean="0"/>
              <a:t>majors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New Center for Student Research &amp; Creative Work</a:t>
            </a:r>
            <a:r>
              <a:rPr lang="en-US" sz="2800" b="1" dirty="0" smtClean="0"/>
              <a:t> </a:t>
            </a:r>
            <a:r>
              <a:rPr lang="en-US" sz="2800" dirty="0" smtClean="0"/>
              <a:t>serves as an umbrella for all research students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10 </a:t>
            </a:r>
            <a:r>
              <a:rPr lang="en-US" sz="2800" dirty="0"/>
              <a:t>w</a:t>
            </a:r>
            <a:r>
              <a:rPr lang="en-US" sz="2800" dirty="0" smtClean="0"/>
              <a:t>eek online </a:t>
            </a:r>
            <a:r>
              <a:rPr lang="en-US" sz="2800" dirty="0" smtClean="0"/>
              <a:t>Scholarly Publishing Module, voluntary </a:t>
            </a:r>
            <a:r>
              <a:rPr lang="en-US" sz="2800" dirty="0" smtClean="0"/>
              <a:t>(run </a:t>
            </a:r>
            <a:r>
              <a:rPr lang="en-US" sz="2800" dirty="0" smtClean="0"/>
              <a:t>by Science Librarian)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1435" y="176559"/>
            <a:ext cx="8069128" cy="612618"/>
          </a:xfrm>
        </p:spPr>
        <p:txBody>
          <a:bodyPr/>
          <a:lstStyle/>
          <a:p>
            <a:r>
              <a:rPr lang="en-US" dirty="0" smtClean="0"/>
              <a:t>History of Summer Research @ fisher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463532"/>
              </p:ext>
            </p:extLst>
          </p:nvPr>
        </p:nvGraphicFramePr>
        <p:xfrm>
          <a:off x="918692" y="1017432"/>
          <a:ext cx="10354615" cy="466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59">
                  <a:extLst>
                    <a:ext uri="{9D8B030D-6E8A-4147-A177-3AD203B41FA5}">
                      <a16:colId xmlns:a16="http://schemas.microsoft.com/office/drawing/2014/main" val="3838330236"/>
                    </a:ext>
                  </a:extLst>
                </a:gridCol>
                <a:gridCol w="2304893">
                  <a:extLst>
                    <a:ext uri="{9D8B030D-6E8A-4147-A177-3AD203B41FA5}">
                      <a16:colId xmlns:a16="http://schemas.microsoft.com/office/drawing/2014/main" val="3403320690"/>
                    </a:ext>
                  </a:extLst>
                </a:gridCol>
                <a:gridCol w="2221583">
                  <a:extLst>
                    <a:ext uri="{9D8B030D-6E8A-4147-A177-3AD203B41FA5}">
                      <a16:colId xmlns:a16="http://schemas.microsoft.com/office/drawing/2014/main" val="3159995587"/>
                    </a:ext>
                  </a:extLst>
                </a:gridCol>
                <a:gridCol w="4060080">
                  <a:extLst>
                    <a:ext uri="{9D8B030D-6E8A-4147-A177-3AD203B41FA5}">
                      <a16:colId xmlns:a16="http://schemas.microsoft.com/office/drawing/2014/main" val="242757722"/>
                    </a:ext>
                  </a:extLst>
                </a:gridCol>
              </a:tblGrid>
              <a:tr h="645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2016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Science Fellows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2017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Science Fellows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2018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Fellows</a:t>
                      </a:r>
                      <a:r>
                        <a:rPr lang="en-US" baseline="0" dirty="0" smtClean="0"/>
                        <a:t> &amp; Community Engagement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455953"/>
                  </a:ext>
                </a:extLst>
              </a:tr>
              <a:tr h="2051647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</a:p>
                    <a:p>
                      <a:pPr algn="ctr"/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Chemistry</a:t>
                      </a:r>
                    </a:p>
                    <a:p>
                      <a:pPr algn="ctr"/>
                      <a:r>
                        <a:rPr lang="en-US" baseline="0" dirty="0" smtClean="0"/>
                        <a:t>Nursing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Biology, Chemistry, Nursing, </a:t>
                      </a:r>
                      <a:r>
                        <a:rPr lang="en-US" baseline="0" dirty="0" smtClean="0"/>
                        <a:t>Data Science, Pharmaceutical Chemistry, </a:t>
                      </a:r>
                      <a:r>
                        <a:rPr lang="en-US" dirty="0" smtClean="0"/>
                        <a:t>Physics,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English, Psychology, History, Philosophy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Media and Communication 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27303"/>
                  </a:ext>
                </a:extLst>
              </a:tr>
              <a:tr h="645896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 Focus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Research &amp;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Scholarly Publishing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Scholarly Publishing 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Scholarly Publishing  </a:t>
                      </a:r>
                      <a:endParaRPr lang="en-US" b="0" i="0" dirty="0" smtClean="0"/>
                    </a:p>
                    <a:p>
                      <a:pPr algn="ctr"/>
                      <a:endParaRPr lang="en-US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84489"/>
                  </a:ext>
                </a:extLst>
              </a:tr>
            </a:tbl>
          </a:graphicData>
        </a:graphic>
      </p:graphicFrame>
      <p:pic>
        <p:nvPicPr>
          <p:cNvPr id="1026" name="Picture 2" descr="IMG_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29" y="3481045"/>
            <a:ext cx="2167376" cy="13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231820"/>
            <a:ext cx="9603275" cy="15325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/>
              <a:t>Updates to Activities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Inclusive but Sustainable 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639859"/>
              </p:ext>
            </p:extLst>
          </p:nvPr>
        </p:nvGraphicFramePr>
        <p:xfrm>
          <a:off x="1450975" y="2034861"/>
          <a:ext cx="9921070" cy="368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549">
                  <a:extLst>
                    <a:ext uri="{9D8B030D-6E8A-4147-A177-3AD203B41FA5}">
                      <a16:colId xmlns:a16="http://schemas.microsoft.com/office/drawing/2014/main" val="1725491102"/>
                    </a:ext>
                  </a:extLst>
                </a:gridCol>
                <a:gridCol w="5473521">
                  <a:extLst>
                    <a:ext uri="{9D8B030D-6E8A-4147-A177-3AD203B41FA5}">
                      <a16:colId xmlns:a16="http://schemas.microsoft.com/office/drawing/2014/main" val="3764477930"/>
                    </a:ext>
                  </a:extLst>
                </a:gridCol>
              </a:tblGrid>
              <a:tr h="39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48191"/>
                  </a:ext>
                </a:extLst>
              </a:tr>
              <a:tr h="691681"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Switched to an Organization</a:t>
                      </a:r>
                      <a:r>
                        <a:rPr lang="en-US" baseline="0" dirty="0" smtClean="0"/>
                        <a:t> in Blackboard.  Used Discussion Board with </a:t>
                      </a:r>
                      <a:r>
                        <a:rPr lang="en-US" baseline="0" dirty="0" smtClean="0"/>
                        <a:t>subscribe option</a:t>
                      </a:r>
                      <a:r>
                        <a:rPr lang="en-US" baseline="0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634535"/>
                  </a:ext>
                </a:extLst>
              </a:tr>
              <a:tr h="6371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Week 1 </a:t>
                      </a:r>
                      <a:r>
                        <a:rPr lang="en-US" dirty="0" smtClean="0"/>
                        <a:t>Introductions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 Lab Space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629585"/>
                  </a:ext>
                </a:extLst>
              </a:tr>
              <a:tr h="5795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Week 2 </a:t>
                      </a:r>
                      <a:r>
                        <a:rPr lang="en-US" dirty="0" smtClean="0"/>
                        <a:t>Database Advanced Searching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Added </a:t>
                      </a:r>
                      <a:r>
                        <a:rPr lang="en-US" i="1" dirty="0" smtClean="0"/>
                        <a:t>Academic Search Complete</a:t>
                      </a:r>
                      <a:endParaRPr lang="en-US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863054"/>
                  </a:ext>
                </a:extLst>
              </a:tr>
              <a:tr h="686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Week 8 </a:t>
                      </a:r>
                      <a:r>
                        <a:rPr lang="en-US" dirty="0" smtClean="0"/>
                        <a:t>Undergraduate</a:t>
                      </a:r>
                      <a:r>
                        <a:rPr lang="en-US" baseline="0" dirty="0" smtClean="0"/>
                        <a:t> Research Journals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Added </a:t>
                      </a:r>
                      <a:r>
                        <a:rPr lang="en-US" i="1" dirty="0" smtClean="0"/>
                        <a:t>Academic</a:t>
                      </a:r>
                      <a:r>
                        <a:rPr lang="en-US" i="1" baseline="0" dirty="0" smtClean="0"/>
                        <a:t> Leadership Journal in Student Research</a:t>
                      </a:r>
                      <a:endParaRPr lang="en-US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669918"/>
                  </a:ext>
                </a:extLst>
              </a:tr>
              <a:tr h="6916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Week 10 </a:t>
                      </a:r>
                      <a:r>
                        <a:rPr lang="en-US" dirty="0" smtClean="0"/>
                        <a:t>Final Reflection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</a:t>
                      </a:r>
                      <a:r>
                        <a:rPr lang="en-US" baseline="0" dirty="0" smtClean="0"/>
                        <a:t> Quality Improvement Project option to include Clinical Practice or Industry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77728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096" y="207672"/>
            <a:ext cx="1850265" cy="1387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4" y="114300"/>
            <a:ext cx="1974761" cy="14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01605" y="263951"/>
            <a:ext cx="2814548" cy="58605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206" y="850006"/>
            <a:ext cx="114063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Timing:  </a:t>
            </a:r>
            <a:r>
              <a:rPr lang="en-US" sz="2800" dirty="0" smtClean="0"/>
              <a:t>Late </a:t>
            </a:r>
            <a:r>
              <a:rPr lang="en-US" sz="2800" dirty="0" smtClean="0"/>
              <a:t>notice</a:t>
            </a:r>
            <a:r>
              <a:rPr lang="en-US" sz="2800" dirty="0" smtClean="0"/>
              <a:t>, </a:t>
            </a:r>
            <a:r>
              <a:rPr lang="en-US" sz="2800" dirty="0" smtClean="0"/>
              <a:t>quick </a:t>
            </a:r>
            <a:r>
              <a:rPr lang="en-US" sz="2800" dirty="0"/>
              <a:t>t</a:t>
            </a:r>
            <a:r>
              <a:rPr lang="en-US" sz="2800" dirty="0" smtClean="0"/>
              <a:t>urn </a:t>
            </a:r>
            <a:r>
              <a:rPr lang="en-US" sz="2800" dirty="0"/>
              <a:t>a</a:t>
            </a:r>
            <a:r>
              <a:rPr lang="en-US" sz="2800" dirty="0" smtClean="0"/>
              <a:t>round </a:t>
            </a:r>
            <a:r>
              <a:rPr lang="en-US" sz="2800" dirty="0" smtClean="0"/>
              <a:t>for </a:t>
            </a:r>
            <a:r>
              <a:rPr lang="en-US" sz="2800" dirty="0" smtClean="0"/>
              <a:t>summer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Platform</a:t>
            </a:r>
            <a:r>
              <a:rPr lang="en-US" sz="2800" dirty="0" smtClean="0"/>
              <a:t>:  Discussion </a:t>
            </a:r>
            <a:r>
              <a:rPr lang="en-US" sz="2800" dirty="0" smtClean="0"/>
              <a:t>board </a:t>
            </a:r>
            <a:r>
              <a:rPr lang="en-US" sz="2800" dirty="0" smtClean="0"/>
              <a:t>vs </a:t>
            </a:r>
            <a:r>
              <a:rPr lang="en-US" sz="2800" dirty="0" smtClean="0"/>
              <a:t>email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/>
              <a:t>Student Participation:  </a:t>
            </a:r>
            <a:r>
              <a:rPr lang="en-US" sz="2800" dirty="0"/>
              <a:t>Voluntary vs </a:t>
            </a:r>
            <a:r>
              <a:rPr lang="en-US" sz="2800" dirty="0" smtClean="0"/>
              <a:t>Mandatory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/>
              <a:t>Quantity of Students:  </a:t>
            </a:r>
            <a:r>
              <a:rPr lang="en-US" sz="2800" dirty="0"/>
              <a:t>Maximum </a:t>
            </a:r>
            <a:r>
              <a:rPr lang="en-US" sz="2800" dirty="0"/>
              <a:t>p</a:t>
            </a:r>
            <a:r>
              <a:rPr lang="en-US" sz="2800" dirty="0" smtClean="0"/>
              <a:t>articipation, 17 students in a summer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Trust:  </a:t>
            </a:r>
            <a:r>
              <a:rPr lang="en-US" sz="2800" dirty="0" smtClean="0"/>
              <a:t>Low </a:t>
            </a:r>
            <a:r>
              <a:rPr lang="en-US" sz="2800" dirty="0"/>
              <a:t>c</a:t>
            </a:r>
            <a:r>
              <a:rPr lang="en-US" sz="2800" dirty="0" smtClean="0"/>
              <a:t>ompletion rates </a:t>
            </a:r>
            <a:r>
              <a:rPr lang="en-US" sz="2800" dirty="0" smtClean="0"/>
              <a:t>in the Humanities &amp; Social Sciences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Librarian Participation</a:t>
            </a:r>
            <a:r>
              <a:rPr lang="en-US" dirty="0" smtClean="0"/>
              <a:t>: </a:t>
            </a:r>
            <a:r>
              <a:rPr lang="en-US" sz="2800" dirty="0" smtClean="0"/>
              <a:t>Little to no uptake.  Director observed.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Content:  </a:t>
            </a:r>
            <a:r>
              <a:rPr lang="en-US" sz="2800" dirty="0" smtClean="0"/>
              <a:t>Inclusive enough?  What modifications to make?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5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1683</TotalTime>
  <Words>275</Words>
  <Application>Microsoft Office PowerPoint</Application>
  <PresentationFormat>Widescreen</PresentationFormat>
  <Paragraphs>59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Gallery</vt:lpstr>
      <vt:lpstr>Summer Research Students</vt:lpstr>
      <vt:lpstr> Summer Research @ St. John Fisher college   Undergraduate Students</vt:lpstr>
      <vt:lpstr>History of Summer Research @ fisher</vt:lpstr>
      <vt:lpstr>Updates to Activities Inclusive but Sustainable 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Research Students:</dc:title>
  <dc:creator>Price, Michelle</dc:creator>
  <cp:lastModifiedBy>Price, Michelle</cp:lastModifiedBy>
  <cp:revision>13</cp:revision>
  <cp:lastPrinted>2018-10-23T14:49:52Z</cp:lastPrinted>
  <dcterms:created xsi:type="dcterms:W3CDTF">2018-10-18T16:16:14Z</dcterms:created>
  <dcterms:modified xsi:type="dcterms:W3CDTF">2018-10-24T15:02:20Z</dcterms:modified>
</cp:coreProperties>
</file>