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63" r:id="rId2"/>
    <p:sldId id="277" r:id="rId3"/>
    <p:sldId id="259" r:id="rId4"/>
    <p:sldId id="264" r:id="rId5"/>
    <p:sldId id="265" r:id="rId6"/>
    <p:sldId id="267" r:id="rId7"/>
    <p:sldId id="266" r:id="rId8"/>
    <p:sldId id="269" r:id="rId9"/>
    <p:sldId id="270" r:id="rId10"/>
    <p:sldId id="271" r:id="rId11"/>
    <p:sldId id="268" r:id="rId12"/>
    <p:sldId id="272" r:id="rId13"/>
    <p:sldId id="273" r:id="rId14"/>
    <p:sldId id="274" r:id="rId15"/>
    <p:sldId id="275" r:id="rId16"/>
    <p:sldId id="27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77" autoAdjust="0"/>
    <p:restoredTop sz="94704" autoAdjust="0"/>
  </p:normalViewPr>
  <p:slideViewPr>
    <p:cSldViewPr snapToGrid="0">
      <p:cViewPr varScale="1">
        <p:scale>
          <a:sx n="115" d="100"/>
          <a:sy n="115" d="100"/>
        </p:scale>
        <p:origin x="456" y="108"/>
      </p:cViewPr>
      <p:guideLst/>
    </p:cSldViewPr>
  </p:slideViewPr>
  <p:notesTextViewPr>
    <p:cViewPr>
      <p:scale>
        <a:sx n="1" d="1"/>
        <a:sy n="1" d="1"/>
      </p:scale>
      <p:origin x="0" y="0"/>
    </p:cViewPr>
  </p:notesTextViewPr>
  <p:notesViewPr>
    <p:cSldViewPr snapToGrid="0" showGuides="1">
      <p:cViewPr varScale="1">
        <p:scale>
          <a:sx n="79" d="100"/>
          <a:sy n="79" d="100"/>
        </p:scale>
        <p:origin x="319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741D12-1BA0-4D16-B253-39E4DA7AD69F}" type="datetimeFigureOut">
              <a:rPr lang="en-US" smtClean="0"/>
              <a:t>10/29/2018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10782-FDC2-4F7C-A018-7A502E5089C7}" type="slidenum">
              <a:rPr lang="en-US" smtClean="0"/>
              <a:t>‹#›</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0E036-A0EF-40EA-AC2B-818A5F8CFC1C}" type="datetimeFigureOut">
              <a:rPr lang="en-US" smtClean="0"/>
              <a:t>10/29/2018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36D52-512B-47DE-BC94-6C88A56CE986}" type="slidenum">
              <a:rPr lang="en-US" smtClean="0"/>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936D52-512B-47DE-BC94-6C88A56CE986}" type="slidenum">
              <a:rPr lang="en-US" smtClean="0"/>
              <a:t>1</a:t>
            </a:fld>
            <a:endParaRPr lang="en-US"/>
          </a:p>
        </p:txBody>
      </p:sp>
    </p:spTree>
    <p:extLst>
      <p:ext uri="{BB962C8B-B14F-4D97-AF65-F5344CB8AC3E}">
        <p14:creationId xmlns:p14="http://schemas.microsoft.com/office/powerpoint/2010/main" val="4233922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16" name="Group 15"/>
          <p:cNvGrpSpPr/>
          <p:nvPr userDrawn="1"/>
        </p:nvGrpSpPr>
        <p:grpSpPr bwMode="ltGray">
          <a:xfrm>
            <a:off x="0" y="0"/>
            <a:ext cx="12192000" cy="6858000"/>
            <a:chOff x="0" y="0"/>
            <a:chExt cx="12192000" cy="6858000"/>
          </a:xfrm>
        </p:grpSpPr>
        <p:sp>
          <p:nvSpPr>
            <p:cNvPr id="14" name="Rectangle 13"/>
            <p:cNvSpPr/>
            <p:nvPr/>
          </p:nvSpPr>
          <p:spPr bwMode="ltGray">
            <a:xfrm>
              <a:off x="0" y="0"/>
              <a:ext cx="12192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2"/>
            <p:cNvSpPr>
              <a:spLocks noChangeArrowheads="1"/>
            </p:cNvSpPr>
            <p:nvPr/>
          </p:nvSpPr>
          <p:spPr bwMode="ltGray">
            <a:xfrm flipH="1">
              <a:off x="9045819" y="1600200"/>
              <a:ext cx="1524000" cy="1524000"/>
            </a:xfrm>
            <a:prstGeom prst="ellipse">
              <a:avLst/>
            </a:prstGeom>
            <a:solidFill>
              <a:schemeClr val="accent2">
                <a:lumMod val="20000"/>
                <a:lumOff val="80000"/>
              </a:schemeClr>
            </a:solidFill>
            <a:ln>
              <a:noFill/>
            </a:ln>
            <a:effectLst/>
            <a:extLst/>
          </p:spPr>
          <p:txBody>
            <a:bodyPr wrap="none" anchor="ctr"/>
            <a:lstStyle/>
            <a:p>
              <a:pPr algn="ctr" eaLnBrk="1" hangingPunct="1"/>
              <a:endParaRPr lang="en-US" sz="2400">
                <a:latin typeface="Times New Roman" charset="0"/>
              </a:endParaRPr>
            </a:p>
          </p:txBody>
        </p:sp>
        <p:sp>
          <p:nvSpPr>
            <p:cNvPr id="9" name="Oval 3"/>
            <p:cNvSpPr>
              <a:spLocks noChangeArrowheads="1"/>
            </p:cNvSpPr>
            <p:nvPr/>
          </p:nvSpPr>
          <p:spPr bwMode="ltGray">
            <a:xfrm flipH="1">
              <a:off x="7255119" y="1600200"/>
              <a:ext cx="1524000" cy="1524000"/>
            </a:xfrm>
            <a:prstGeom prst="ellipse">
              <a:avLst/>
            </a:prstGeom>
            <a:solidFill>
              <a:schemeClr val="accent2">
                <a:lumMod val="20000"/>
                <a:lumOff val="80000"/>
              </a:schemeClr>
            </a:solidFill>
            <a:ln>
              <a:noFill/>
            </a:ln>
            <a:effectLst/>
            <a:extLst/>
          </p:spPr>
          <p:txBody>
            <a:bodyPr wrap="none" anchor="ctr"/>
            <a:lstStyle/>
            <a:p>
              <a:pPr algn="ctr" eaLnBrk="1" hangingPunct="1"/>
              <a:endParaRPr lang="en-US" sz="2400">
                <a:latin typeface="Times New Roman" charset="0"/>
              </a:endParaRPr>
            </a:p>
          </p:txBody>
        </p:sp>
        <p:sp>
          <p:nvSpPr>
            <p:cNvPr id="10" name="Oval 4"/>
            <p:cNvSpPr>
              <a:spLocks noChangeArrowheads="1"/>
            </p:cNvSpPr>
            <p:nvPr/>
          </p:nvSpPr>
          <p:spPr bwMode="ltGray">
            <a:xfrm flipH="1">
              <a:off x="5464419" y="1600200"/>
              <a:ext cx="1524000" cy="1524000"/>
            </a:xfrm>
            <a:prstGeom prst="ellipse">
              <a:avLst/>
            </a:prstGeom>
            <a:noFill/>
            <a:ln w="28575">
              <a:solidFill>
                <a:schemeClr val="accent2">
                  <a:lumMod val="20000"/>
                  <a:lumOff val="80000"/>
                </a:schemeClr>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charset="0"/>
              </a:endParaRPr>
            </a:p>
          </p:txBody>
        </p:sp>
        <p:sp>
          <p:nvSpPr>
            <p:cNvPr id="11" name="Oval 5"/>
            <p:cNvSpPr>
              <a:spLocks noChangeArrowheads="1"/>
            </p:cNvSpPr>
            <p:nvPr/>
          </p:nvSpPr>
          <p:spPr bwMode="ltGray">
            <a:xfrm flipH="1">
              <a:off x="5464419" y="3276600"/>
              <a:ext cx="1524000" cy="1524000"/>
            </a:xfrm>
            <a:prstGeom prst="ellipse">
              <a:avLst/>
            </a:prstGeom>
            <a:solidFill>
              <a:schemeClr val="accent2">
                <a:lumMod val="20000"/>
                <a:lumOff val="80000"/>
              </a:schemeClr>
            </a:solidFill>
            <a:ln>
              <a:noFill/>
            </a:ln>
            <a:effectLst/>
            <a:extLst/>
          </p:spPr>
          <p:txBody>
            <a:bodyPr wrap="none" anchor="ctr"/>
            <a:lstStyle/>
            <a:p>
              <a:pPr algn="ctr" eaLnBrk="1" hangingPunct="1"/>
              <a:endParaRPr lang="en-US" sz="2400">
                <a:latin typeface="Times New Roman" charset="0"/>
              </a:endParaRPr>
            </a:p>
          </p:txBody>
        </p:sp>
        <p:sp>
          <p:nvSpPr>
            <p:cNvPr id="12" name="Oval 6"/>
            <p:cNvSpPr>
              <a:spLocks noChangeArrowheads="1"/>
            </p:cNvSpPr>
            <p:nvPr/>
          </p:nvSpPr>
          <p:spPr bwMode="ltGray">
            <a:xfrm flipH="1">
              <a:off x="3732457" y="3276600"/>
              <a:ext cx="1524000" cy="1524000"/>
            </a:xfrm>
            <a:prstGeom prst="ellipse">
              <a:avLst/>
            </a:prstGeom>
            <a:solidFill>
              <a:schemeClr val="accent2">
                <a:lumMod val="20000"/>
                <a:lumOff val="80000"/>
              </a:schemeClr>
            </a:solidFill>
            <a:ln>
              <a:noFill/>
            </a:ln>
            <a:effectLst/>
            <a:extLst/>
          </p:spPr>
          <p:txBody>
            <a:bodyPr wrap="none" anchor="ctr"/>
            <a:lstStyle/>
            <a:p>
              <a:pPr algn="ctr" eaLnBrk="1" hangingPunct="1"/>
              <a:endParaRPr lang="en-US" sz="2400">
                <a:latin typeface="Times New Roman" charset="0"/>
              </a:endParaRPr>
            </a:p>
          </p:txBody>
        </p:sp>
        <p:sp>
          <p:nvSpPr>
            <p:cNvPr id="13" name="Oval 7"/>
            <p:cNvSpPr>
              <a:spLocks noChangeArrowheads="1"/>
            </p:cNvSpPr>
            <p:nvPr/>
          </p:nvSpPr>
          <p:spPr bwMode="ltGray">
            <a:xfrm flipH="1">
              <a:off x="9045819" y="3276600"/>
              <a:ext cx="1524000" cy="1524000"/>
            </a:xfrm>
            <a:prstGeom prst="ellipse">
              <a:avLst/>
            </a:prstGeom>
            <a:noFill/>
            <a:ln w="28575">
              <a:solidFill>
                <a:schemeClr val="accent2">
                  <a:lumMod val="20000"/>
                  <a:lumOff val="80000"/>
                </a:schemeClr>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charset="0"/>
              </a:endParaRPr>
            </a:p>
          </p:txBody>
        </p:sp>
      </p:grpSp>
      <p:sp>
        <p:nvSpPr>
          <p:cNvPr id="2" name="Title 1"/>
          <p:cNvSpPr>
            <a:spLocks noGrp="1"/>
          </p:cNvSpPr>
          <p:nvPr>
            <p:ph type="ctrTitle"/>
          </p:nvPr>
        </p:nvSpPr>
        <p:spPr>
          <a:xfrm>
            <a:off x="1524000" y="1041400"/>
            <a:ext cx="9144000" cy="2387600"/>
          </a:xfrm>
        </p:spPr>
        <p:txBody>
          <a:bodyPr anchor="b"/>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l">
              <a:buNone/>
              <a:defRPr sz="2400" b="1" i="0">
                <a:solidFill>
                  <a:schemeClr val="accent3">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p:cNvSpPr>
            <a:spLocks noGrp="1"/>
          </p:cNvSpPr>
          <p:nvPr>
            <p:ph type="dt" sz="half" idx="10"/>
          </p:nvPr>
        </p:nvSpPr>
        <p:spPr/>
        <p:txBody>
          <a:bodyPr/>
          <a:lstStyle/>
          <a:p>
            <a:fld id="{DA08AD9C-B2AB-4742-B9D5-88A1B5443D17}" type="datetime1">
              <a:rPr lang="en-US" smtClean="0"/>
              <a:t>10/29/2018</a:t>
            </a:fld>
            <a:endParaRPr lang="en-US"/>
          </a:p>
        </p:txBody>
      </p:sp>
      <p:sp>
        <p:nvSpPr>
          <p:cNvPr id="29" name="Footer Placeholder 28"/>
          <p:cNvSpPr>
            <a:spLocks noGrp="1"/>
          </p:cNvSpPr>
          <p:nvPr>
            <p:ph type="ftr" sz="quarter" idx="11"/>
          </p:nvPr>
        </p:nvSpPr>
        <p:spPr/>
        <p:txBody>
          <a:bodyPr/>
          <a:lstStyle/>
          <a:p>
            <a:r>
              <a:rPr lang="en-US" dirty="0"/>
              <a:t>Add a footer</a:t>
            </a:r>
          </a:p>
        </p:txBody>
      </p:sp>
      <p:sp>
        <p:nvSpPr>
          <p:cNvPr id="30" name="Slide Number Placeholder 29"/>
          <p:cNvSpPr>
            <a:spLocks noGrp="1"/>
          </p:cNvSpPr>
          <p:nvPr>
            <p:ph type="sldNum" sz="quarter" idx="12"/>
          </p:nvPr>
        </p:nvSpPr>
        <p:spPr/>
        <p:txBody>
          <a:bodyPr/>
          <a:lstStyle/>
          <a:p>
            <a:fld id="{C62155A9-2BEA-4E1A-A809-3AB570F0F126}" type="slidenum">
              <a:rPr lang="en-US" smtClean="0"/>
              <a:pPr/>
              <a:t>‹#›</a:t>
            </a:fld>
            <a:endParaRPr lang="en-US"/>
          </a:p>
        </p:txBody>
      </p:sp>
    </p:spTree>
    <p:extLst>
      <p:ext uri="{BB962C8B-B14F-4D97-AF65-F5344CB8AC3E}">
        <p14:creationId xmlns:p14="http://schemas.microsoft.com/office/powerpoint/2010/main" val="4197503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ABD6FAA-2408-45A7-869F-2014C214FC1D}" type="datetime1">
              <a:rPr lang="en-US" smtClean="0"/>
              <a:t>10/29/2018</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C62155A9-2BEA-4E1A-A809-3AB570F0F126}" type="slidenum">
              <a:rPr lang="en-US" smtClean="0"/>
              <a:pPr/>
              <a:t>‹#›</a:t>
            </a:fld>
            <a:endParaRPr lang="en-US"/>
          </a:p>
        </p:txBody>
      </p:sp>
    </p:spTree>
    <p:extLst>
      <p:ext uri="{BB962C8B-B14F-4D97-AF65-F5344CB8AC3E}">
        <p14:creationId xmlns:p14="http://schemas.microsoft.com/office/powerpoint/2010/main" val="4006949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20D00D2-426F-4F92-907F-34BAC1037045}" type="datetime1">
              <a:rPr lang="en-US" smtClean="0"/>
              <a:t>10/29/2018</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C62155A9-2BEA-4E1A-A809-3AB570F0F126}" type="slidenum">
              <a:rPr lang="en-US" smtClean="0"/>
              <a:pPr/>
              <a:t>‹#›</a:t>
            </a:fld>
            <a:endParaRPr lang="en-US"/>
          </a:p>
        </p:txBody>
      </p:sp>
    </p:spTree>
    <p:extLst>
      <p:ext uri="{BB962C8B-B14F-4D97-AF65-F5344CB8AC3E}">
        <p14:creationId xmlns:p14="http://schemas.microsoft.com/office/powerpoint/2010/main" val="1676023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tx2"/>
                </a:solidFill>
              </a:defRPr>
            </a:lvl1pPr>
          </a:lstStyle>
          <a:p>
            <a:fld id="{CF0A1930-6C43-4E8F-9426-A3A84C496FC0}" type="datetime1">
              <a:rPr lang="en-US" smtClean="0"/>
              <a:t>10/29/2018</a:t>
            </a:fld>
            <a:endParaRPr lang="en-US"/>
          </a:p>
        </p:txBody>
      </p:sp>
      <p:sp>
        <p:nvSpPr>
          <p:cNvPr id="8"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r>
              <a:rPr lang="en-US" dirty="0"/>
              <a:t>Add a footer</a:t>
            </a:r>
          </a:p>
        </p:txBody>
      </p:sp>
      <p:sp>
        <p:nvSpPr>
          <p:cNvPr id="9"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2"/>
                </a:solidFill>
              </a:defRPr>
            </a:lvl1pPr>
          </a:lstStyle>
          <a:p>
            <a:fld id="{C62155A9-2BEA-4E1A-A809-3AB570F0F126}" type="slidenum">
              <a:rPr lang="en-US" smtClean="0"/>
              <a:pPr/>
              <a:t>‹#›</a:t>
            </a:fld>
            <a:endParaRPr lang="en-US"/>
          </a:p>
        </p:txBody>
      </p:sp>
    </p:spTree>
    <p:extLst>
      <p:ext uri="{BB962C8B-B14F-4D97-AF65-F5344CB8AC3E}">
        <p14:creationId xmlns:p14="http://schemas.microsoft.com/office/powerpoint/2010/main" val="2387230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62262"/>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7" name="Date Placeholder 6"/>
          <p:cNvSpPr>
            <a:spLocks noGrp="1"/>
          </p:cNvSpPr>
          <p:nvPr>
            <p:ph type="dt" sz="half" idx="10"/>
          </p:nvPr>
        </p:nvSpPr>
        <p:spPr/>
        <p:txBody>
          <a:bodyPr/>
          <a:lstStyle/>
          <a:p>
            <a:fld id="{DDF117CD-D39E-4644-9F4A-FCA0A2101615}" type="datetime1">
              <a:rPr lang="en-US" smtClean="0"/>
              <a:t>10/29/2018</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C62155A9-2BEA-4E1A-A809-3AB570F0F126}" type="slidenum">
              <a:rPr lang="en-US" smtClean="0"/>
              <a:pPr/>
              <a:t>‹#›</a:t>
            </a:fld>
            <a:endParaRPr lang="en-US"/>
          </a:p>
        </p:txBody>
      </p:sp>
    </p:spTree>
    <p:extLst>
      <p:ext uri="{BB962C8B-B14F-4D97-AF65-F5344CB8AC3E}">
        <p14:creationId xmlns:p14="http://schemas.microsoft.com/office/powerpoint/2010/main" val="3112303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BA0D1651-45E6-4A2C-99B8-82F921298F2D}" type="datetime1">
              <a:rPr lang="en-US" smtClean="0"/>
              <a:t>10/29/2018</a:t>
            </a:fld>
            <a:endParaRPr lang="en-US"/>
          </a:p>
        </p:txBody>
      </p:sp>
      <p:sp>
        <p:nvSpPr>
          <p:cNvPr id="9" name="Footer Placeholder 8"/>
          <p:cNvSpPr>
            <a:spLocks noGrp="1"/>
          </p:cNvSpPr>
          <p:nvPr>
            <p:ph type="ftr" sz="quarter" idx="11"/>
          </p:nvPr>
        </p:nvSpPr>
        <p:spPr/>
        <p:txBody>
          <a:bodyPr/>
          <a:lstStyle/>
          <a:p>
            <a:r>
              <a:rPr lang="en-US" dirty="0"/>
              <a:t>Add a footer</a:t>
            </a:r>
          </a:p>
        </p:txBody>
      </p:sp>
      <p:sp>
        <p:nvSpPr>
          <p:cNvPr id="10" name="Slide Number Placeholder 9"/>
          <p:cNvSpPr>
            <a:spLocks noGrp="1"/>
          </p:cNvSpPr>
          <p:nvPr>
            <p:ph type="sldNum" sz="quarter" idx="12"/>
          </p:nvPr>
        </p:nvSpPr>
        <p:spPr/>
        <p:txBody>
          <a:bodyPr/>
          <a:lstStyle/>
          <a:p>
            <a:fld id="{C62155A9-2BEA-4E1A-A809-3AB570F0F126}" type="slidenum">
              <a:rPr lang="en-US" smtClean="0"/>
              <a:pPr/>
              <a:t>‹#›</a:t>
            </a:fld>
            <a:endParaRPr lang="en-US"/>
          </a:p>
        </p:txBody>
      </p:sp>
    </p:spTree>
    <p:extLst>
      <p:ext uri="{BB962C8B-B14F-4D97-AF65-F5344CB8AC3E}">
        <p14:creationId xmlns:p14="http://schemas.microsoft.com/office/powerpoint/2010/main" val="3578019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1850" y="274638"/>
            <a:ext cx="10515600" cy="1143000"/>
          </a:xfrm>
        </p:spPr>
        <p:txBody>
          <a:bodyPr/>
          <a:lstStyle/>
          <a:p>
            <a:r>
              <a:rPr lang="en-US"/>
              <a:t>Click to edit Master title style</a:t>
            </a:r>
          </a:p>
        </p:txBody>
      </p:sp>
      <p:sp>
        <p:nvSpPr>
          <p:cNvPr id="3" name="Text Placeholder 2"/>
          <p:cNvSpPr>
            <a:spLocks noGrp="1"/>
          </p:cNvSpPr>
          <p:nvPr>
            <p:ph type="body" idx="1"/>
          </p:nvPr>
        </p:nvSpPr>
        <p:spPr>
          <a:xfrm>
            <a:off x="831850"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1850" y="2193925"/>
            <a:ext cx="515620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89663"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9663" y="2193925"/>
            <a:ext cx="5157787"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10"/>
          </p:nvPr>
        </p:nvSpPr>
        <p:spPr/>
        <p:txBody>
          <a:bodyPr/>
          <a:lstStyle/>
          <a:p>
            <a:fld id="{B59806B7-6F8B-402A-A5AA-EC8CCA413C89}" type="datetime1">
              <a:rPr lang="en-US" smtClean="0"/>
              <a:t>10/29/2018</a:t>
            </a:fld>
            <a:endParaRPr lang="en-US"/>
          </a:p>
        </p:txBody>
      </p:sp>
      <p:sp>
        <p:nvSpPr>
          <p:cNvPr id="11" name="Footer Placeholder 10"/>
          <p:cNvSpPr>
            <a:spLocks noGrp="1"/>
          </p:cNvSpPr>
          <p:nvPr>
            <p:ph type="ftr" sz="quarter" idx="11"/>
          </p:nvPr>
        </p:nvSpPr>
        <p:spPr/>
        <p:txBody>
          <a:bodyPr/>
          <a:lstStyle/>
          <a:p>
            <a:r>
              <a:rPr lang="en-US" dirty="0"/>
              <a:t>Add a footer</a:t>
            </a:r>
          </a:p>
        </p:txBody>
      </p:sp>
      <p:sp>
        <p:nvSpPr>
          <p:cNvPr id="12" name="Slide Number Placeholder 11"/>
          <p:cNvSpPr>
            <a:spLocks noGrp="1"/>
          </p:cNvSpPr>
          <p:nvPr>
            <p:ph type="sldNum" sz="quarter" idx="12"/>
          </p:nvPr>
        </p:nvSpPr>
        <p:spPr/>
        <p:txBody>
          <a:bodyPr/>
          <a:lstStyle/>
          <a:p>
            <a:fld id="{C62155A9-2BEA-4E1A-A809-3AB570F0F126}" type="slidenum">
              <a:rPr lang="en-US" smtClean="0"/>
              <a:pPr/>
              <a:t>‹#›</a:t>
            </a:fld>
            <a:endParaRPr lang="en-US"/>
          </a:p>
        </p:txBody>
      </p:sp>
    </p:spTree>
    <p:extLst>
      <p:ext uri="{BB962C8B-B14F-4D97-AF65-F5344CB8AC3E}">
        <p14:creationId xmlns:p14="http://schemas.microsoft.com/office/powerpoint/2010/main" val="941831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Date Placeholder 5"/>
          <p:cNvSpPr>
            <a:spLocks noGrp="1"/>
          </p:cNvSpPr>
          <p:nvPr>
            <p:ph type="dt" sz="half" idx="10"/>
          </p:nvPr>
        </p:nvSpPr>
        <p:spPr/>
        <p:txBody>
          <a:bodyPr/>
          <a:lstStyle/>
          <a:p>
            <a:fld id="{EAA48042-1CDC-4A3A-9348-8618A3117C5A}" type="datetime1">
              <a:rPr lang="en-US" smtClean="0"/>
              <a:t>10/29/2018</a:t>
            </a:fld>
            <a:endParaRPr lang="en-US"/>
          </a:p>
        </p:txBody>
      </p:sp>
      <p:sp>
        <p:nvSpPr>
          <p:cNvPr id="7" name="Footer Placeholder 6"/>
          <p:cNvSpPr>
            <a:spLocks noGrp="1"/>
          </p:cNvSpPr>
          <p:nvPr>
            <p:ph type="ftr" sz="quarter" idx="11"/>
          </p:nvPr>
        </p:nvSpPr>
        <p:spPr/>
        <p:txBody>
          <a:bodyPr/>
          <a:lstStyle/>
          <a:p>
            <a:r>
              <a:rPr lang="en-US" dirty="0"/>
              <a:t>Add a footer</a:t>
            </a:r>
          </a:p>
        </p:txBody>
      </p:sp>
      <p:sp>
        <p:nvSpPr>
          <p:cNvPr id="8" name="Slide Number Placeholder 7"/>
          <p:cNvSpPr>
            <a:spLocks noGrp="1"/>
          </p:cNvSpPr>
          <p:nvPr>
            <p:ph type="sldNum" sz="quarter" idx="12"/>
          </p:nvPr>
        </p:nvSpPr>
        <p:spPr/>
        <p:txBody>
          <a:bodyPr/>
          <a:lstStyle/>
          <a:p>
            <a:fld id="{C62155A9-2BEA-4E1A-A809-3AB570F0F126}" type="slidenum">
              <a:rPr lang="en-US" smtClean="0"/>
              <a:pPr/>
              <a:t>‹#›</a:t>
            </a:fld>
            <a:endParaRPr lang="en-US"/>
          </a:p>
        </p:txBody>
      </p:sp>
    </p:spTree>
    <p:extLst>
      <p:ext uri="{BB962C8B-B14F-4D97-AF65-F5344CB8AC3E}">
        <p14:creationId xmlns:p14="http://schemas.microsoft.com/office/powerpoint/2010/main" val="3382545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EFA7805-3287-4562-914A-E3154CDB99E0}" type="datetime1">
              <a:rPr lang="en-US" smtClean="0"/>
              <a:t>10/29/2018</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C62155A9-2BEA-4E1A-A809-3AB570F0F126}" type="slidenum">
              <a:rPr lang="en-US" smtClean="0"/>
              <a:pPr/>
              <a:t>‹#›</a:t>
            </a:fld>
            <a:endParaRPr lang="en-US"/>
          </a:p>
        </p:txBody>
      </p:sp>
    </p:spTree>
    <p:extLst>
      <p:ext uri="{BB962C8B-B14F-4D97-AF65-F5344CB8AC3E}">
        <p14:creationId xmlns:p14="http://schemas.microsoft.com/office/powerpoint/2010/main" val="797648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marL="338138" indent="-338138">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p>
            <a:fld id="{95486D92-D8A0-4DA7-91C7-7D40AE100B92}" type="datetime1">
              <a:rPr lang="en-US" smtClean="0"/>
              <a:t>10/29/2018</a:t>
            </a:fld>
            <a:endParaRPr lang="en-US"/>
          </a:p>
        </p:txBody>
      </p:sp>
      <p:sp>
        <p:nvSpPr>
          <p:cNvPr id="9" name="Footer Placeholder 8"/>
          <p:cNvSpPr>
            <a:spLocks noGrp="1"/>
          </p:cNvSpPr>
          <p:nvPr>
            <p:ph type="ftr" sz="quarter" idx="11"/>
          </p:nvPr>
        </p:nvSpPr>
        <p:spPr/>
        <p:txBody>
          <a:bodyPr/>
          <a:lstStyle/>
          <a:p>
            <a:r>
              <a:rPr lang="en-US" dirty="0"/>
              <a:t>Add a footer</a:t>
            </a:r>
          </a:p>
        </p:txBody>
      </p:sp>
      <p:sp>
        <p:nvSpPr>
          <p:cNvPr id="10" name="Slide Number Placeholder 9"/>
          <p:cNvSpPr>
            <a:spLocks noGrp="1"/>
          </p:cNvSpPr>
          <p:nvPr>
            <p:ph type="sldNum" sz="quarter" idx="12"/>
          </p:nvPr>
        </p:nvSpPr>
        <p:spPr/>
        <p:txBody>
          <a:bodyPr/>
          <a:lstStyle/>
          <a:p>
            <a:fld id="{C62155A9-2BEA-4E1A-A809-3AB570F0F126}" type="slidenum">
              <a:rPr lang="en-US" smtClean="0"/>
              <a:pPr/>
              <a:t>‹#›</a:t>
            </a:fld>
            <a:endParaRPr lang="en-US"/>
          </a:p>
        </p:txBody>
      </p:sp>
    </p:spTree>
    <p:extLst>
      <p:ext uri="{BB962C8B-B14F-4D97-AF65-F5344CB8AC3E}">
        <p14:creationId xmlns:p14="http://schemas.microsoft.com/office/powerpoint/2010/main" val="1664369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p>
            <a:fld id="{A9C6CC7D-996C-4D51-8355-44BC67D378B3}" type="datetime1">
              <a:rPr lang="en-US" smtClean="0"/>
              <a:t>10/29/2018</a:t>
            </a:fld>
            <a:endParaRPr lang="en-US"/>
          </a:p>
        </p:txBody>
      </p:sp>
      <p:sp>
        <p:nvSpPr>
          <p:cNvPr id="9" name="Footer Placeholder 8"/>
          <p:cNvSpPr>
            <a:spLocks noGrp="1"/>
          </p:cNvSpPr>
          <p:nvPr>
            <p:ph type="ftr" sz="quarter" idx="11"/>
          </p:nvPr>
        </p:nvSpPr>
        <p:spPr/>
        <p:txBody>
          <a:bodyPr/>
          <a:lstStyle/>
          <a:p>
            <a:r>
              <a:rPr lang="en-US" dirty="0"/>
              <a:t>Add a footer</a:t>
            </a:r>
          </a:p>
        </p:txBody>
      </p:sp>
      <p:sp>
        <p:nvSpPr>
          <p:cNvPr id="10" name="Slide Number Placeholder 9"/>
          <p:cNvSpPr>
            <a:spLocks noGrp="1"/>
          </p:cNvSpPr>
          <p:nvPr>
            <p:ph type="sldNum" sz="quarter" idx="12"/>
          </p:nvPr>
        </p:nvSpPr>
        <p:spPr/>
        <p:txBody>
          <a:bodyPr/>
          <a:lstStyle/>
          <a:p>
            <a:fld id="{C62155A9-2BEA-4E1A-A809-3AB570F0F126}" type="slidenum">
              <a:rPr lang="en-US" smtClean="0"/>
              <a:pPr/>
              <a:t>‹#›</a:t>
            </a:fld>
            <a:endParaRPr lang="en-US"/>
          </a:p>
        </p:txBody>
      </p:sp>
    </p:spTree>
    <p:extLst>
      <p:ext uri="{BB962C8B-B14F-4D97-AF65-F5344CB8AC3E}">
        <p14:creationId xmlns:p14="http://schemas.microsoft.com/office/powerpoint/2010/main" val="3953468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grpSp>
        <p:nvGrpSpPr>
          <p:cNvPr id="21" name="Group 20"/>
          <p:cNvGrpSpPr/>
          <p:nvPr userDrawn="1"/>
        </p:nvGrpSpPr>
        <p:grpSpPr>
          <a:xfrm>
            <a:off x="1860687" y="450998"/>
            <a:ext cx="7620000" cy="1139952"/>
            <a:chOff x="1860687" y="450998"/>
            <a:chExt cx="7620000" cy="1139952"/>
          </a:xfrm>
        </p:grpSpPr>
        <p:pic>
          <p:nvPicPr>
            <p:cNvPr id="22" name="Picture 21"/>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bwMode="gray">
            <a:xfrm>
              <a:off x="1860687" y="450998"/>
              <a:ext cx="7620000" cy="1139952"/>
            </a:xfrm>
            <a:prstGeom prst="rect">
              <a:avLst/>
            </a:prstGeom>
          </p:spPr>
        </p:pic>
        <p:grpSp>
          <p:nvGrpSpPr>
            <p:cNvPr id="23" name="Group 22"/>
            <p:cNvGrpSpPr/>
            <p:nvPr userDrawn="1"/>
          </p:nvGrpSpPr>
          <p:grpSpPr>
            <a:xfrm>
              <a:off x="1860687" y="450998"/>
              <a:ext cx="7615237" cy="1106488"/>
              <a:chOff x="1891518" y="519806"/>
              <a:chExt cx="7615237" cy="1106488"/>
            </a:xfrm>
          </p:grpSpPr>
          <p:sp>
            <p:nvSpPr>
              <p:cNvPr id="24" name="Oval 6"/>
              <p:cNvSpPr>
                <a:spLocks noChangeArrowheads="1"/>
              </p:cNvSpPr>
              <p:nvPr/>
            </p:nvSpPr>
            <p:spPr bwMode="hidden">
              <a:xfrm flipH="1">
                <a:off x="5688818" y="519806"/>
                <a:ext cx="1104900" cy="1104900"/>
              </a:xfrm>
              <a:prstGeom prst="ellipse">
                <a:avLst/>
              </a:prstGeom>
              <a:solidFill>
                <a:schemeClr val="accent1">
                  <a:lumMod val="20000"/>
                  <a:lumOff val="80000"/>
                </a:schemeClr>
              </a:solidFill>
              <a:ln>
                <a:noFill/>
              </a:ln>
              <a:effectLst/>
              <a:extLst/>
            </p:spPr>
            <p:txBody>
              <a:bodyPr wrap="none" anchor="ctr"/>
              <a:lstStyle/>
              <a:p>
                <a:pPr algn="ctr" eaLnBrk="1" hangingPunct="1"/>
                <a:endParaRPr lang="en-US" sz="2400">
                  <a:latin typeface="Times New Roman" charset="0"/>
                </a:endParaRPr>
              </a:p>
            </p:txBody>
          </p:sp>
          <p:sp>
            <p:nvSpPr>
              <p:cNvPr id="25" name="Oval 7"/>
              <p:cNvSpPr>
                <a:spLocks noChangeArrowheads="1"/>
              </p:cNvSpPr>
              <p:nvPr/>
            </p:nvSpPr>
            <p:spPr bwMode="hidden">
              <a:xfrm flipH="1">
                <a:off x="8403443" y="519806"/>
                <a:ext cx="1103312" cy="1104900"/>
              </a:xfrm>
              <a:prstGeom prst="ellipse">
                <a:avLst/>
              </a:prstGeom>
              <a:solidFill>
                <a:schemeClr val="accent1">
                  <a:lumMod val="20000"/>
                  <a:lumOff val="80000"/>
                </a:schemeClr>
              </a:solidFill>
              <a:ln>
                <a:noFill/>
              </a:ln>
              <a:effectLst/>
              <a:extLst/>
            </p:spPr>
            <p:txBody>
              <a:bodyPr wrap="none" anchor="ctr"/>
              <a:lstStyle/>
              <a:p>
                <a:pPr algn="ctr" eaLnBrk="1" hangingPunct="1"/>
                <a:endParaRPr lang="en-US" sz="2400">
                  <a:latin typeface="Times New Roman" charset="0"/>
                </a:endParaRPr>
              </a:p>
            </p:txBody>
          </p:sp>
          <p:sp>
            <p:nvSpPr>
              <p:cNvPr id="26" name="Oval 8"/>
              <p:cNvSpPr>
                <a:spLocks noChangeArrowheads="1"/>
              </p:cNvSpPr>
              <p:nvPr/>
            </p:nvSpPr>
            <p:spPr bwMode="hidden">
              <a:xfrm flipH="1">
                <a:off x="1891518" y="521394"/>
                <a:ext cx="1103312" cy="1104900"/>
              </a:xfrm>
              <a:prstGeom prst="ellipse">
                <a:avLst/>
              </a:prstGeom>
              <a:solidFill>
                <a:schemeClr val="accent1">
                  <a:lumMod val="20000"/>
                  <a:lumOff val="80000"/>
                </a:schemeClr>
              </a:solidFill>
              <a:ln>
                <a:noFill/>
              </a:ln>
              <a:effectLst/>
              <a:extLst/>
            </p:spPr>
            <p:txBody>
              <a:bodyPr wrap="none" anchor="ctr"/>
              <a:lstStyle/>
              <a:p>
                <a:pPr algn="ctr" eaLnBrk="1" hangingPunct="1"/>
                <a:endParaRPr lang="en-US" sz="2400">
                  <a:latin typeface="Times New Roman" charset="0"/>
                </a:endParaRPr>
              </a:p>
            </p:txBody>
          </p:sp>
          <p:sp>
            <p:nvSpPr>
              <p:cNvPr id="27" name="Oval 9"/>
              <p:cNvSpPr>
                <a:spLocks noChangeArrowheads="1"/>
              </p:cNvSpPr>
              <p:nvPr/>
            </p:nvSpPr>
            <p:spPr bwMode="hidden">
              <a:xfrm flipH="1">
                <a:off x="7144555" y="519806"/>
                <a:ext cx="1103312" cy="1104900"/>
              </a:xfrm>
              <a:prstGeom prst="ellipse">
                <a:avLst/>
              </a:prstGeom>
              <a:noFill/>
              <a:ln w="28575">
                <a:solidFill>
                  <a:schemeClr val="accent1">
                    <a:lumMod val="20000"/>
                    <a:lumOff val="80000"/>
                  </a:schemeClr>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charset="0"/>
                </a:endParaRPr>
              </a:p>
            </p:txBody>
          </p:sp>
          <p:sp>
            <p:nvSpPr>
              <p:cNvPr id="28" name="Oval 10"/>
              <p:cNvSpPr>
                <a:spLocks noChangeArrowheads="1"/>
              </p:cNvSpPr>
              <p:nvPr/>
            </p:nvSpPr>
            <p:spPr bwMode="hidden">
              <a:xfrm flipH="1">
                <a:off x="3178980" y="519806"/>
                <a:ext cx="1103312" cy="1104900"/>
              </a:xfrm>
              <a:prstGeom prst="ellipse">
                <a:avLst/>
              </a:prstGeom>
              <a:noFill/>
              <a:ln w="28575">
                <a:solidFill>
                  <a:schemeClr val="accent1">
                    <a:lumMod val="20000"/>
                    <a:lumOff val="80000"/>
                  </a:schemeClr>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charset="0"/>
                </a:endParaRPr>
              </a:p>
            </p:txBody>
          </p:sp>
        </p:grpSp>
      </p:gr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tx2"/>
                </a:solidFill>
              </a:defRPr>
            </a:lvl1pPr>
          </a:lstStyle>
          <a:p>
            <a:fld id="{C0346F80-965E-4784-B7D3-29765BD94027}" type="datetime1">
              <a:rPr lang="en-US" smtClean="0"/>
              <a:t>10/29/2018</a:t>
            </a:fld>
            <a:endParaRPr lang="en-US"/>
          </a:p>
        </p:txBody>
      </p:sp>
      <p:sp>
        <p:nvSpPr>
          <p:cNvPr id="32"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r>
              <a:rPr lang="en-US" dirty="0"/>
              <a:t>Add a footer</a:t>
            </a:r>
          </a:p>
        </p:txBody>
      </p:sp>
      <p:sp>
        <p:nvSpPr>
          <p:cNvPr id="33"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2"/>
                </a:solidFill>
              </a:defRPr>
            </a:lvl1pPr>
          </a:lstStyle>
          <a:p>
            <a:fld id="{C62155A9-2BEA-4E1A-A809-3AB570F0F126}" type="slidenum">
              <a:rPr lang="en-US" smtClean="0"/>
              <a:pPr/>
              <a:t>‹#›</a:t>
            </a:fld>
            <a:endParaRPr lang="en-US"/>
          </a:p>
        </p:txBody>
      </p:sp>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spcBef>
          <a:spcPct val="0"/>
        </a:spcBef>
        <a:buNone/>
        <a:defRPr sz="4400" b="1" kern="1200" cap="none" spc="0">
          <a:ln w="22225">
            <a:solidFill>
              <a:schemeClr val="tx2"/>
            </a:solidFill>
            <a:prstDash val="solid"/>
          </a:ln>
          <a:solidFill>
            <a:schemeClr val="tx2">
              <a:lumMod val="60000"/>
              <a:lumOff val="40000"/>
            </a:schemeClr>
          </a:solidFill>
          <a:effectLst/>
          <a:latin typeface="+mj-lt"/>
          <a:ea typeface="+mj-ea"/>
          <a:cs typeface="+mj-cs"/>
        </a:defRPr>
      </a:lvl1pPr>
    </p:titleStyle>
    <p:bodyStyle>
      <a:lvl1pPr marL="287338" indent="-287338" algn="l" defTabSz="914400" rtl="0" eaLnBrk="1" latinLnBrk="0" hangingPunct="1">
        <a:lnSpc>
          <a:spcPct val="90000"/>
        </a:lnSpc>
        <a:spcBef>
          <a:spcPct val="30000"/>
        </a:spcBef>
        <a:buClr>
          <a:schemeClr val="accent2">
            <a:lumMod val="75000"/>
          </a:schemeClr>
        </a:buClr>
        <a:buSzPct val="70000"/>
        <a:buFont typeface="Wingdings" panose="05000000000000000000" pitchFamily="2" charset="2"/>
        <a:buChar char="¤"/>
        <a:defRPr sz="2800" kern="1200">
          <a:solidFill>
            <a:schemeClr val="tx1"/>
          </a:solidFill>
          <a:latin typeface="+mn-lt"/>
          <a:ea typeface="+mn-ea"/>
          <a:cs typeface="+mn-cs"/>
        </a:defRPr>
      </a:lvl1pPr>
      <a:lvl2pPr marL="739775" indent="-282575" algn="l" defTabSz="914400" rtl="0" eaLnBrk="1" latinLnBrk="0" hangingPunct="1">
        <a:lnSpc>
          <a:spcPct val="90000"/>
        </a:lnSpc>
        <a:spcBef>
          <a:spcPct val="30000"/>
        </a:spcBef>
        <a:buClr>
          <a:schemeClr val="accent3">
            <a:lumMod val="75000"/>
          </a:schemeClr>
        </a:buClr>
        <a:buSzPct val="70000"/>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4">
            <a:lumMod val="75000"/>
          </a:schemeClr>
        </a:buClr>
        <a:buSzPct val="70000"/>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5">
            <a:lumMod val="75000"/>
          </a:schemeClr>
        </a:buClr>
        <a:buSzPct val="70000"/>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SzPct val="70000"/>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Clr>
          <a:schemeClr val="accent6">
            <a:lumMod val="75000"/>
          </a:schemeClr>
        </a:buClr>
        <a:buSzPct val="70000"/>
        <a:buFont typeface="Wingdings" panose="05000000000000000000" pitchFamily="2" charset="2"/>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Clr>
          <a:schemeClr val="accent6">
            <a:lumMod val="75000"/>
          </a:schemeClr>
        </a:buClr>
        <a:buSzPct val="70000"/>
        <a:buFont typeface="Wingdings" panose="05000000000000000000" pitchFamily="2" charset="2"/>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Clr>
          <a:schemeClr val="accent1">
            <a:lumMod val="75000"/>
          </a:schemeClr>
        </a:buClr>
        <a:buSzPct val="70000"/>
        <a:buFont typeface="Wingdings" panose="05000000000000000000" pitchFamily="2" charset="2"/>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Clr>
          <a:schemeClr val="accent3">
            <a:lumMod val="75000"/>
          </a:schemeClr>
        </a:buClr>
        <a:buSzPct val="70000"/>
        <a:buFont typeface="Wingdings" panose="05000000000000000000" pitchFamily="2"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p:txBody>
          <a:bodyPr>
            <a:normAutofit/>
          </a:bodyPr>
          <a:lstStyle/>
          <a:p>
            <a:pPr algn="ctr"/>
            <a:r>
              <a:rPr lang="en-US" sz="3200" dirty="0">
                <a:solidFill>
                  <a:schemeClr val="accent2">
                    <a:lumMod val="75000"/>
                  </a:schemeClr>
                </a:solidFill>
                <a:latin typeface="Times New Roman" panose="02020603050405020304" pitchFamily="18" charset="0"/>
                <a:cs typeface="Times New Roman" panose="02020603050405020304" pitchFamily="18" charset="0"/>
              </a:rPr>
              <a:t>Assessing the impacts of library instruction sessions on knowledge acquisition and retention in Biology undergraduates</a:t>
            </a:r>
          </a:p>
        </p:txBody>
      </p:sp>
      <p:sp>
        <p:nvSpPr>
          <p:cNvPr id="10" name="Subtitle 9"/>
          <p:cNvSpPr>
            <a:spLocks noGrp="1"/>
          </p:cNvSpPr>
          <p:nvPr>
            <p:ph type="subTitle" idx="1"/>
          </p:nvPr>
        </p:nvSpPr>
        <p:spPr>
          <a:xfrm>
            <a:off x="1524000" y="3602037"/>
            <a:ext cx="9144000" cy="2058929"/>
          </a:xfrm>
        </p:spPr>
        <p:txBody>
          <a:bodyPr>
            <a:normAutofit/>
          </a:bodyPr>
          <a:lstStyle/>
          <a:p>
            <a:pPr algn="ctr"/>
            <a:r>
              <a:rPr lang="en-US" sz="2000" dirty="0"/>
              <a:t>Presented by:</a:t>
            </a:r>
          </a:p>
          <a:p>
            <a:pPr algn="ctr"/>
            <a:r>
              <a:rPr lang="en-US" sz="2000" dirty="0"/>
              <a:t>Aditi </a:t>
            </a:r>
            <a:r>
              <a:rPr lang="en-US" sz="2000" dirty="0" err="1"/>
              <a:t>Bandyopadhyay</a:t>
            </a:r>
            <a:endParaRPr lang="en-US" sz="2000" dirty="0"/>
          </a:p>
          <a:p>
            <a:pPr algn="ctr"/>
            <a:r>
              <a:rPr lang="en-US" sz="2000" dirty="0"/>
              <a:t>Adelphi University Libraries</a:t>
            </a:r>
          </a:p>
          <a:p>
            <a:pPr algn="ctr"/>
            <a:r>
              <a:rPr lang="en-US" sz="2000" dirty="0"/>
              <a:t>2018 Upstate New York Science Librarians Meeting</a:t>
            </a:r>
          </a:p>
          <a:p>
            <a:pPr algn="ctr"/>
            <a:r>
              <a:rPr lang="en-US" sz="2000" dirty="0"/>
              <a:t>November 2, 2018</a:t>
            </a:r>
          </a:p>
        </p:txBody>
      </p:sp>
    </p:spTree>
    <p:extLst>
      <p:ext uri="{BB962C8B-B14F-4D97-AF65-F5344CB8AC3E}">
        <p14:creationId xmlns:p14="http://schemas.microsoft.com/office/powerpoint/2010/main" val="4272805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50000"/>
                  </a:schemeClr>
                </a:solidFill>
              </a:rPr>
              <a:t>Post-Instruction Assessment</a:t>
            </a:r>
          </a:p>
        </p:txBody>
      </p:sp>
      <p:sp>
        <p:nvSpPr>
          <p:cNvPr id="3" name="Content Placeholder 2"/>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Students in experimental </a:t>
            </a:r>
            <a:r>
              <a:rPr lang="en-US" sz="2400" dirty="0" smtClean="0">
                <a:latin typeface="Times New Roman" panose="02020603050405020304" pitchFamily="18" charset="0"/>
                <a:cs typeface="Times New Roman" panose="02020603050405020304" pitchFamily="18" charset="0"/>
              </a:rPr>
              <a:t>group(n=55</a:t>
            </a:r>
            <a:r>
              <a:rPr lang="en-US" sz="2400" dirty="0">
                <a:latin typeface="Times New Roman" panose="02020603050405020304" pitchFamily="18" charset="0"/>
                <a:cs typeface="Times New Roman" panose="02020603050405020304" pitchFamily="18" charset="0"/>
              </a:rPr>
              <a:t>) needed to identify: </a:t>
            </a:r>
          </a:p>
          <a:p>
            <a:pPr lvl="1"/>
            <a:r>
              <a:rPr lang="en-US" sz="2600" dirty="0">
                <a:latin typeface="Times New Roman" panose="02020603050405020304" pitchFamily="18" charset="0"/>
                <a:cs typeface="Times New Roman" panose="02020603050405020304" pitchFamily="18" charset="0"/>
              </a:rPr>
              <a:t>Two unique elements of a research article </a:t>
            </a:r>
            <a:r>
              <a:rPr lang="en-US" sz="2600" b="1" dirty="0">
                <a:latin typeface="Times New Roman" panose="02020603050405020304" pitchFamily="18" charset="0"/>
                <a:cs typeface="Times New Roman" panose="02020603050405020304" pitchFamily="18" charset="0"/>
              </a:rPr>
              <a:t>(the question with clues for an </a:t>
            </a:r>
            <a:r>
              <a:rPr lang="en-US" sz="2600" b="1" dirty="0" err="1">
                <a:latin typeface="Times New Roman" panose="02020603050405020304" pitchFamily="18" charset="0"/>
                <a:cs typeface="Times New Roman" panose="02020603050405020304" pitchFamily="18" charset="0"/>
              </a:rPr>
              <a:t>IMRaD</a:t>
            </a:r>
            <a:r>
              <a:rPr lang="en-US" sz="2600" b="1" dirty="0">
                <a:latin typeface="Times New Roman" panose="02020603050405020304" pitchFamily="18" charset="0"/>
                <a:cs typeface="Times New Roman" panose="02020603050405020304" pitchFamily="18" charset="0"/>
              </a:rPr>
              <a:t> research article)</a:t>
            </a:r>
          </a:p>
          <a:p>
            <a:pPr lvl="1"/>
            <a:r>
              <a:rPr lang="en-US" sz="2600" dirty="0">
                <a:latin typeface="Times New Roman" panose="02020603050405020304" pitchFamily="18" charset="0"/>
                <a:cs typeface="Times New Roman" panose="02020603050405020304" pitchFamily="18" charset="0"/>
              </a:rPr>
              <a:t>1 research article with traditional </a:t>
            </a:r>
            <a:r>
              <a:rPr lang="en-US" sz="2600" b="1" dirty="0" err="1">
                <a:latin typeface="Times New Roman" panose="02020603050405020304" pitchFamily="18" charset="0"/>
                <a:cs typeface="Times New Roman" panose="02020603050405020304" pitchFamily="18" charset="0"/>
              </a:rPr>
              <a:t>IMRaD</a:t>
            </a:r>
            <a:r>
              <a:rPr lang="en-US" sz="2600" dirty="0">
                <a:latin typeface="Times New Roman" panose="02020603050405020304" pitchFamily="18" charset="0"/>
                <a:cs typeface="Times New Roman" panose="02020603050405020304" pitchFamily="18" charset="0"/>
              </a:rPr>
              <a:t> format</a:t>
            </a:r>
          </a:p>
          <a:p>
            <a:pPr lvl="1"/>
            <a:r>
              <a:rPr lang="en-US" sz="2600" dirty="0">
                <a:latin typeface="Times New Roman" panose="02020603050405020304" pitchFamily="18" charset="0"/>
                <a:cs typeface="Times New Roman" panose="02020603050405020304" pitchFamily="18" charset="0"/>
              </a:rPr>
              <a:t>1 review article</a:t>
            </a:r>
          </a:p>
          <a:p>
            <a:pPr lvl="1"/>
            <a:r>
              <a:rPr lang="en-US" sz="2600" dirty="0">
                <a:latin typeface="Times New Roman" panose="02020603050405020304" pitchFamily="18" charset="0"/>
                <a:cs typeface="Times New Roman" panose="02020603050405020304" pitchFamily="18" charset="0"/>
              </a:rPr>
              <a:t>1 popular science magazine article</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1073319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524" y="274638"/>
            <a:ext cx="10482926" cy="1143000"/>
          </a:xfrm>
        </p:spPr>
        <p:txBody>
          <a:bodyPr>
            <a:normAutofit/>
          </a:bodyPr>
          <a:lstStyle/>
          <a:p>
            <a:r>
              <a:rPr lang="en-US" sz="3000" dirty="0">
                <a:solidFill>
                  <a:schemeClr val="accent2">
                    <a:lumMod val="50000"/>
                  </a:schemeClr>
                </a:solidFill>
                <a:latin typeface="Times New Roman" panose="02020603050405020304" pitchFamily="18" charset="0"/>
                <a:cs typeface="Times New Roman" panose="02020603050405020304" pitchFamily="18" charset="0"/>
              </a:rPr>
              <a:t>Comparison of Pre- and Post- Instruction Data (Research Articles)</a:t>
            </a:r>
          </a:p>
        </p:txBody>
      </p:sp>
      <p:sp>
        <p:nvSpPr>
          <p:cNvPr id="3" name="Text Placeholder 2"/>
          <p:cNvSpPr>
            <a:spLocks noGrp="1"/>
          </p:cNvSpPr>
          <p:nvPr>
            <p:ph type="body" idx="1"/>
          </p:nvPr>
        </p:nvSpPr>
        <p:spPr/>
        <p:txBody>
          <a:bodyPr>
            <a:normAutofit/>
          </a:bodyPr>
          <a:lstStyle/>
          <a:p>
            <a:pPr algn="ctr"/>
            <a:r>
              <a:rPr lang="en-US" dirty="0"/>
              <a:t>Pre-instruction</a:t>
            </a:r>
          </a:p>
        </p:txBody>
      </p:sp>
      <p:sp>
        <p:nvSpPr>
          <p:cNvPr id="4" name="Content Placeholder 3"/>
          <p:cNvSpPr>
            <a:spLocks noGrp="1"/>
          </p:cNvSpPr>
          <p:nvPr>
            <p:ph sz="half" idx="2"/>
          </p:nvPr>
        </p:nvSpPr>
        <p:spPr/>
        <p:txBody>
          <a:bodyPr/>
          <a:lstStyle/>
          <a:p>
            <a:r>
              <a:rPr lang="en-US" sz="2000" b="1" dirty="0">
                <a:latin typeface="Times New Roman" panose="02020603050405020304" pitchFamily="18" charset="0"/>
                <a:cs typeface="Times New Roman" panose="02020603050405020304" pitchFamily="18" charset="0"/>
              </a:rPr>
              <a:t>121</a:t>
            </a:r>
            <a:r>
              <a:rPr lang="en-US" sz="2000" dirty="0">
                <a:latin typeface="Times New Roman" panose="02020603050405020304" pitchFamily="18" charset="0"/>
                <a:cs typeface="Times New Roman" panose="02020603050405020304" pitchFamily="18" charset="0"/>
              </a:rPr>
              <a:t> students participated.</a:t>
            </a:r>
          </a:p>
          <a:p>
            <a:pPr marL="0" indent="0">
              <a:buNone/>
            </a:pP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14</a:t>
            </a:r>
            <a:r>
              <a:rPr lang="en-US" sz="2000" dirty="0">
                <a:latin typeface="Times New Roman" panose="02020603050405020304" pitchFamily="18" charset="0"/>
                <a:cs typeface="Times New Roman" panose="02020603050405020304" pitchFamily="18" charset="0"/>
              </a:rPr>
              <a:t> students </a:t>
            </a:r>
            <a:r>
              <a:rPr lang="en-US" sz="2000" b="1" dirty="0">
                <a:latin typeface="Times New Roman" panose="02020603050405020304" pitchFamily="18" charset="0"/>
                <a:cs typeface="Times New Roman" panose="02020603050405020304" pitchFamily="18" charset="0"/>
              </a:rPr>
              <a:t>(11.6%; N=121) </a:t>
            </a:r>
            <a:r>
              <a:rPr lang="en-US" sz="2000" dirty="0">
                <a:latin typeface="Times New Roman" panose="02020603050405020304" pitchFamily="18" charset="0"/>
                <a:cs typeface="Times New Roman" panose="02020603050405020304" pitchFamily="18" charset="0"/>
              </a:rPr>
              <a:t>correctly identified the research article with </a:t>
            </a:r>
            <a:r>
              <a:rPr lang="en-US" sz="2000" b="1" dirty="0" err="1">
                <a:latin typeface="Times New Roman" panose="02020603050405020304" pitchFamily="18" charset="0"/>
                <a:cs typeface="Times New Roman" panose="02020603050405020304" pitchFamily="18" charset="0"/>
              </a:rPr>
              <a:t>IMRaD</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format.</a:t>
            </a:r>
          </a:p>
          <a:p>
            <a:endParaRPr lang="en-US"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56</a:t>
            </a:r>
            <a:r>
              <a:rPr lang="en-US" sz="2000" dirty="0">
                <a:latin typeface="Times New Roman" panose="02020603050405020304" pitchFamily="18" charset="0"/>
                <a:cs typeface="Times New Roman" panose="02020603050405020304" pitchFamily="18" charset="0"/>
              </a:rPr>
              <a:t> students </a:t>
            </a:r>
            <a:r>
              <a:rPr lang="en-US" sz="2000" b="1" dirty="0">
                <a:latin typeface="Times New Roman" panose="02020603050405020304" pitchFamily="18" charset="0"/>
                <a:cs typeface="Times New Roman" panose="02020603050405020304" pitchFamily="18" charset="0"/>
              </a:rPr>
              <a:t>(46.3%; N=121) </a:t>
            </a:r>
            <a:r>
              <a:rPr lang="en-US" sz="2000" dirty="0">
                <a:latin typeface="Times New Roman" panose="02020603050405020304" pitchFamily="18" charset="0"/>
                <a:cs typeface="Times New Roman" panose="02020603050405020304" pitchFamily="18" charset="0"/>
              </a:rPr>
              <a:t>correctly identified the research article published in </a:t>
            </a:r>
            <a:r>
              <a:rPr lang="en-US" sz="2000" b="1" i="1" dirty="0">
                <a:latin typeface="Times New Roman" panose="02020603050405020304" pitchFamily="18" charset="0"/>
                <a:cs typeface="Times New Roman" panose="02020603050405020304" pitchFamily="18" charset="0"/>
              </a:rPr>
              <a:t>Nature</a:t>
            </a:r>
            <a:r>
              <a:rPr lang="en-US" sz="2000" dirty="0">
                <a:latin typeface="Times New Roman" panose="02020603050405020304" pitchFamily="18" charset="0"/>
                <a:cs typeface="Times New Roman" panose="02020603050405020304" pitchFamily="18" charset="0"/>
              </a:rPr>
              <a:t>.</a:t>
            </a:r>
          </a:p>
          <a:p>
            <a:endParaRPr lang="en-US" dirty="0"/>
          </a:p>
        </p:txBody>
      </p:sp>
      <p:sp>
        <p:nvSpPr>
          <p:cNvPr id="5" name="Text Placeholder 4"/>
          <p:cNvSpPr>
            <a:spLocks noGrp="1"/>
          </p:cNvSpPr>
          <p:nvPr>
            <p:ph type="body" sz="quarter" idx="3"/>
          </p:nvPr>
        </p:nvSpPr>
        <p:spPr/>
        <p:txBody>
          <a:bodyPr/>
          <a:lstStyle/>
          <a:p>
            <a:pPr algn="ctr"/>
            <a:r>
              <a:rPr lang="en-US" dirty="0"/>
              <a:t>Post-instruction</a:t>
            </a:r>
          </a:p>
        </p:txBody>
      </p:sp>
      <p:sp>
        <p:nvSpPr>
          <p:cNvPr id="6" name="Content Placeholder 5"/>
          <p:cNvSpPr>
            <a:spLocks noGrp="1"/>
          </p:cNvSpPr>
          <p:nvPr>
            <p:ph sz="quarter" idx="4"/>
          </p:nvPr>
        </p:nvSpPr>
        <p:spPr/>
        <p:txBody>
          <a:bodyPr>
            <a:normAutofit/>
          </a:bodyPr>
          <a:lstStyle/>
          <a:p>
            <a:r>
              <a:rPr lang="en-US" sz="2000" b="1" dirty="0">
                <a:latin typeface="Times New Roman" panose="02020603050405020304" pitchFamily="18" charset="0"/>
                <a:cs typeface="Times New Roman" panose="02020603050405020304" pitchFamily="18" charset="0"/>
              </a:rPr>
              <a:t>119 </a:t>
            </a:r>
            <a:r>
              <a:rPr lang="en-US" sz="2000" dirty="0">
                <a:latin typeface="Times New Roman" panose="02020603050405020304" pitchFamily="18" charset="0"/>
                <a:cs typeface="Times New Roman" panose="02020603050405020304" pitchFamily="18" charset="0"/>
              </a:rPr>
              <a:t>students participated.</a:t>
            </a:r>
          </a:p>
          <a:p>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84</a:t>
            </a:r>
            <a:r>
              <a:rPr lang="en-US" sz="2000" dirty="0">
                <a:latin typeface="Times New Roman" panose="02020603050405020304" pitchFamily="18" charset="0"/>
                <a:cs typeface="Times New Roman" panose="02020603050405020304" pitchFamily="18" charset="0"/>
              </a:rPr>
              <a:t> students </a:t>
            </a:r>
            <a:r>
              <a:rPr lang="en-US" sz="2000" b="1" dirty="0">
                <a:latin typeface="Times New Roman" panose="02020603050405020304" pitchFamily="18" charset="0"/>
                <a:cs typeface="Times New Roman" panose="02020603050405020304" pitchFamily="18" charset="0"/>
              </a:rPr>
              <a:t>(70.3%; N=119 ) </a:t>
            </a:r>
            <a:r>
              <a:rPr lang="en-US" sz="2000" dirty="0">
                <a:latin typeface="Times New Roman" panose="02020603050405020304" pitchFamily="18" charset="0"/>
                <a:cs typeface="Times New Roman" panose="02020603050405020304" pitchFamily="18" charset="0"/>
              </a:rPr>
              <a:t>correctly identified the research article with </a:t>
            </a:r>
            <a:r>
              <a:rPr lang="en-US" sz="2000" b="1" dirty="0" err="1">
                <a:latin typeface="Times New Roman" panose="02020603050405020304" pitchFamily="18" charset="0"/>
                <a:cs typeface="Times New Roman" panose="02020603050405020304" pitchFamily="18" charset="0"/>
              </a:rPr>
              <a:t>IMRaD</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format.</a:t>
            </a:r>
          </a:p>
          <a:p>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32</a:t>
            </a:r>
            <a:r>
              <a:rPr lang="en-US" sz="2000" dirty="0">
                <a:latin typeface="Times New Roman" panose="02020603050405020304" pitchFamily="18" charset="0"/>
                <a:cs typeface="Times New Roman" panose="02020603050405020304" pitchFamily="18" charset="0"/>
              </a:rPr>
              <a:t> students </a:t>
            </a:r>
            <a:r>
              <a:rPr lang="en-US" sz="2000" b="1" dirty="0">
                <a:latin typeface="Times New Roman" panose="02020603050405020304" pitchFamily="18" charset="0"/>
                <a:cs typeface="Times New Roman" panose="02020603050405020304" pitchFamily="18" charset="0"/>
              </a:rPr>
              <a:t>(50%; n=64 ) </a:t>
            </a:r>
            <a:r>
              <a:rPr lang="en-US" sz="2000" dirty="0">
                <a:latin typeface="Times New Roman" panose="02020603050405020304" pitchFamily="18" charset="0"/>
                <a:cs typeface="Times New Roman" panose="02020603050405020304" pitchFamily="18" charset="0"/>
              </a:rPr>
              <a:t>correctly identified the research article published in </a:t>
            </a:r>
            <a:r>
              <a:rPr lang="en-US" sz="2000" b="1" i="1" dirty="0">
                <a:latin typeface="Times New Roman" panose="02020603050405020304" pitchFamily="18" charset="0"/>
                <a:cs typeface="Times New Roman" panose="02020603050405020304" pitchFamily="18" charset="0"/>
              </a:rPr>
              <a:t>Nature</a:t>
            </a:r>
            <a:r>
              <a:rPr lang="en-US" sz="2000" dirty="0">
                <a:latin typeface="Times New Roman" panose="02020603050405020304" pitchFamily="18" charset="0"/>
                <a:cs typeface="Times New Roman" panose="02020603050405020304" pitchFamily="18" charset="0"/>
              </a:rPr>
              <a:t>.</a:t>
            </a:r>
          </a:p>
          <a:p>
            <a:pPr marL="0" indent="0">
              <a:buNone/>
            </a:pPr>
            <a:endParaRPr lang="en-US" sz="2000" dirty="0"/>
          </a:p>
          <a:p>
            <a:endParaRPr lang="en-US" sz="2000" dirty="0"/>
          </a:p>
        </p:txBody>
      </p:sp>
      <p:cxnSp>
        <p:nvCxnSpPr>
          <p:cNvPr id="8" name="Straight Connector 7"/>
          <p:cNvCxnSpPr/>
          <p:nvPr/>
        </p:nvCxnSpPr>
        <p:spPr>
          <a:xfrm>
            <a:off x="5843847" y="1714182"/>
            <a:ext cx="0" cy="4937760"/>
          </a:xfrm>
          <a:prstGeom prst="line">
            <a:avLst/>
          </a:prstGeom>
          <a:ln w="28575">
            <a:solidFill>
              <a:schemeClr val="accent2">
                <a:lumMod val="75000"/>
              </a:schemeClr>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3824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524" y="274638"/>
            <a:ext cx="10482926" cy="1143000"/>
          </a:xfrm>
        </p:spPr>
        <p:txBody>
          <a:bodyPr>
            <a:normAutofit/>
          </a:bodyPr>
          <a:lstStyle/>
          <a:p>
            <a:r>
              <a:rPr lang="en-US" sz="3000" dirty="0">
                <a:solidFill>
                  <a:schemeClr val="accent2">
                    <a:lumMod val="50000"/>
                  </a:schemeClr>
                </a:solidFill>
                <a:latin typeface="Times New Roman" panose="02020603050405020304" pitchFamily="18" charset="0"/>
                <a:cs typeface="Times New Roman" panose="02020603050405020304" pitchFamily="18" charset="0"/>
              </a:rPr>
              <a:t>Comparison of Pre- and Post- Instruction Data (Review Articles)</a:t>
            </a:r>
          </a:p>
        </p:txBody>
      </p:sp>
      <p:sp>
        <p:nvSpPr>
          <p:cNvPr id="3" name="Text Placeholder 2"/>
          <p:cNvSpPr>
            <a:spLocks noGrp="1"/>
          </p:cNvSpPr>
          <p:nvPr>
            <p:ph type="body" idx="1"/>
          </p:nvPr>
        </p:nvSpPr>
        <p:spPr/>
        <p:txBody>
          <a:bodyPr>
            <a:normAutofit/>
          </a:bodyPr>
          <a:lstStyle/>
          <a:p>
            <a:pPr algn="ctr"/>
            <a:r>
              <a:rPr lang="en-US" dirty="0"/>
              <a:t>Pre-instruction</a:t>
            </a:r>
          </a:p>
        </p:txBody>
      </p:sp>
      <p:sp>
        <p:nvSpPr>
          <p:cNvPr id="4" name="Content Placeholder 3"/>
          <p:cNvSpPr>
            <a:spLocks noGrp="1"/>
          </p:cNvSpPr>
          <p:nvPr>
            <p:ph sz="half" idx="2"/>
          </p:nvPr>
        </p:nvSpPr>
        <p:spPr/>
        <p:txBody>
          <a:bodyPr/>
          <a:lstStyle/>
          <a:p>
            <a:endParaRPr lang="en-US" sz="2000"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121</a:t>
            </a:r>
            <a:r>
              <a:rPr lang="en-US" dirty="0">
                <a:latin typeface="Times New Roman" panose="02020603050405020304" pitchFamily="18" charset="0"/>
                <a:cs typeface="Times New Roman" panose="02020603050405020304" pitchFamily="18" charset="0"/>
              </a:rPr>
              <a:t> students participated.</a:t>
            </a:r>
          </a:p>
          <a:p>
            <a:pPr marL="0" indent="0">
              <a:buNone/>
            </a:pPr>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16</a:t>
            </a:r>
            <a:r>
              <a:rPr lang="en-US" dirty="0">
                <a:latin typeface="Times New Roman" panose="02020603050405020304" pitchFamily="18" charset="0"/>
                <a:cs typeface="Times New Roman" panose="02020603050405020304" pitchFamily="18" charset="0"/>
              </a:rPr>
              <a:t> students </a:t>
            </a:r>
            <a:r>
              <a:rPr lang="en-US" b="1" dirty="0">
                <a:latin typeface="Times New Roman" panose="02020603050405020304" pitchFamily="18" charset="0"/>
                <a:cs typeface="Times New Roman" panose="02020603050405020304" pitchFamily="18" charset="0"/>
              </a:rPr>
              <a:t>(13.2%; N=121) </a:t>
            </a:r>
            <a:r>
              <a:rPr lang="en-US" dirty="0">
                <a:latin typeface="Times New Roman" panose="02020603050405020304" pitchFamily="18" charset="0"/>
                <a:cs typeface="Times New Roman" panose="02020603050405020304" pitchFamily="18" charset="0"/>
              </a:rPr>
              <a:t>correctly identified the 1</a:t>
            </a:r>
            <a:r>
              <a:rPr lang="en-US" baseline="30000" dirty="0">
                <a:latin typeface="Times New Roman" panose="02020603050405020304" pitchFamily="18" charset="0"/>
                <a:cs typeface="Times New Roman" panose="02020603050405020304" pitchFamily="18" charset="0"/>
              </a:rPr>
              <a:t>st</a:t>
            </a:r>
            <a:r>
              <a:rPr lang="en-US" dirty="0">
                <a:latin typeface="Times New Roman" panose="02020603050405020304" pitchFamily="18" charset="0"/>
                <a:cs typeface="Times New Roman" panose="02020603050405020304" pitchFamily="18" charset="0"/>
              </a:rPr>
              <a:t> review article.</a:t>
            </a:r>
          </a:p>
          <a:p>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23</a:t>
            </a:r>
            <a:r>
              <a:rPr lang="en-US" dirty="0">
                <a:latin typeface="Times New Roman" panose="02020603050405020304" pitchFamily="18" charset="0"/>
                <a:cs typeface="Times New Roman" panose="02020603050405020304" pitchFamily="18" charset="0"/>
              </a:rPr>
              <a:t> students </a:t>
            </a:r>
            <a:r>
              <a:rPr lang="en-US" b="1" dirty="0">
                <a:latin typeface="Times New Roman" panose="02020603050405020304" pitchFamily="18" charset="0"/>
                <a:cs typeface="Times New Roman" panose="02020603050405020304" pitchFamily="18" charset="0"/>
              </a:rPr>
              <a:t>(19%; N=121) </a:t>
            </a:r>
            <a:r>
              <a:rPr lang="en-US" dirty="0">
                <a:latin typeface="Times New Roman" panose="02020603050405020304" pitchFamily="18" charset="0"/>
                <a:cs typeface="Times New Roman" panose="02020603050405020304" pitchFamily="18" charset="0"/>
              </a:rPr>
              <a:t>correctly identified the 2</a:t>
            </a:r>
            <a:r>
              <a:rPr lang="en-US" baseline="30000" dirty="0">
                <a:latin typeface="Times New Roman" panose="02020603050405020304" pitchFamily="18" charset="0"/>
                <a:cs typeface="Times New Roman" panose="02020603050405020304" pitchFamily="18" charset="0"/>
              </a:rPr>
              <a:t>nd </a:t>
            </a:r>
            <a:r>
              <a:rPr lang="en-US" dirty="0">
                <a:latin typeface="Times New Roman" panose="02020603050405020304" pitchFamily="18" charset="0"/>
                <a:cs typeface="Times New Roman" panose="02020603050405020304" pitchFamily="18" charset="0"/>
              </a:rPr>
              <a:t> review article.</a:t>
            </a:r>
          </a:p>
          <a:p>
            <a:endParaRPr lang="en-US" dirty="0"/>
          </a:p>
        </p:txBody>
      </p:sp>
      <p:sp>
        <p:nvSpPr>
          <p:cNvPr id="5" name="Text Placeholder 4"/>
          <p:cNvSpPr>
            <a:spLocks noGrp="1"/>
          </p:cNvSpPr>
          <p:nvPr>
            <p:ph type="body" sz="quarter" idx="3"/>
          </p:nvPr>
        </p:nvSpPr>
        <p:spPr/>
        <p:txBody>
          <a:bodyPr/>
          <a:lstStyle/>
          <a:p>
            <a:pPr algn="ctr"/>
            <a:r>
              <a:rPr lang="en-US" dirty="0"/>
              <a:t>Post-instruction</a:t>
            </a:r>
          </a:p>
        </p:txBody>
      </p:sp>
      <p:sp>
        <p:nvSpPr>
          <p:cNvPr id="6" name="Content Placeholder 5"/>
          <p:cNvSpPr>
            <a:spLocks noGrp="1"/>
          </p:cNvSpPr>
          <p:nvPr>
            <p:ph sz="quarter" idx="4"/>
          </p:nvPr>
        </p:nvSpPr>
        <p:spPr/>
        <p:txBody>
          <a:bodyPr>
            <a:normAutofit/>
          </a:bodyPr>
          <a:lstStyle/>
          <a:p>
            <a:endParaRPr lang="en-US" sz="2000"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119 </a:t>
            </a:r>
            <a:r>
              <a:rPr lang="en-US" dirty="0">
                <a:latin typeface="Times New Roman" panose="02020603050405020304" pitchFamily="18" charset="0"/>
                <a:cs typeface="Times New Roman" panose="02020603050405020304" pitchFamily="18" charset="0"/>
              </a:rPr>
              <a:t>students participated.</a:t>
            </a:r>
          </a:p>
          <a:p>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44</a:t>
            </a:r>
            <a:r>
              <a:rPr lang="en-US" dirty="0">
                <a:latin typeface="Times New Roman" panose="02020603050405020304" pitchFamily="18" charset="0"/>
                <a:cs typeface="Times New Roman" panose="02020603050405020304" pitchFamily="18" charset="0"/>
              </a:rPr>
              <a:t> students  </a:t>
            </a:r>
            <a:r>
              <a:rPr lang="en-US" b="1" dirty="0">
                <a:latin typeface="Times New Roman" panose="02020603050405020304" pitchFamily="18" charset="0"/>
                <a:cs typeface="Times New Roman" panose="02020603050405020304" pitchFamily="18" charset="0"/>
              </a:rPr>
              <a:t>(37% ; N=119) </a:t>
            </a:r>
            <a:r>
              <a:rPr lang="en-US" dirty="0">
                <a:latin typeface="Times New Roman" panose="02020603050405020304" pitchFamily="18" charset="0"/>
                <a:cs typeface="Times New Roman" panose="02020603050405020304" pitchFamily="18" charset="0"/>
              </a:rPr>
              <a:t>correctly identified the review article.</a:t>
            </a:r>
          </a:p>
          <a:p>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44</a:t>
            </a:r>
            <a:r>
              <a:rPr lang="en-US" dirty="0">
                <a:latin typeface="Times New Roman" panose="02020603050405020304" pitchFamily="18" charset="0"/>
                <a:cs typeface="Times New Roman" panose="02020603050405020304" pitchFamily="18" charset="0"/>
              </a:rPr>
              <a:t> students</a:t>
            </a:r>
            <a:r>
              <a:rPr lang="en-US" b="1" dirty="0">
                <a:latin typeface="Times New Roman" panose="02020603050405020304" pitchFamily="18" charset="0"/>
                <a:cs typeface="Times New Roman" panose="02020603050405020304" pitchFamily="18" charset="0"/>
              </a:rPr>
              <a:t>(37%; N=119) </a:t>
            </a:r>
            <a:r>
              <a:rPr lang="en-US" dirty="0">
                <a:latin typeface="Times New Roman" panose="02020603050405020304" pitchFamily="18" charset="0"/>
                <a:cs typeface="Times New Roman" panose="02020603050405020304" pitchFamily="18" charset="0"/>
              </a:rPr>
              <a:t>correctly identified the review article.</a:t>
            </a:r>
          </a:p>
          <a:p>
            <a:endParaRPr lang="en-US" sz="2000" dirty="0"/>
          </a:p>
          <a:p>
            <a:endParaRPr lang="en-US" sz="2000" dirty="0"/>
          </a:p>
        </p:txBody>
      </p:sp>
      <p:cxnSp>
        <p:nvCxnSpPr>
          <p:cNvPr id="8" name="Straight Connector 7"/>
          <p:cNvCxnSpPr/>
          <p:nvPr/>
        </p:nvCxnSpPr>
        <p:spPr>
          <a:xfrm>
            <a:off x="5843847" y="1714182"/>
            <a:ext cx="0" cy="4937760"/>
          </a:xfrm>
          <a:prstGeom prst="line">
            <a:avLst/>
          </a:prstGeom>
          <a:ln w="28575">
            <a:solidFill>
              <a:schemeClr val="accent2">
                <a:lumMod val="75000"/>
              </a:schemeClr>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4216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524" y="274638"/>
            <a:ext cx="10482926" cy="1143000"/>
          </a:xfrm>
        </p:spPr>
        <p:txBody>
          <a:bodyPr>
            <a:normAutofit/>
          </a:bodyPr>
          <a:lstStyle/>
          <a:p>
            <a:r>
              <a:rPr lang="en-US" sz="3000" dirty="0">
                <a:solidFill>
                  <a:schemeClr val="accent2">
                    <a:lumMod val="50000"/>
                  </a:schemeClr>
                </a:solidFill>
                <a:latin typeface="Times New Roman" panose="02020603050405020304" pitchFamily="18" charset="0"/>
                <a:cs typeface="Times New Roman" panose="02020603050405020304" pitchFamily="18" charset="0"/>
              </a:rPr>
              <a:t>Comparison of Pre- and Post- Instruction Data (Popular Science magazine Articles)</a:t>
            </a:r>
          </a:p>
        </p:txBody>
      </p:sp>
      <p:sp>
        <p:nvSpPr>
          <p:cNvPr id="3" name="Text Placeholder 2"/>
          <p:cNvSpPr>
            <a:spLocks noGrp="1"/>
          </p:cNvSpPr>
          <p:nvPr>
            <p:ph type="body" idx="1"/>
          </p:nvPr>
        </p:nvSpPr>
        <p:spPr/>
        <p:txBody>
          <a:bodyPr>
            <a:normAutofit/>
          </a:bodyPr>
          <a:lstStyle/>
          <a:p>
            <a:pPr algn="ctr"/>
            <a:r>
              <a:rPr lang="en-US" dirty="0"/>
              <a:t>Pre-instruction</a:t>
            </a:r>
          </a:p>
        </p:txBody>
      </p:sp>
      <p:sp>
        <p:nvSpPr>
          <p:cNvPr id="4" name="Content Placeholder 3"/>
          <p:cNvSpPr>
            <a:spLocks noGrp="1"/>
          </p:cNvSpPr>
          <p:nvPr>
            <p:ph sz="half" idx="2"/>
          </p:nvPr>
        </p:nvSpPr>
        <p:spPr/>
        <p:txBody>
          <a:bodyPr>
            <a:normAutofit/>
          </a:bodyPr>
          <a:lstStyle/>
          <a:p>
            <a:r>
              <a:rPr lang="en-US" sz="2800" b="1" dirty="0">
                <a:latin typeface="Times New Roman" panose="02020603050405020304" pitchFamily="18" charset="0"/>
                <a:cs typeface="Times New Roman" panose="02020603050405020304" pitchFamily="18" charset="0"/>
              </a:rPr>
              <a:t>121</a:t>
            </a:r>
            <a:r>
              <a:rPr lang="en-US" sz="2800" dirty="0">
                <a:latin typeface="Times New Roman" panose="02020603050405020304" pitchFamily="18" charset="0"/>
                <a:cs typeface="Times New Roman" panose="02020603050405020304" pitchFamily="18" charset="0"/>
              </a:rPr>
              <a:t> students participated.</a:t>
            </a:r>
          </a:p>
          <a:p>
            <a:pPr marL="0" indent="0">
              <a:buNone/>
            </a:pPr>
            <a:endParaRPr lang="en-US" sz="2800" dirty="0">
              <a:latin typeface="Times New Roman" panose="02020603050405020304" pitchFamily="18" charset="0"/>
              <a:cs typeface="Times New Roman" panose="02020603050405020304" pitchFamily="18" charset="0"/>
            </a:endParaRPr>
          </a:p>
          <a:p>
            <a:r>
              <a:rPr lang="en-US" sz="2800" b="1" dirty="0">
                <a:latin typeface="Times New Roman" panose="02020603050405020304" pitchFamily="18" charset="0"/>
                <a:cs typeface="Times New Roman" panose="02020603050405020304" pitchFamily="18" charset="0"/>
              </a:rPr>
              <a:t>77 </a:t>
            </a:r>
            <a:r>
              <a:rPr lang="en-US" sz="2800" dirty="0">
                <a:latin typeface="Times New Roman" panose="02020603050405020304" pitchFamily="18" charset="0"/>
                <a:cs typeface="Times New Roman" panose="02020603050405020304" pitchFamily="18" charset="0"/>
              </a:rPr>
              <a:t>students </a:t>
            </a:r>
            <a:r>
              <a:rPr lang="en-US" sz="2800" b="1" dirty="0">
                <a:latin typeface="Times New Roman" panose="02020603050405020304" pitchFamily="18" charset="0"/>
                <a:cs typeface="Times New Roman" panose="02020603050405020304" pitchFamily="18" charset="0"/>
              </a:rPr>
              <a:t>(63.6%; N=121) </a:t>
            </a:r>
            <a:r>
              <a:rPr lang="en-US" sz="2800" dirty="0">
                <a:latin typeface="Times New Roman" panose="02020603050405020304" pitchFamily="18" charset="0"/>
                <a:cs typeface="Times New Roman" panose="02020603050405020304" pitchFamily="18" charset="0"/>
              </a:rPr>
              <a:t>correctly identified the popular science magazine article.</a:t>
            </a:r>
          </a:p>
          <a:p>
            <a:pPr marL="0" indent="0">
              <a:buNone/>
            </a:pPr>
            <a:endParaRPr lang="en-US" sz="2800" dirty="0">
              <a:latin typeface="Times New Roman" panose="02020603050405020304" pitchFamily="18" charset="0"/>
              <a:cs typeface="Times New Roman" panose="02020603050405020304" pitchFamily="18" charset="0"/>
            </a:endParaRPr>
          </a:p>
          <a:p>
            <a:endParaRPr lang="en-US" dirty="0"/>
          </a:p>
        </p:txBody>
      </p:sp>
      <p:sp>
        <p:nvSpPr>
          <p:cNvPr id="5" name="Text Placeholder 4"/>
          <p:cNvSpPr>
            <a:spLocks noGrp="1"/>
          </p:cNvSpPr>
          <p:nvPr>
            <p:ph type="body" sz="quarter" idx="3"/>
          </p:nvPr>
        </p:nvSpPr>
        <p:spPr/>
        <p:txBody>
          <a:bodyPr/>
          <a:lstStyle/>
          <a:p>
            <a:pPr algn="ctr"/>
            <a:r>
              <a:rPr lang="en-US" dirty="0"/>
              <a:t>Post-instruction</a:t>
            </a:r>
          </a:p>
        </p:txBody>
      </p:sp>
      <p:sp>
        <p:nvSpPr>
          <p:cNvPr id="6" name="Content Placeholder 5"/>
          <p:cNvSpPr>
            <a:spLocks noGrp="1"/>
          </p:cNvSpPr>
          <p:nvPr>
            <p:ph sz="quarter" idx="4"/>
          </p:nvPr>
        </p:nvSpPr>
        <p:spPr/>
        <p:txBody>
          <a:bodyPr>
            <a:normAutofit/>
          </a:bodyPr>
          <a:lstStyle/>
          <a:p>
            <a:r>
              <a:rPr lang="en-US" sz="2800" b="1" dirty="0">
                <a:latin typeface="Times New Roman" panose="02020603050405020304" pitchFamily="18" charset="0"/>
                <a:cs typeface="Times New Roman" panose="02020603050405020304" pitchFamily="18" charset="0"/>
              </a:rPr>
              <a:t>119 </a:t>
            </a:r>
            <a:r>
              <a:rPr lang="en-US" sz="2800" dirty="0">
                <a:latin typeface="Times New Roman" panose="02020603050405020304" pitchFamily="18" charset="0"/>
                <a:cs typeface="Times New Roman" panose="02020603050405020304" pitchFamily="18" charset="0"/>
              </a:rPr>
              <a:t>students participated.</a:t>
            </a:r>
          </a:p>
          <a:p>
            <a:endParaRPr lang="en-US" sz="2800" dirty="0">
              <a:latin typeface="Times New Roman" panose="02020603050405020304" pitchFamily="18" charset="0"/>
              <a:cs typeface="Times New Roman" panose="02020603050405020304" pitchFamily="18" charset="0"/>
            </a:endParaRPr>
          </a:p>
          <a:p>
            <a:r>
              <a:rPr lang="en-US" sz="2800" b="1" dirty="0">
                <a:latin typeface="Times New Roman" panose="02020603050405020304" pitchFamily="18" charset="0"/>
                <a:cs typeface="Times New Roman" panose="02020603050405020304" pitchFamily="18" charset="0"/>
              </a:rPr>
              <a:t>73</a:t>
            </a:r>
            <a:r>
              <a:rPr lang="en-US" sz="2800" dirty="0">
                <a:latin typeface="Times New Roman" panose="02020603050405020304" pitchFamily="18" charset="0"/>
                <a:cs typeface="Times New Roman" panose="02020603050405020304" pitchFamily="18" charset="0"/>
              </a:rPr>
              <a:t> students </a:t>
            </a:r>
            <a:r>
              <a:rPr lang="en-US" sz="2800" b="1" dirty="0">
                <a:latin typeface="Times New Roman" panose="02020603050405020304" pitchFamily="18" charset="0"/>
                <a:cs typeface="Times New Roman" panose="02020603050405020304" pitchFamily="18" charset="0"/>
              </a:rPr>
              <a:t>(61.3%, N=119)</a:t>
            </a:r>
            <a:r>
              <a:rPr lang="en-US" sz="2800" dirty="0">
                <a:latin typeface="Times New Roman" panose="02020603050405020304" pitchFamily="18" charset="0"/>
                <a:cs typeface="Times New Roman" panose="02020603050405020304" pitchFamily="18" charset="0"/>
              </a:rPr>
              <a:t> correctly identified the popular science magazine article’</a:t>
            </a:r>
          </a:p>
          <a:p>
            <a:endParaRPr lang="en-US" dirty="0"/>
          </a:p>
          <a:p>
            <a:endParaRPr lang="en-US" dirty="0"/>
          </a:p>
          <a:p>
            <a:endParaRPr lang="en-US" sz="2000" dirty="0"/>
          </a:p>
          <a:p>
            <a:endParaRPr lang="en-US" sz="2000" dirty="0"/>
          </a:p>
        </p:txBody>
      </p:sp>
      <p:cxnSp>
        <p:nvCxnSpPr>
          <p:cNvPr id="8" name="Straight Connector 7"/>
          <p:cNvCxnSpPr/>
          <p:nvPr/>
        </p:nvCxnSpPr>
        <p:spPr>
          <a:xfrm>
            <a:off x="5843847" y="1714182"/>
            <a:ext cx="0" cy="4937760"/>
          </a:xfrm>
          <a:prstGeom prst="line">
            <a:avLst/>
          </a:prstGeom>
          <a:ln w="28575">
            <a:solidFill>
              <a:schemeClr val="accent2">
                <a:lumMod val="75000"/>
              </a:schemeClr>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4189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72C72-6717-44DA-A742-3C239112D0D1}"/>
              </a:ext>
            </a:extLst>
          </p:cNvPr>
          <p:cNvSpPr>
            <a:spLocks noGrp="1"/>
          </p:cNvSpPr>
          <p:nvPr>
            <p:ph type="title"/>
          </p:nvPr>
        </p:nvSpPr>
        <p:spPr/>
        <p:txBody>
          <a:bodyPr>
            <a:normAutofit/>
          </a:bodyPr>
          <a:lstStyle/>
          <a:p>
            <a:r>
              <a:rPr lang="en-US" sz="3000" dirty="0">
                <a:solidFill>
                  <a:schemeClr val="accent1">
                    <a:lumMod val="50000"/>
                  </a:schemeClr>
                </a:solidFill>
                <a:latin typeface="Times New Roman" panose="02020603050405020304" pitchFamily="18" charset="0"/>
                <a:cs typeface="Times New Roman" panose="02020603050405020304" pitchFamily="18" charset="0"/>
              </a:rPr>
              <a:t>Did the question with clues help students identify the research article (</a:t>
            </a:r>
            <a:r>
              <a:rPr lang="en-US" sz="3000" dirty="0" err="1">
                <a:solidFill>
                  <a:schemeClr val="accent1">
                    <a:lumMod val="50000"/>
                  </a:schemeClr>
                </a:solidFill>
                <a:latin typeface="Times New Roman" panose="02020603050405020304" pitchFamily="18" charset="0"/>
                <a:cs typeface="Times New Roman" panose="02020603050405020304" pitchFamily="18" charset="0"/>
              </a:rPr>
              <a:t>IMRaD</a:t>
            </a:r>
            <a:r>
              <a:rPr lang="en-US" sz="3000" dirty="0">
                <a:solidFill>
                  <a:schemeClr val="accent1">
                    <a:lumMod val="50000"/>
                  </a:schemeClr>
                </a:solidFill>
                <a:latin typeface="Times New Roman" panose="02020603050405020304" pitchFamily="18" charset="0"/>
                <a:cs typeface="Times New Roman" panose="02020603050405020304" pitchFamily="18" charset="0"/>
              </a:rPr>
              <a:t>) better? </a:t>
            </a:r>
          </a:p>
        </p:txBody>
      </p:sp>
      <p:sp>
        <p:nvSpPr>
          <p:cNvPr id="3" name="Content Placeholder 2">
            <a:extLst>
              <a:ext uri="{FF2B5EF4-FFF2-40B4-BE49-F238E27FC236}">
                <a16:creationId xmlns:a16="http://schemas.microsoft.com/office/drawing/2014/main" id="{EF04E0EA-8E63-4654-B5C2-627D13077229}"/>
              </a:ext>
            </a:extLst>
          </p:cNvPr>
          <p:cNvSpPr>
            <a:spLocks noGrp="1"/>
          </p:cNvSpPr>
          <p:nvPr>
            <p:ph idx="1"/>
          </p:nvPr>
        </p:nvSpPr>
        <p:spPr/>
        <p:txBody>
          <a:bodyPr>
            <a:normAutofit/>
          </a:bodyPr>
          <a:lstStyle/>
          <a:p>
            <a:pPr marL="0" indent="0">
              <a:buNone/>
            </a:pPr>
            <a:r>
              <a:rPr lang="en-US" sz="2000" b="1"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In post-instruction assessment</a:t>
            </a:r>
            <a:r>
              <a:rPr lang="en-US" sz="2400" b="1" dirty="0">
                <a:latin typeface="Times New Roman" panose="02020603050405020304" pitchFamily="18" charset="0"/>
                <a:cs typeface="Times New Roman" panose="02020603050405020304" pitchFamily="18" charset="0"/>
              </a:rPr>
              <a:t>, 53 </a:t>
            </a:r>
            <a:r>
              <a:rPr lang="en-US" sz="2400" dirty="0">
                <a:latin typeface="Times New Roman" panose="02020603050405020304" pitchFamily="18" charset="0"/>
                <a:cs typeface="Times New Roman" panose="02020603050405020304" pitchFamily="18" charset="0"/>
              </a:rPr>
              <a:t>students</a:t>
            </a:r>
            <a:r>
              <a:rPr lang="en-US" sz="2400" b="1" dirty="0">
                <a:latin typeface="Times New Roman" panose="02020603050405020304" pitchFamily="18" charset="0"/>
                <a:cs typeface="Times New Roman" panose="02020603050405020304" pitchFamily="18" charset="0"/>
              </a:rPr>
              <a:t> (96.4%;n=55) </a:t>
            </a:r>
            <a:r>
              <a:rPr lang="en-US" sz="2400" dirty="0">
                <a:latin typeface="Times New Roman" panose="02020603050405020304" pitchFamily="18" charset="0"/>
                <a:cs typeface="Times New Roman" panose="02020603050405020304" pitchFamily="18" charset="0"/>
              </a:rPr>
              <a:t>correctly identified 2 unique elements of a research article.</a:t>
            </a: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In post-instruction assessment</a:t>
            </a:r>
            <a:r>
              <a:rPr lang="en-US" sz="2400" b="1" dirty="0">
                <a:latin typeface="Times New Roman" panose="02020603050405020304" pitchFamily="18" charset="0"/>
                <a:cs typeface="Times New Roman" panose="02020603050405020304" pitchFamily="18" charset="0"/>
              </a:rPr>
              <a:t>, 44 </a:t>
            </a:r>
            <a:r>
              <a:rPr lang="en-US" sz="2400" dirty="0">
                <a:latin typeface="Times New Roman" panose="02020603050405020304" pitchFamily="18" charset="0"/>
                <a:cs typeface="Times New Roman" panose="02020603050405020304" pitchFamily="18" charset="0"/>
              </a:rPr>
              <a:t>students</a:t>
            </a:r>
            <a:r>
              <a:rPr lang="en-US" sz="2400" b="1" dirty="0">
                <a:latin typeface="Times New Roman" panose="02020603050405020304" pitchFamily="18" charset="0"/>
                <a:cs typeface="Times New Roman" panose="02020603050405020304" pitchFamily="18" charset="0"/>
              </a:rPr>
              <a:t> (80%;n=55) </a:t>
            </a:r>
            <a:r>
              <a:rPr lang="en-US" sz="2400" dirty="0">
                <a:latin typeface="Times New Roman" panose="02020603050405020304" pitchFamily="18" charset="0"/>
                <a:cs typeface="Times New Roman" panose="02020603050405020304" pitchFamily="18" charset="0"/>
              </a:rPr>
              <a:t>correctly identified the research article with traditional </a:t>
            </a:r>
            <a:r>
              <a:rPr lang="en-US" sz="2400" dirty="0" err="1">
                <a:latin typeface="Times New Roman" panose="02020603050405020304" pitchFamily="18" charset="0"/>
                <a:cs typeface="Times New Roman" panose="02020603050405020304" pitchFamily="18" charset="0"/>
              </a:rPr>
              <a:t>IMRaD</a:t>
            </a:r>
            <a:r>
              <a:rPr lang="en-US" sz="2400" dirty="0">
                <a:latin typeface="Times New Roman" panose="02020603050405020304" pitchFamily="18" charset="0"/>
                <a:cs typeface="Times New Roman" panose="02020603050405020304" pitchFamily="18" charset="0"/>
              </a:rPr>
              <a:t> format. </a:t>
            </a:r>
          </a:p>
          <a:p>
            <a:endParaRPr lang="en-US" sz="24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 post-instruction assessment</a:t>
            </a:r>
            <a:r>
              <a:rPr lang="en-US" sz="2400" b="1" dirty="0">
                <a:latin typeface="Times New Roman" panose="02020603050405020304" pitchFamily="18" charset="0"/>
                <a:cs typeface="Times New Roman" panose="02020603050405020304" pitchFamily="18" charset="0"/>
              </a:rPr>
              <a:t>, 40 </a:t>
            </a:r>
            <a:r>
              <a:rPr lang="en-US" sz="2400" dirty="0">
                <a:latin typeface="Times New Roman" panose="02020603050405020304" pitchFamily="18" charset="0"/>
                <a:cs typeface="Times New Roman" panose="02020603050405020304" pitchFamily="18" charset="0"/>
              </a:rPr>
              <a:t>students in control group</a:t>
            </a:r>
            <a:r>
              <a:rPr lang="en-US" sz="2400" b="1" dirty="0">
                <a:latin typeface="Times New Roman" panose="02020603050405020304" pitchFamily="18" charset="0"/>
                <a:cs typeface="Times New Roman" panose="02020603050405020304" pitchFamily="18" charset="0"/>
              </a:rPr>
              <a:t> (63%;n=64) </a:t>
            </a:r>
            <a:r>
              <a:rPr lang="en-US" sz="2400" dirty="0">
                <a:latin typeface="Times New Roman" panose="02020603050405020304" pitchFamily="18" charset="0"/>
                <a:cs typeface="Times New Roman" panose="02020603050405020304" pitchFamily="18" charset="0"/>
              </a:rPr>
              <a:t>correctly identified the research article with traditional </a:t>
            </a:r>
            <a:r>
              <a:rPr lang="en-US" sz="2400" dirty="0" err="1">
                <a:latin typeface="Times New Roman" panose="02020603050405020304" pitchFamily="18" charset="0"/>
                <a:cs typeface="Times New Roman" panose="02020603050405020304" pitchFamily="18" charset="0"/>
              </a:rPr>
              <a:t>IMRaD</a:t>
            </a:r>
            <a:r>
              <a:rPr lang="en-US" sz="2400" dirty="0">
                <a:latin typeface="Times New Roman" panose="02020603050405020304" pitchFamily="18" charset="0"/>
                <a:cs typeface="Times New Roman" panose="02020603050405020304" pitchFamily="18" charset="0"/>
              </a:rPr>
              <a:t> format. </a:t>
            </a:r>
          </a:p>
          <a:p>
            <a:endParaRPr lang="en-US" dirty="0"/>
          </a:p>
        </p:txBody>
      </p:sp>
    </p:spTree>
    <p:extLst>
      <p:ext uri="{BB962C8B-B14F-4D97-AF65-F5344CB8AC3E}">
        <p14:creationId xmlns:p14="http://schemas.microsoft.com/office/powerpoint/2010/main" val="1730368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72C72-6717-44DA-A742-3C239112D0D1}"/>
              </a:ext>
            </a:extLst>
          </p:cNvPr>
          <p:cNvSpPr>
            <a:spLocks noGrp="1"/>
          </p:cNvSpPr>
          <p:nvPr>
            <p:ph type="title"/>
          </p:nvPr>
        </p:nvSpPr>
        <p:spPr/>
        <p:txBody>
          <a:bodyPr>
            <a:normAutofit/>
          </a:bodyPr>
          <a:lstStyle/>
          <a:p>
            <a:r>
              <a:rPr lang="en-US" sz="3000" dirty="0">
                <a:solidFill>
                  <a:schemeClr val="accent1">
                    <a:lumMod val="50000"/>
                  </a:schemeClr>
                </a:solidFill>
              </a:rPr>
              <a:t>Conclusion</a:t>
            </a:r>
          </a:p>
        </p:txBody>
      </p:sp>
      <p:sp>
        <p:nvSpPr>
          <p:cNvPr id="3" name="Content Placeholder 2">
            <a:extLst>
              <a:ext uri="{FF2B5EF4-FFF2-40B4-BE49-F238E27FC236}">
                <a16:creationId xmlns:a16="http://schemas.microsoft.com/office/drawing/2014/main" id="{EF04E0EA-8E63-4654-B5C2-627D13077229}"/>
              </a:ext>
            </a:extLst>
          </p:cNvPr>
          <p:cNvSpPr>
            <a:spLocks noGrp="1"/>
          </p:cNvSpPr>
          <p:nvPr>
            <p:ph idx="1"/>
          </p:nvPr>
        </p:nvSpPr>
        <p:spPr/>
        <p:txBody>
          <a:bodyPr>
            <a:normAutofit/>
          </a:bodyPr>
          <a:lstStyle/>
          <a:p>
            <a:endParaRPr lang="en-US" sz="2000" b="1"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The post-instruction assessment showed the following:</a:t>
            </a:r>
          </a:p>
          <a:p>
            <a:r>
              <a:rPr lang="en-US" sz="2400" dirty="0">
                <a:latin typeface="Times New Roman" panose="02020603050405020304" pitchFamily="18" charset="0"/>
                <a:cs typeface="Times New Roman" panose="02020603050405020304" pitchFamily="18" charset="0"/>
              </a:rPr>
              <a:t>96.3% students learned and retained the information about  two unique features of a research article.</a:t>
            </a:r>
          </a:p>
          <a:p>
            <a:r>
              <a:rPr lang="en-US" sz="2400" dirty="0">
                <a:latin typeface="Times New Roman" panose="02020603050405020304" pitchFamily="18" charset="0"/>
                <a:cs typeface="Times New Roman" panose="02020603050405020304" pitchFamily="18" charset="0"/>
              </a:rPr>
              <a:t>80% students learned and retained the information about traditional  </a:t>
            </a:r>
            <a:r>
              <a:rPr lang="en-US" sz="2400" dirty="0" err="1">
                <a:latin typeface="Times New Roman" panose="02020603050405020304" pitchFamily="18" charset="0"/>
                <a:cs typeface="Times New Roman" panose="02020603050405020304" pitchFamily="18" charset="0"/>
              </a:rPr>
              <a:t>IMRaD</a:t>
            </a:r>
            <a:r>
              <a:rPr lang="en-US" sz="2400" dirty="0">
                <a:latin typeface="Times New Roman" panose="02020603050405020304" pitchFamily="18" charset="0"/>
                <a:cs typeface="Times New Roman" panose="02020603050405020304" pitchFamily="18" charset="0"/>
              </a:rPr>
              <a:t> format of a research article.</a:t>
            </a:r>
          </a:p>
          <a:p>
            <a:r>
              <a:rPr lang="en-US" sz="2400" dirty="0">
                <a:latin typeface="Times New Roman" panose="02020603050405020304" pitchFamily="18" charset="0"/>
                <a:cs typeface="Times New Roman" panose="02020603050405020304" pitchFamily="18" charset="0"/>
              </a:rPr>
              <a:t>50% students learned and retained the information about the non-traditional format of a research article published in </a:t>
            </a:r>
            <a:r>
              <a:rPr lang="en-US" sz="2400" i="1" dirty="0">
                <a:latin typeface="Times New Roman" panose="02020603050405020304" pitchFamily="18" charset="0"/>
                <a:cs typeface="Times New Roman" panose="02020603050405020304" pitchFamily="18" charset="0"/>
              </a:rPr>
              <a:t>Nature</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37% students learned and retained the information about how to identify a review article.   </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8090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72C72-6717-44DA-A742-3C239112D0D1}"/>
              </a:ext>
            </a:extLst>
          </p:cNvPr>
          <p:cNvSpPr>
            <a:spLocks noGrp="1"/>
          </p:cNvSpPr>
          <p:nvPr>
            <p:ph type="title"/>
          </p:nvPr>
        </p:nvSpPr>
        <p:spPr/>
        <p:txBody>
          <a:bodyPr>
            <a:normAutofit/>
          </a:bodyPr>
          <a:lstStyle/>
          <a:p>
            <a:r>
              <a:rPr lang="en-US" sz="3000" dirty="0">
                <a:solidFill>
                  <a:schemeClr val="accent1">
                    <a:lumMod val="50000"/>
                  </a:schemeClr>
                </a:solidFill>
              </a:rPr>
              <a:t>Conclusion</a:t>
            </a:r>
          </a:p>
        </p:txBody>
      </p:sp>
      <p:sp>
        <p:nvSpPr>
          <p:cNvPr id="3" name="Content Placeholder 2">
            <a:extLst>
              <a:ext uri="{FF2B5EF4-FFF2-40B4-BE49-F238E27FC236}">
                <a16:creationId xmlns:a16="http://schemas.microsoft.com/office/drawing/2014/main" id="{EF04E0EA-8E63-4654-B5C2-627D13077229}"/>
              </a:ext>
            </a:extLst>
          </p:cNvPr>
          <p:cNvSpPr>
            <a:spLocks noGrp="1"/>
          </p:cNvSpPr>
          <p:nvPr>
            <p:ph idx="1"/>
          </p:nvPr>
        </p:nvSpPr>
        <p:spPr/>
        <p:txBody>
          <a:bodyPr>
            <a:normAutofit lnSpcReduction="10000"/>
          </a:bodyPr>
          <a:lstStyle/>
          <a:p>
            <a:r>
              <a:rPr lang="en-US" sz="2000" dirty="0">
                <a:latin typeface="Times New Roman" panose="02020603050405020304" pitchFamily="18" charset="0"/>
                <a:cs typeface="Times New Roman" panose="02020603050405020304" pitchFamily="18" charset="0"/>
              </a:rPr>
              <a:t>Only 61.3% students learned and retained the information to correctly identify the popular science article in post instruction assessment.  The students fared a little better (63.6%) to identify a popular science article in pre-instruction sessions.</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The evidence suggested that the question with the clues about two unique features of a research article probably helped the students in the experimental group (n=55)  identify the research article better than those in control group (n=64) [80% in experimental group vs. 63% in control group]</a:t>
            </a:r>
          </a:p>
          <a:p>
            <a:r>
              <a:rPr lang="en-US" sz="2000" dirty="0">
                <a:latin typeface="Times New Roman" panose="02020603050405020304" pitchFamily="18" charset="0"/>
                <a:cs typeface="Times New Roman" panose="02020603050405020304" pitchFamily="18" charset="0"/>
              </a:rPr>
              <a:t>Almost all BIO 112 instructors required students to find original research articles to support the findings in their lab reports.</a:t>
            </a:r>
          </a:p>
          <a:p>
            <a:pPr marL="0" indent="0">
              <a:buNone/>
            </a:pP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students had more opportunity to apply their acquired knowledge and skills to identify and retrieve research articles than the review and the pop-sci articles.  The ability to apply immediately the acquired knowledge offered practice and increased the retention of knowledge about the contents and formats of research articles in BIO112 </a:t>
            </a:r>
            <a:r>
              <a:rPr lang="en-US" sz="2000" dirty="0" smtClean="0">
                <a:latin typeface="Times New Roman" panose="02020603050405020304" pitchFamily="18" charset="0"/>
                <a:cs typeface="Times New Roman" panose="02020603050405020304" pitchFamily="18" charset="0"/>
              </a:rPr>
              <a:t>students</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43427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437C7-8DA7-45B0-BA88-F89ADCFC8303}"/>
              </a:ext>
            </a:extLst>
          </p:cNvPr>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 </a:t>
            </a:r>
            <a:r>
              <a:rPr lang="en-US" sz="4000" dirty="0">
                <a:solidFill>
                  <a:schemeClr val="accent2">
                    <a:lumMod val="50000"/>
                  </a:schemeClr>
                </a:solidFill>
                <a:latin typeface="Times New Roman" panose="02020603050405020304" pitchFamily="18" charset="0"/>
                <a:cs typeface="Times New Roman" panose="02020603050405020304" pitchFamily="18" charset="0"/>
              </a:rPr>
              <a:t>The Study</a:t>
            </a:r>
          </a:p>
        </p:txBody>
      </p:sp>
      <p:sp>
        <p:nvSpPr>
          <p:cNvPr id="3" name="Content Placeholder 2">
            <a:extLst>
              <a:ext uri="{FF2B5EF4-FFF2-40B4-BE49-F238E27FC236}">
                <a16:creationId xmlns:a16="http://schemas.microsoft.com/office/drawing/2014/main" id="{F732D6B9-22CD-43FE-894A-A2EF1E9346A7}"/>
              </a:ext>
            </a:extLst>
          </p:cNvPr>
          <p:cNvSpPr>
            <a:spLocks noGrp="1"/>
          </p:cNvSpPr>
          <p:nvPr>
            <p:ph idx="1"/>
          </p:nvPr>
        </p:nvSpPr>
        <p:spPr/>
        <p:txBody>
          <a:bodyPr>
            <a:normAutofit/>
          </a:bodyPr>
          <a:lstStyle/>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This study reports a performance-based assessment of  knowledge acquisition and retention in biology undergraduates. The students who participated in this study were enrolled in six sections of Concepts and Methods II Laboratory Course (Bio 112) in Spring 2018 semester at Adelphi University. The students in each section attended a one-shot library instruction session at the beginning of Spring 2018 semester.</a:t>
            </a:r>
          </a:p>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I conducted  a pre-instruction assessment  in late January and early February, 2018, to determine the students’ baseline knowledge of </a:t>
            </a:r>
            <a:r>
              <a:rPr lang="en-US" sz="2000" dirty="0" smtClean="0">
                <a:latin typeface="Times New Roman" panose="02020603050405020304" pitchFamily="18" charset="0"/>
                <a:cs typeface="Times New Roman" panose="02020603050405020304" pitchFamily="18" charset="0"/>
              </a:rPr>
              <a:t>science </a:t>
            </a:r>
            <a:r>
              <a:rPr lang="en-US" sz="2000" dirty="0">
                <a:latin typeface="Times New Roman" panose="02020603050405020304" pitchFamily="18" charset="0"/>
                <a:cs typeface="Times New Roman" panose="02020603050405020304" pitchFamily="18" charset="0"/>
              </a:rPr>
              <a:t>literature.  In late April and early May, 2018, I conducted a post-instruction </a:t>
            </a:r>
            <a:r>
              <a:rPr lang="en-US" sz="2000" dirty="0" smtClean="0">
                <a:latin typeface="Times New Roman" panose="02020603050405020304" pitchFamily="18" charset="0"/>
                <a:cs typeface="Times New Roman" panose="02020603050405020304" pitchFamily="18" charset="0"/>
              </a:rPr>
              <a:t>assessment: </a:t>
            </a:r>
            <a:r>
              <a:rPr lang="en-US" sz="2000" dirty="0">
                <a:latin typeface="Times New Roman" panose="02020603050405020304" pitchFamily="18" charset="0"/>
                <a:cs typeface="Times New Roman" panose="02020603050405020304" pitchFamily="18" charset="0"/>
              </a:rPr>
              <a:t>A</a:t>
            </a:r>
            <a:r>
              <a:rPr lang="en-US" sz="2000" dirty="0" smtClean="0">
                <a:latin typeface="Times New Roman" panose="02020603050405020304" pitchFamily="18" charset="0"/>
                <a:cs typeface="Times New Roman" panose="02020603050405020304" pitchFamily="18" charset="0"/>
              </a:rPr>
              <a:t>) to </a:t>
            </a:r>
            <a:r>
              <a:rPr lang="en-US" sz="2000" dirty="0">
                <a:latin typeface="Times New Roman" panose="02020603050405020304" pitchFamily="18" charset="0"/>
                <a:cs typeface="Times New Roman" panose="02020603050405020304" pitchFamily="18" charset="0"/>
              </a:rPr>
              <a:t>find out </a:t>
            </a:r>
            <a:r>
              <a:rPr lang="en-US" sz="2000" dirty="0" smtClean="0">
                <a:latin typeface="Times New Roman" panose="02020603050405020304" pitchFamily="18" charset="0"/>
                <a:cs typeface="Times New Roman" panose="02020603050405020304" pitchFamily="18" charset="0"/>
              </a:rPr>
              <a:t>to </a:t>
            </a:r>
            <a:r>
              <a:rPr lang="en-US" sz="2000" dirty="0">
                <a:latin typeface="Times New Roman" panose="02020603050405020304" pitchFamily="18" charset="0"/>
                <a:cs typeface="Times New Roman" panose="02020603050405020304" pitchFamily="18" charset="0"/>
              </a:rPr>
              <a:t>what extent </a:t>
            </a:r>
            <a:r>
              <a:rPr lang="en-US" sz="2000" dirty="0" smtClean="0">
                <a:latin typeface="Times New Roman" panose="02020603050405020304" pitchFamily="18" charset="0"/>
                <a:cs typeface="Times New Roman" panose="02020603050405020304" pitchFamily="18" charset="0"/>
              </a:rPr>
              <a:t>the students </a:t>
            </a:r>
            <a:r>
              <a:rPr lang="en-US" sz="2000" dirty="0">
                <a:latin typeface="Times New Roman" panose="02020603050405020304" pitchFamily="18" charset="0"/>
                <a:cs typeface="Times New Roman" panose="02020603050405020304" pitchFamily="18" charset="0"/>
              </a:rPr>
              <a:t>retained the information/ knowledge gained in </a:t>
            </a: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LI </a:t>
            </a:r>
            <a:r>
              <a:rPr lang="en-US" sz="2000" dirty="0">
                <a:latin typeface="Times New Roman" panose="02020603050405020304" pitchFamily="18" charset="0"/>
                <a:cs typeface="Times New Roman" panose="02020603050405020304" pitchFamily="18" charset="0"/>
              </a:rPr>
              <a:t>sessions held at the beginning of the </a:t>
            </a:r>
            <a:r>
              <a:rPr lang="en-US" sz="2000" dirty="0" smtClean="0">
                <a:latin typeface="Times New Roman" panose="02020603050405020304" pitchFamily="18" charset="0"/>
                <a:cs typeface="Times New Roman" panose="02020603050405020304" pitchFamily="18" charset="0"/>
              </a:rPr>
              <a:t>semester, </a:t>
            </a:r>
            <a:r>
              <a:rPr lang="en-US" sz="2000" dirty="0" smtClean="0">
                <a:latin typeface="Times New Roman" panose="02020603050405020304" pitchFamily="18" charset="0"/>
                <a:cs typeface="Times New Roman" panose="02020603050405020304" pitchFamily="18" charset="0"/>
              </a:rPr>
              <a:t>and,  </a:t>
            </a:r>
            <a:r>
              <a:rPr lang="en-US" sz="2000" dirty="0">
                <a:latin typeface="Times New Roman" panose="02020603050405020304" pitchFamily="18" charset="0"/>
                <a:cs typeface="Times New Roman" panose="02020603050405020304" pitchFamily="18" charset="0"/>
              </a:rPr>
              <a:t>B) to determine the effectiveness of one-shot library instruction sessions in knowledge acquisition and retention in </a:t>
            </a:r>
            <a:r>
              <a:rPr lang="en-US" sz="2000" dirty="0" smtClean="0">
                <a:latin typeface="Times New Roman" panose="02020603050405020304" pitchFamily="18" charset="0"/>
                <a:cs typeface="Times New Roman" panose="02020603050405020304" pitchFamily="18" charset="0"/>
              </a:rPr>
              <a:t>the Biology undergraduates who I taught.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292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r>
              <a:rPr lang="en-US" sz="3000" dirty="0">
                <a:solidFill>
                  <a:schemeClr val="accent1">
                    <a:lumMod val="50000"/>
                  </a:schemeClr>
                </a:solidFill>
                <a:latin typeface="Times New Roman" panose="02020603050405020304" pitchFamily="18" charset="0"/>
                <a:cs typeface="Times New Roman" panose="02020603050405020304" pitchFamily="18" charset="0"/>
              </a:rPr>
              <a:t>Bio 112</a:t>
            </a:r>
          </a:p>
        </p:txBody>
      </p:sp>
      <p:sp>
        <p:nvSpPr>
          <p:cNvPr id="14" name="Content Placeholder 13"/>
          <p:cNvSpPr>
            <a:spLocks noGrp="1"/>
          </p:cNvSpPr>
          <p:nvPr>
            <p:ph idx="1"/>
          </p:nvPr>
        </p:nvSpPr>
        <p:spPr>
          <a:xfrm>
            <a:off x="838200" y="1690688"/>
            <a:ext cx="10515600" cy="4486275"/>
          </a:xfrm>
        </p:spPr>
        <p:txBody>
          <a:bodyPr>
            <a:normAutofit fontScale="92500" lnSpcReduction="20000"/>
          </a:bodyPr>
          <a:lstStyle/>
          <a:p>
            <a:pPr lvl="0"/>
            <a:r>
              <a:rPr lang="en-US" dirty="0">
                <a:latin typeface="Times New Roman" panose="02020603050405020304" pitchFamily="18" charset="0"/>
                <a:cs typeface="Times New Roman" panose="02020603050405020304" pitchFamily="18" charset="0"/>
              </a:rPr>
              <a:t>Provides basic understanding of the scientific method, including the formulation of scientific questions and hypotheses.</a:t>
            </a:r>
          </a:p>
          <a:p>
            <a:pPr lvl="0"/>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Multiple sections; 2 hr. 30 min duration; 20-24 students/section.</a:t>
            </a:r>
          </a:p>
          <a:p>
            <a:pPr lvl="0"/>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Students are required to communicate biological ideas verbally as well as in written form.</a:t>
            </a:r>
          </a:p>
          <a:p>
            <a:pPr lvl="0"/>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 Laboratory exercises and class discussions are complemented by independent/group research projects. </a:t>
            </a:r>
          </a:p>
          <a:p>
            <a:pPr lvl="0"/>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Students are required to write individual laboratory reports.</a:t>
            </a:r>
          </a:p>
        </p:txBody>
      </p:sp>
    </p:spTree>
    <p:extLst>
      <p:ext uri="{BB962C8B-B14F-4D97-AF65-F5344CB8AC3E}">
        <p14:creationId xmlns:p14="http://schemas.microsoft.com/office/powerpoint/2010/main" val="2120883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7571" y="500062"/>
            <a:ext cx="10515600" cy="1325563"/>
          </a:xfrm>
        </p:spPr>
        <p:txBody>
          <a:bodyPr>
            <a:normAutofit/>
          </a:bodyPr>
          <a:lstStyle/>
          <a:p>
            <a:r>
              <a:rPr lang="en-US" sz="3000" dirty="0">
                <a:solidFill>
                  <a:schemeClr val="accent1">
                    <a:lumMod val="50000"/>
                  </a:schemeClr>
                </a:solidFill>
                <a:latin typeface="Times New Roman" panose="02020603050405020304" pitchFamily="18" charset="0"/>
                <a:cs typeface="Times New Roman" panose="02020603050405020304" pitchFamily="18" charset="0"/>
              </a:rPr>
              <a:t>Need for Information Literacy (IL) in BIO 112</a:t>
            </a:r>
          </a:p>
        </p:txBody>
      </p:sp>
      <p:sp>
        <p:nvSpPr>
          <p:cNvPr id="3" name="Content Placeholder 2"/>
          <p:cNvSpPr>
            <a:spLocks noGrp="1"/>
          </p:cNvSpPr>
          <p:nvPr>
            <p:ph idx="1"/>
          </p:nvPr>
        </p:nvSpPr>
        <p:spPr/>
        <p:txBody>
          <a:bodyPr>
            <a:normAutofit lnSpcReduction="10000"/>
          </a:bodyPr>
          <a:lstStyle/>
          <a:p>
            <a:r>
              <a:rPr lang="en-US" altLang="en-US" sz="2600" dirty="0">
                <a:latin typeface="Times New Roman" panose="02020603050405020304" pitchFamily="18" charset="0"/>
                <a:ea typeface="ＭＳ Ｐゴシック" panose="020B0600070205080204" pitchFamily="34" charset="-128"/>
                <a:cs typeface="Times New Roman" panose="02020603050405020304" pitchFamily="18" charset="0"/>
              </a:rPr>
              <a:t>Students are required to use science literature to substantiate their findings in independent/group research projects report.</a:t>
            </a:r>
          </a:p>
          <a:p>
            <a:pPr>
              <a:buNone/>
            </a:pPr>
            <a:endParaRPr lang="en-US" altLang="en-US" sz="2600" dirty="0">
              <a:latin typeface="Times New Roman" panose="02020603050405020304" pitchFamily="18" charset="0"/>
              <a:ea typeface="ＭＳ Ｐゴシック" panose="020B0600070205080204" pitchFamily="34" charset="-128"/>
              <a:cs typeface="Times New Roman" panose="02020603050405020304" pitchFamily="18" charset="0"/>
            </a:endParaRPr>
          </a:p>
          <a:p>
            <a:r>
              <a:rPr lang="en-US" altLang="en-US" sz="2600" dirty="0">
                <a:latin typeface="Times New Roman" panose="02020603050405020304" pitchFamily="18" charset="0"/>
                <a:ea typeface="ＭＳ Ｐゴシック" panose="020B0600070205080204" pitchFamily="34" charset="-128"/>
                <a:cs typeface="Times New Roman" panose="02020603050405020304" pitchFamily="18" charset="0"/>
              </a:rPr>
              <a:t>The assignments require the students to know:</a:t>
            </a:r>
          </a:p>
          <a:p>
            <a:pPr>
              <a:buNone/>
            </a:pPr>
            <a:endParaRPr lang="en-US" altLang="en-US" dirty="0">
              <a:latin typeface="Times New Roman" panose="02020603050405020304" pitchFamily="18" charset="0"/>
              <a:ea typeface="ＭＳ Ｐゴシック" panose="020B0600070205080204" pitchFamily="34" charset="-128"/>
              <a:cs typeface="Times New Roman" panose="02020603050405020304" pitchFamily="18" charset="0"/>
            </a:endParaRPr>
          </a:p>
          <a:p>
            <a:pPr marL="730250" lvl="1" indent="-457200">
              <a:buFont typeface="Arial" panose="020B0604020202020204" pitchFamily="34" charset="0"/>
              <a:buAutoNum type="arabicPeriod"/>
            </a:pPr>
            <a:r>
              <a:rPr lang="en-US" altLang="en-US" dirty="0">
                <a:latin typeface="Times New Roman" panose="02020603050405020304" pitchFamily="18" charset="0"/>
                <a:ea typeface="ＭＳ Ｐゴシック" panose="020B0600070205080204" pitchFamily="34" charset="-128"/>
                <a:cs typeface="Times New Roman" panose="02020603050405020304" pitchFamily="18" charset="0"/>
              </a:rPr>
              <a:t>Science literature and information resources. </a:t>
            </a:r>
          </a:p>
          <a:p>
            <a:pPr marL="730250" lvl="1" indent="-457200">
              <a:buFont typeface="Arial" panose="020B0604020202020204" pitchFamily="34" charset="0"/>
              <a:buAutoNum type="arabicPeriod"/>
            </a:pPr>
            <a:r>
              <a:rPr lang="en-US" altLang="en-US" dirty="0">
                <a:latin typeface="Times New Roman" panose="02020603050405020304" pitchFamily="18" charset="0"/>
                <a:ea typeface="ＭＳ Ｐゴシック" panose="020B0600070205080204" pitchFamily="34" charset="-128"/>
                <a:cs typeface="Times New Roman" panose="02020603050405020304" pitchFamily="18" charset="0"/>
              </a:rPr>
              <a:t>How to locate and retrieve scientific information.</a:t>
            </a:r>
          </a:p>
          <a:p>
            <a:pPr marL="730250" lvl="1" indent="-457200">
              <a:buFont typeface="Arial" panose="020B0604020202020204" pitchFamily="34" charset="0"/>
              <a:buAutoNum type="arabicPeriod"/>
            </a:pPr>
            <a:r>
              <a:rPr lang="en-US" altLang="en-US" dirty="0">
                <a:latin typeface="Times New Roman" panose="02020603050405020304" pitchFamily="18" charset="0"/>
                <a:ea typeface="ＭＳ Ｐゴシック" panose="020B0600070205080204" pitchFamily="34" charset="-128"/>
                <a:cs typeface="Times New Roman" panose="02020603050405020304" pitchFamily="18" charset="0"/>
              </a:rPr>
              <a:t>How to evaluate the scientific information and use it in their presentations/ research reports.</a:t>
            </a:r>
          </a:p>
          <a:p>
            <a:pPr marL="730250" lvl="1" indent="-457200">
              <a:buNone/>
            </a:pPr>
            <a:r>
              <a:rPr lang="en-US" altLang="en-US" dirty="0">
                <a:ea typeface="ＭＳ Ｐゴシック" panose="020B0600070205080204" pitchFamily="34" charset="-128"/>
              </a:rPr>
              <a:t> </a:t>
            </a:r>
          </a:p>
          <a:p>
            <a:endParaRPr lang="en-US" dirty="0"/>
          </a:p>
        </p:txBody>
      </p:sp>
    </p:spTree>
    <p:extLst>
      <p:ext uri="{BB962C8B-B14F-4D97-AF65-F5344CB8AC3E}">
        <p14:creationId xmlns:p14="http://schemas.microsoft.com/office/powerpoint/2010/main" val="1019461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solidFill>
                  <a:schemeClr val="accent1">
                    <a:lumMod val="50000"/>
                  </a:schemeClr>
                </a:solidFill>
                <a:latin typeface="Times New Roman" panose="02020603050405020304" pitchFamily="18" charset="0"/>
                <a:cs typeface="Times New Roman" panose="02020603050405020304" pitchFamily="18" charset="0"/>
              </a:rPr>
              <a:t>How did I assess the students’ baseline knowledge of science literature?</a:t>
            </a:r>
          </a:p>
        </p:txBody>
      </p:sp>
      <p:sp>
        <p:nvSpPr>
          <p:cNvPr id="3" name="Content Placeholder 2"/>
          <p:cNvSpPr>
            <a:spLocks noGrp="1"/>
          </p:cNvSpPr>
          <p:nvPr>
            <p:ph idx="1"/>
          </p:nvPr>
        </p:nvSpPr>
        <p:spPr/>
        <p:txBody>
          <a:bodyPr>
            <a:normAutofit/>
          </a:bodyPr>
          <a:lstStyle/>
          <a:p>
            <a:r>
              <a:rPr lang="en-US" altLang="en-US" dirty="0">
                <a:latin typeface="Times New Roman" panose="02020603050405020304" pitchFamily="18" charset="0"/>
                <a:ea typeface="ＭＳ Ｐゴシック" panose="020B0600070205080204" pitchFamily="34" charset="-128"/>
                <a:cs typeface="Times New Roman" panose="02020603050405020304" pitchFamily="18" charset="0"/>
              </a:rPr>
              <a:t>Developed 12 questions for the clickers sessions:</a:t>
            </a:r>
          </a:p>
          <a:p>
            <a:pPr lvl="1"/>
            <a:endParaRPr lang="en-US" altLang="en-US" dirty="0">
              <a:latin typeface="Times New Roman" panose="02020603050405020304" pitchFamily="18" charset="0"/>
              <a:ea typeface="ＭＳ Ｐゴシック" panose="020B0600070205080204" pitchFamily="34" charset="-128"/>
              <a:cs typeface="Times New Roman" panose="02020603050405020304" pitchFamily="18" charset="0"/>
            </a:endParaRPr>
          </a:p>
          <a:p>
            <a:pPr lvl="1"/>
            <a:r>
              <a:rPr lang="en-US" altLang="en-US" sz="2200" b="1" u="sng" dirty="0">
                <a:latin typeface="Times New Roman" panose="02020603050405020304" pitchFamily="18" charset="0"/>
                <a:ea typeface="ＭＳ Ｐゴシック" panose="020B0600070205080204" pitchFamily="34" charset="-128"/>
                <a:cs typeface="Times New Roman" panose="02020603050405020304" pitchFamily="18" charset="0"/>
              </a:rPr>
              <a:t>Questions 1-3</a:t>
            </a:r>
            <a:r>
              <a:rPr lang="en-US" altLang="en-US" sz="2200" dirty="0">
                <a:latin typeface="Times New Roman" panose="02020603050405020304" pitchFamily="18" charset="0"/>
                <a:ea typeface="ＭＳ Ｐゴシック" panose="020B0600070205080204" pitchFamily="34" charset="-128"/>
                <a:cs typeface="Times New Roman" panose="02020603050405020304" pitchFamily="18" charset="0"/>
              </a:rPr>
              <a:t>: about </a:t>
            </a:r>
            <a:r>
              <a:rPr lang="en-US" altLang="en-US" sz="2200" dirty="0" smtClean="0">
                <a:latin typeface="Times New Roman" panose="02020603050405020304" pitchFamily="18" charset="0"/>
                <a:ea typeface="ＭＳ Ｐゴシック" panose="020B0600070205080204" pitchFamily="34" charset="-128"/>
                <a:cs typeface="Times New Roman" panose="02020603050405020304" pitchFamily="18" charset="0"/>
              </a:rPr>
              <a:t>students</a:t>
            </a:r>
            <a:r>
              <a:rPr lang="en-US" altLang="en-US" sz="2200" dirty="0">
                <a:latin typeface="Times New Roman" panose="02020603050405020304" pitchFamily="18" charset="0"/>
                <a:ea typeface="ＭＳ Ｐゴシック" panose="020B0600070205080204" pitchFamily="34" charset="-128"/>
                <a:cs typeface="Times New Roman" panose="02020603050405020304" pitchFamily="18" charset="0"/>
              </a:rPr>
              <a:t>’ academic status, their preferred sources for seeking information; pervious exposure to library instruction classes;  </a:t>
            </a:r>
          </a:p>
          <a:p>
            <a:pPr lvl="1"/>
            <a:endParaRPr lang="en-US" altLang="en-US" sz="2200" dirty="0">
              <a:latin typeface="Times New Roman" panose="02020603050405020304" pitchFamily="18" charset="0"/>
              <a:ea typeface="ＭＳ Ｐゴシック" panose="020B0600070205080204" pitchFamily="34" charset="-128"/>
              <a:cs typeface="Times New Roman" panose="02020603050405020304" pitchFamily="18" charset="0"/>
            </a:endParaRPr>
          </a:p>
          <a:p>
            <a:pPr lvl="1"/>
            <a:r>
              <a:rPr lang="en-US" altLang="en-US" sz="2200" b="1" u="sng" dirty="0">
                <a:latin typeface="Times New Roman" panose="02020603050405020304" pitchFamily="18" charset="0"/>
                <a:ea typeface="ＭＳ Ｐゴシック" panose="020B0600070205080204" pitchFamily="34" charset="-128"/>
                <a:cs typeface="Times New Roman" panose="02020603050405020304" pitchFamily="18" charset="0"/>
              </a:rPr>
              <a:t>Questions 4-6</a:t>
            </a:r>
            <a:r>
              <a:rPr lang="en-US" altLang="en-US" sz="2200" dirty="0">
                <a:latin typeface="Times New Roman" panose="02020603050405020304" pitchFamily="18" charset="0"/>
                <a:ea typeface="ＭＳ Ｐゴシック" panose="020B0600070205080204" pitchFamily="34" charset="-128"/>
                <a:cs typeface="Times New Roman" panose="02020603050405020304" pitchFamily="18" charset="0"/>
              </a:rPr>
              <a:t>: related to students’ perceptions about their own knowledge and information literacy skills; </a:t>
            </a:r>
          </a:p>
          <a:p>
            <a:pPr lvl="1"/>
            <a:endParaRPr lang="en-US" altLang="en-US" sz="2200" dirty="0">
              <a:latin typeface="Times New Roman" panose="02020603050405020304" pitchFamily="18" charset="0"/>
              <a:ea typeface="ＭＳ Ｐゴシック" panose="020B0600070205080204" pitchFamily="34" charset="-128"/>
              <a:cs typeface="Times New Roman" panose="02020603050405020304" pitchFamily="18" charset="0"/>
            </a:endParaRPr>
          </a:p>
          <a:p>
            <a:pPr lvl="1"/>
            <a:r>
              <a:rPr lang="en-US" altLang="en-US" sz="2200" b="1" u="sng" dirty="0">
                <a:latin typeface="Times New Roman" panose="02020603050405020304" pitchFamily="18" charset="0"/>
                <a:ea typeface="ＭＳ Ｐゴシック" panose="020B0600070205080204" pitchFamily="34" charset="-128"/>
                <a:cs typeface="Times New Roman" panose="02020603050405020304" pitchFamily="18" charset="0"/>
              </a:rPr>
              <a:t>Questions 7-12</a:t>
            </a:r>
            <a:r>
              <a:rPr lang="en-US" altLang="en-US" sz="2200" dirty="0">
                <a:latin typeface="Times New Roman" panose="02020603050405020304" pitchFamily="18" charset="0"/>
                <a:ea typeface="ＭＳ Ｐゴシック" panose="020B0600070205080204" pitchFamily="34" charset="-128"/>
                <a:cs typeface="Times New Roman" panose="02020603050405020304" pitchFamily="18" charset="0"/>
              </a:rPr>
              <a:t>: related to identification of  research, literature review and popular science magazine articles from a sample of six articles selected from a variety of Biology journals and a science magazine.</a:t>
            </a:r>
          </a:p>
          <a:p>
            <a:pPr lvl="1"/>
            <a:endParaRPr lang="en-US" sz="2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11614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719" y="422127"/>
            <a:ext cx="10515600" cy="1325563"/>
          </a:xfrm>
        </p:spPr>
        <p:txBody>
          <a:bodyPr>
            <a:normAutofit/>
          </a:bodyPr>
          <a:lstStyle/>
          <a:p>
            <a:r>
              <a:rPr lang="en-US" sz="3000" dirty="0">
                <a:solidFill>
                  <a:schemeClr val="accent1">
                    <a:lumMod val="50000"/>
                  </a:schemeClr>
                </a:solidFill>
              </a:rPr>
              <a:t>Assessment (Perception vs. actual Knowledge)</a:t>
            </a:r>
          </a:p>
        </p:txBody>
      </p:sp>
      <p:sp>
        <p:nvSpPr>
          <p:cNvPr id="3" name="Content Placeholder 2"/>
          <p:cNvSpPr>
            <a:spLocks noGrp="1"/>
          </p:cNvSpPr>
          <p:nvPr>
            <p:ph idx="1"/>
          </p:nvPr>
        </p:nvSpPr>
        <p:spPr/>
        <p:txBody>
          <a:bodyPr>
            <a:noAutofit/>
          </a:bodyPr>
          <a:lstStyle/>
          <a:p>
            <a:pPr>
              <a:defRPr/>
            </a:pPr>
            <a:r>
              <a:rPr lang="en-US" sz="2600" dirty="0">
                <a:latin typeface="Times New Roman" panose="02020603050405020304" pitchFamily="18" charset="0"/>
                <a:cs typeface="Times New Roman" panose="02020603050405020304" pitchFamily="18" charset="0"/>
              </a:rPr>
              <a:t>A set of six articles was given to each student.</a:t>
            </a:r>
          </a:p>
          <a:p>
            <a:pPr>
              <a:defRPr/>
            </a:pPr>
            <a:endParaRPr lang="en-US" sz="2600" dirty="0">
              <a:latin typeface="Times New Roman" panose="02020603050405020304" pitchFamily="18" charset="0"/>
              <a:cs typeface="Times New Roman" panose="02020603050405020304" pitchFamily="18" charset="0"/>
            </a:endParaRPr>
          </a:p>
          <a:p>
            <a:pPr>
              <a:defRPr/>
            </a:pPr>
            <a:r>
              <a:rPr lang="en-US" sz="2600" dirty="0">
                <a:latin typeface="Times New Roman" panose="02020603050405020304" pitchFamily="18" charset="0"/>
                <a:cs typeface="Times New Roman" panose="02020603050405020304" pitchFamily="18" charset="0"/>
              </a:rPr>
              <a:t>Each set contained :</a:t>
            </a:r>
          </a:p>
          <a:p>
            <a:pPr marL="547688" lvl="2" indent="0">
              <a:buNone/>
              <a:defRPr/>
            </a:pPr>
            <a:r>
              <a:rPr lang="en-US" b="1" dirty="0">
                <a:latin typeface="Times New Roman" panose="02020603050405020304" pitchFamily="18" charset="0"/>
                <a:cs typeface="Times New Roman" panose="02020603050405020304" pitchFamily="18" charset="0"/>
              </a:rPr>
              <a:t>1 popular science magazine article (</a:t>
            </a:r>
            <a:r>
              <a:rPr lang="en-US" b="1" i="1" dirty="0">
                <a:latin typeface="Times New Roman" panose="02020603050405020304" pitchFamily="18" charset="0"/>
                <a:cs typeface="Times New Roman" panose="02020603050405020304" pitchFamily="18" charset="0"/>
              </a:rPr>
              <a:t>Scientific American</a:t>
            </a:r>
            <a:r>
              <a:rPr lang="en-US" b="1" dirty="0">
                <a:latin typeface="Times New Roman" panose="02020603050405020304" pitchFamily="18" charset="0"/>
                <a:cs typeface="Times New Roman" panose="02020603050405020304" pitchFamily="18" charset="0"/>
              </a:rPr>
              <a:t>)</a:t>
            </a:r>
          </a:p>
          <a:p>
            <a:pPr marL="547688" lvl="2" indent="0">
              <a:buNone/>
              <a:defRPr/>
            </a:pPr>
            <a:r>
              <a:rPr lang="en-US" b="1" dirty="0">
                <a:latin typeface="Times New Roman" panose="02020603050405020304" pitchFamily="18" charset="0"/>
                <a:cs typeface="Times New Roman" panose="02020603050405020304" pitchFamily="18" charset="0"/>
              </a:rPr>
              <a:t>2 literature review articles from two peer reviewed journals (</a:t>
            </a:r>
            <a:r>
              <a:rPr lang="en-US" b="1" i="1" dirty="0">
                <a:latin typeface="Times New Roman" panose="02020603050405020304" pitchFamily="18" charset="0"/>
                <a:cs typeface="Times New Roman" panose="02020603050405020304" pitchFamily="18" charset="0"/>
              </a:rPr>
              <a:t>Plant, Cell &amp; Environment </a:t>
            </a:r>
            <a:r>
              <a:rPr lang="en-US" b="1" dirty="0">
                <a:latin typeface="Times New Roman" panose="02020603050405020304" pitchFamily="18" charset="0"/>
                <a:cs typeface="Times New Roman" panose="02020603050405020304" pitchFamily="18" charset="0"/>
              </a:rPr>
              <a:t> and </a:t>
            </a:r>
            <a:r>
              <a:rPr lang="en-US" b="1" i="1" dirty="0">
                <a:latin typeface="Times New Roman" panose="02020603050405020304" pitchFamily="18" charset="0"/>
                <a:cs typeface="Times New Roman" panose="02020603050405020304" pitchFamily="18" charset="0"/>
              </a:rPr>
              <a:t>CA: a Cancer Journal for Clinicians</a:t>
            </a:r>
            <a:r>
              <a:rPr lang="en-US" b="1" dirty="0">
                <a:latin typeface="Times New Roman" panose="02020603050405020304" pitchFamily="18" charset="0"/>
                <a:cs typeface="Times New Roman" panose="02020603050405020304" pitchFamily="18" charset="0"/>
              </a:rPr>
              <a:t>)</a:t>
            </a:r>
          </a:p>
          <a:p>
            <a:pPr marL="547688" lvl="2" indent="0">
              <a:buNone/>
              <a:defRPr/>
            </a:pPr>
            <a:r>
              <a:rPr lang="en-US" b="1" dirty="0">
                <a:latin typeface="Times New Roman" panose="02020603050405020304" pitchFamily="18" charset="0"/>
                <a:cs typeface="Times New Roman" panose="02020603050405020304" pitchFamily="18" charset="0"/>
              </a:rPr>
              <a:t>3 research articles (</a:t>
            </a:r>
            <a:r>
              <a:rPr lang="en-US" b="1" i="1" dirty="0">
                <a:latin typeface="Times New Roman" panose="02020603050405020304" pitchFamily="18" charset="0"/>
                <a:cs typeface="Times New Roman" panose="02020603050405020304" pitchFamily="18" charset="0"/>
              </a:rPr>
              <a:t>Science, Nature </a:t>
            </a:r>
            <a:r>
              <a:rPr lang="en-US" b="1" dirty="0">
                <a:latin typeface="Times New Roman" panose="02020603050405020304" pitchFamily="18" charset="0"/>
                <a:cs typeface="Times New Roman" panose="02020603050405020304" pitchFamily="18" charset="0"/>
              </a:rPr>
              <a:t>and </a:t>
            </a:r>
            <a:r>
              <a:rPr lang="en-US" b="1" i="1" dirty="0">
                <a:latin typeface="Times New Roman" panose="02020603050405020304" pitchFamily="18" charset="0"/>
                <a:cs typeface="Times New Roman" panose="02020603050405020304" pitchFamily="18" charset="0"/>
              </a:rPr>
              <a:t>Functional Ecology)</a:t>
            </a:r>
          </a:p>
          <a:p>
            <a:pPr marL="547688" lvl="2" indent="0">
              <a:buNone/>
              <a:defRPr/>
            </a:pPr>
            <a:endParaRPr lang="en-US" b="1" i="1" dirty="0">
              <a:latin typeface="Times New Roman" panose="02020603050405020304" pitchFamily="18" charset="0"/>
              <a:cs typeface="Times New Roman" panose="02020603050405020304" pitchFamily="18" charset="0"/>
            </a:endParaRPr>
          </a:p>
          <a:p>
            <a:pPr marL="560388" lvl="1" indent="-285750">
              <a:defRPr/>
            </a:pPr>
            <a:r>
              <a:rPr lang="en-US" sz="2600" dirty="0">
                <a:latin typeface="Times New Roman" panose="02020603050405020304" pitchFamily="18" charset="0"/>
                <a:cs typeface="Times New Roman" panose="02020603050405020304" pitchFamily="18" charset="0"/>
              </a:rPr>
              <a:t>The identity  of all the publications and the labels indicating the nature of the articles were concealed using  BIC® </a:t>
            </a:r>
            <a:r>
              <a:rPr lang="en-US" sz="2600" i="1" dirty="0" err="1">
                <a:latin typeface="Times New Roman" panose="02020603050405020304" pitchFamily="18" charset="0"/>
                <a:cs typeface="Times New Roman" panose="02020603050405020304" pitchFamily="18" charset="0"/>
              </a:rPr>
              <a:t>Wite</a:t>
            </a:r>
            <a:r>
              <a:rPr lang="en-US" sz="2600" i="1" dirty="0">
                <a:latin typeface="Times New Roman" panose="02020603050405020304" pitchFamily="18" charset="0"/>
                <a:cs typeface="Times New Roman" panose="02020603050405020304" pitchFamily="18" charset="0"/>
              </a:rPr>
              <a:t>-out.</a:t>
            </a:r>
          </a:p>
          <a:p>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463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dirty="0">
                <a:solidFill>
                  <a:schemeClr val="accent1">
                    <a:lumMod val="50000"/>
                  </a:schemeClr>
                </a:solidFill>
              </a:rPr>
              <a:t>Pre-Instruction Assessment</a:t>
            </a:r>
          </a:p>
        </p:txBody>
      </p:sp>
      <p:sp>
        <p:nvSpPr>
          <p:cNvPr id="3" name="Content Placeholder 2"/>
          <p:cNvSpPr>
            <a:spLocks noGrp="1"/>
          </p:cNvSpPr>
          <p:nvPr>
            <p:ph idx="1"/>
          </p:nvPr>
        </p:nvSpPr>
        <p:spPr/>
        <p:txBody>
          <a:bodyPr>
            <a:normAutofit fontScale="92500" lnSpcReduction="10000"/>
          </a:bodyPr>
          <a:lstStyle/>
          <a:p>
            <a:r>
              <a:rPr lang="en-US" sz="2600" b="1" dirty="0">
                <a:latin typeface="Times New Roman" panose="02020603050405020304" pitchFamily="18" charset="0"/>
                <a:cs typeface="Times New Roman" panose="02020603050405020304" pitchFamily="18" charset="0"/>
              </a:rPr>
              <a:t> Objective</a:t>
            </a:r>
            <a:r>
              <a:rPr lang="en-US" sz="2600" dirty="0">
                <a:latin typeface="Times New Roman" panose="02020603050405020304" pitchFamily="18" charset="0"/>
                <a:cs typeface="Times New Roman" panose="02020603050405020304" pitchFamily="18" charset="0"/>
              </a:rPr>
              <a:t>: to determine what students actually knew about Science literature before Library instruction was provided to them.</a:t>
            </a:r>
          </a:p>
          <a:p>
            <a:endParaRPr lang="en-US" sz="2600" dirty="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Students were asked to  look at the articles and identify them  on the basis of their formats and contents (</a:t>
            </a:r>
            <a:r>
              <a:rPr lang="en-US" sz="2600" b="1" dirty="0">
                <a:latin typeface="Times New Roman" panose="02020603050405020304" pitchFamily="18" charset="0"/>
                <a:cs typeface="Times New Roman" panose="02020603050405020304" pitchFamily="18" charset="0"/>
              </a:rPr>
              <a:t>Questions #7 - #12</a:t>
            </a:r>
            <a:r>
              <a:rPr lang="en-US" sz="2600" dirty="0">
                <a:latin typeface="Times New Roman" panose="02020603050405020304" pitchFamily="18" charset="0"/>
                <a:cs typeface="Times New Roman" panose="02020603050405020304" pitchFamily="18" charset="0"/>
              </a:rPr>
              <a:t>). Their answers were  polled using clickers.</a:t>
            </a:r>
          </a:p>
          <a:p>
            <a:pPr marL="0" indent="0">
              <a:buNone/>
            </a:pPr>
            <a:endParaRPr lang="en-US" sz="2600" dirty="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 Students’ responses were displayed and those responses compared with their responses to perceptions related questions. The students could see what they needed to learn about science literature. The library instructor  discussed the types, formats and characteristics of the research and review articles published in peer reviewed journals and the articles published in popular science magazines. </a:t>
            </a:r>
          </a:p>
          <a:p>
            <a:endParaRPr lang="en-US" dirty="0"/>
          </a:p>
        </p:txBody>
      </p:sp>
    </p:spTree>
    <p:extLst>
      <p:ext uri="{BB962C8B-B14F-4D97-AF65-F5344CB8AC3E}">
        <p14:creationId xmlns:p14="http://schemas.microsoft.com/office/powerpoint/2010/main" val="4212008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50000"/>
                  </a:schemeClr>
                </a:solidFill>
              </a:rPr>
              <a:t>Post-Instruction Assessment</a:t>
            </a:r>
          </a:p>
        </p:txBody>
      </p:sp>
      <p:sp>
        <p:nvSpPr>
          <p:cNvPr id="3" name="Content Placeholder 2"/>
          <p:cNvSpPr>
            <a:spLocks noGrp="1"/>
          </p:cNvSpPr>
          <p:nvPr>
            <p:ph idx="1"/>
          </p:nvPr>
        </p:nvSpPr>
        <p:spPr/>
        <p:txBody>
          <a:bodyPr>
            <a:normAutofit/>
          </a:bodyPr>
          <a:lstStyle/>
          <a:p>
            <a:r>
              <a:rPr lang="en-US" sz="2400" b="1" dirty="0">
                <a:latin typeface="Times New Roman" panose="02020603050405020304" pitchFamily="18" charset="0"/>
                <a:cs typeface="Times New Roman" panose="02020603050405020304" pitchFamily="18" charset="0"/>
              </a:rPr>
              <a:t>Objective</a:t>
            </a:r>
            <a:r>
              <a:rPr lang="en-US" sz="2400" dirty="0">
                <a:latin typeface="Times New Roman" panose="02020603050405020304" pitchFamily="18" charset="0"/>
                <a:cs typeface="Times New Roman" panose="02020603050405020304" pitchFamily="18" charset="0"/>
              </a:rPr>
              <a:t>: to determine whether the students retained information received in library instruction classes taught earlier in Spring 2018. </a:t>
            </a:r>
          </a:p>
          <a:p>
            <a:pPr marL="0" indent="0">
              <a:buNone/>
            </a:pPr>
            <a:r>
              <a:rPr lang="en-US" sz="2400" dirty="0">
                <a:latin typeface="Times New Roman" panose="02020603050405020304" pitchFamily="18" charset="0"/>
                <a:cs typeface="Times New Roman" panose="02020603050405020304" pitchFamily="18" charset="0"/>
              </a:rPr>
              <a:t> </a:t>
            </a:r>
          </a:p>
          <a:p>
            <a:r>
              <a:rPr lang="en-US" dirty="0"/>
              <a:t> </a:t>
            </a:r>
            <a:r>
              <a:rPr lang="en-US" sz="2400" dirty="0">
                <a:latin typeface="Times New Roman" panose="02020603050405020304" pitchFamily="18" charset="0"/>
                <a:cs typeface="Times New Roman" panose="02020603050405020304" pitchFamily="18" charset="0"/>
              </a:rPr>
              <a:t>Hard </a:t>
            </a:r>
            <a:r>
              <a:rPr lang="en-US" sz="2400">
                <a:latin typeface="Times New Roman" panose="02020603050405020304" pitchFamily="18" charset="0"/>
                <a:cs typeface="Times New Roman" panose="02020603050405020304" pitchFamily="18" charset="0"/>
              </a:rPr>
              <a:t>copy </a:t>
            </a:r>
            <a:r>
              <a:rPr lang="en-US" sz="2400" dirty="0">
                <a:latin typeface="Times New Roman" panose="02020603050405020304" pitchFamily="18" charset="0"/>
                <a:cs typeface="Times New Roman" panose="02020603050405020304" pitchFamily="18" charset="0"/>
              </a:rPr>
              <a:t>q</a:t>
            </a:r>
            <a:r>
              <a:rPr lang="en-US" sz="2400">
                <a:latin typeface="Times New Roman" panose="02020603050405020304" pitchFamily="18" charset="0"/>
                <a:cs typeface="Times New Roman" panose="02020603050405020304" pitchFamily="18" charset="0"/>
              </a:rPr>
              <a:t>uestionnaires </a:t>
            </a:r>
            <a:r>
              <a:rPr lang="en-US" sz="2400" dirty="0">
                <a:latin typeface="Times New Roman" panose="02020603050405020304" pitchFamily="18" charset="0"/>
                <a:cs typeface="Times New Roman" panose="02020603050405020304" pitchFamily="18" charset="0"/>
              </a:rPr>
              <a:t>containing six multiple choice questions were distributed among the students along with copies of journal articles to identify their types.</a:t>
            </a: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Students in </a:t>
            </a:r>
            <a:r>
              <a:rPr lang="en-US" sz="2400" b="1" u="sng" dirty="0">
                <a:latin typeface="Times New Roman" panose="02020603050405020304" pitchFamily="18" charset="0"/>
                <a:cs typeface="Times New Roman" panose="02020603050405020304" pitchFamily="18" charset="0"/>
              </a:rPr>
              <a:t>three</a:t>
            </a:r>
            <a:r>
              <a:rPr lang="en-US" sz="2400" u="sng"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sections of BIO 112 ( control group; n=64) received questionnaires in which the third and the fourth questions asked students to identify two research articles: one with  a traditional </a:t>
            </a:r>
            <a:r>
              <a:rPr lang="en-US" sz="2400" dirty="0" err="1">
                <a:latin typeface="Times New Roman" panose="02020603050405020304" pitchFamily="18" charset="0"/>
                <a:cs typeface="Times New Roman" panose="02020603050405020304" pitchFamily="18" charset="0"/>
              </a:rPr>
              <a:t>IMRaD</a:t>
            </a:r>
            <a:r>
              <a:rPr lang="en-US" sz="2400" dirty="0">
                <a:latin typeface="Times New Roman" panose="02020603050405020304" pitchFamily="18" charset="0"/>
                <a:cs typeface="Times New Roman" panose="02020603050405020304" pitchFamily="18" charset="0"/>
              </a:rPr>
              <a:t> format (#3) and another one with a non-traditional format (#4) published in </a:t>
            </a:r>
            <a:r>
              <a:rPr lang="en-US" sz="2400" i="1" dirty="0">
                <a:latin typeface="Times New Roman" panose="02020603050405020304" pitchFamily="18" charset="0"/>
                <a:cs typeface="Times New Roman" panose="02020603050405020304" pitchFamily="18" charset="0"/>
              </a:rPr>
              <a:t>Nature.</a:t>
            </a:r>
          </a:p>
          <a:p>
            <a:pPr lvl="1"/>
            <a:endParaRPr lang="en-US" sz="20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1268888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50000"/>
                  </a:schemeClr>
                </a:solidFill>
              </a:rPr>
              <a:t>Post-Instruction Assessment</a:t>
            </a:r>
          </a:p>
        </p:txBody>
      </p:sp>
      <p:sp>
        <p:nvSpPr>
          <p:cNvPr id="3" name="Content Placeholder 2"/>
          <p:cNvSpPr>
            <a:spLocks noGrp="1"/>
          </p:cNvSpPr>
          <p:nvPr>
            <p:ph idx="1"/>
          </p:nvPr>
        </p:nvSpPr>
        <p:spPr/>
        <p:txBody>
          <a:bodyPr>
            <a:normAutofit lnSpcReduction="10000"/>
          </a:bodyPr>
          <a:lstStyle/>
          <a:p>
            <a:r>
              <a:rPr lang="en-US" sz="2400" dirty="0">
                <a:latin typeface="Times New Roman" panose="02020603050405020304" pitchFamily="18" charset="0"/>
                <a:cs typeface="Times New Roman" panose="02020603050405020304" pitchFamily="18" charset="0"/>
              </a:rPr>
              <a:t>  These students (control group) needed to identify: </a:t>
            </a:r>
          </a:p>
          <a:p>
            <a:pPr lvl="1"/>
            <a:r>
              <a:rPr lang="en-US" sz="2600" dirty="0">
                <a:latin typeface="Times New Roman" panose="02020603050405020304" pitchFamily="18" charset="0"/>
                <a:cs typeface="Times New Roman" panose="02020603050405020304" pitchFamily="18" charset="0"/>
              </a:rPr>
              <a:t>2 research articles</a:t>
            </a:r>
          </a:p>
          <a:p>
            <a:pPr lvl="2"/>
            <a:r>
              <a:rPr lang="en-US" sz="1900" dirty="0">
                <a:latin typeface="Times New Roman" panose="02020603050405020304" pitchFamily="18" charset="0"/>
                <a:cs typeface="Times New Roman" panose="02020603050405020304" pitchFamily="18" charset="0"/>
              </a:rPr>
              <a:t>One with the traditional </a:t>
            </a:r>
            <a:r>
              <a:rPr lang="en-US" sz="1900" b="1" dirty="0" err="1">
                <a:latin typeface="Times New Roman" panose="02020603050405020304" pitchFamily="18" charset="0"/>
                <a:cs typeface="Times New Roman" panose="02020603050405020304" pitchFamily="18" charset="0"/>
              </a:rPr>
              <a:t>IMRaD</a:t>
            </a:r>
            <a:r>
              <a:rPr lang="en-US" sz="1900" dirty="0">
                <a:latin typeface="Times New Roman" panose="02020603050405020304" pitchFamily="18" charset="0"/>
                <a:cs typeface="Times New Roman" panose="02020603050405020304" pitchFamily="18" charset="0"/>
              </a:rPr>
              <a:t> format</a:t>
            </a:r>
          </a:p>
          <a:p>
            <a:pPr lvl="2"/>
            <a:r>
              <a:rPr lang="en-US" sz="1900" dirty="0">
                <a:latin typeface="Times New Roman" panose="02020603050405020304" pitchFamily="18" charset="0"/>
                <a:cs typeface="Times New Roman" panose="02020603050405020304" pitchFamily="18" charset="0"/>
              </a:rPr>
              <a:t>One with a non-traditional format published in the journal </a:t>
            </a:r>
            <a:r>
              <a:rPr lang="en-US" sz="1900" i="1" dirty="0">
                <a:latin typeface="Times New Roman" panose="02020603050405020304" pitchFamily="18" charset="0"/>
                <a:cs typeface="Times New Roman" panose="02020603050405020304" pitchFamily="18" charset="0"/>
              </a:rPr>
              <a:t>Nature</a:t>
            </a:r>
          </a:p>
          <a:p>
            <a:pPr lvl="1"/>
            <a:r>
              <a:rPr lang="en-US" sz="2600" dirty="0">
                <a:latin typeface="Times New Roman" panose="02020603050405020304" pitchFamily="18" charset="0"/>
                <a:cs typeface="Times New Roman" panose="02020603050405020304" pitchFamily="18" charset="0"/>
              </a:rPr>
              <a:t>1 review article</a:t>
            </a:r>
          </a:p>
          <a:p>
            <a:pPr lvl="1"/>
            <a:r>
              <a:rPr lang="en-US" sz="2600" dirty="0">
                <a:latin typeface="Times New Roman" panose="02020603050405020304" pitchFamily="18" charset="0"/>
                <a:cs typeface="Times New Roman" panose="02020603050405020304" pitchFamily="18" charset="0"/>
              </a:rPr>
              <a:t>1 popular science magazine article</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Students in other </a:t>
            </a:r>
            <a:r>
              <a:rPr lang="en-US" sz="2400" b="1" u="sng" dirty="0">
                <a:latin typeface="Times New Roman" panose="02020603050405020304" pitchFamily="18" charset="0"/>
                <a:cs typeface="Times New Roman" panose="02020603050405020304" pitchFamily="18" charset="0"/>
              </a:rPr>
              <a:t>three</a:t>
            </a:r>
            <a:r>
              <a:rPr lang="en-US" sz="2400" u="sng"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sections of BIO 112 (experimental group; n=55) received questionnaires in which the third question asked students to identify 2 unique elements of a research article and the fourth question asked students to identify a research article with traditional </a:t>
            </a:r>
            <a:r>
              <a:rPr lang="en-US" sz="2400" dirty="0" err="1">
                <a:latin typeface="Times New Roman" panose="02020603050405020304" pitchFamily="18" charset="0"/>
                <a:cs typeface="Times New Roman" panose="02020603050405020304" pitchFamily="18" charset="0"/>
              </a:rPr>
              <a:t>IMRaD</a:t>
            </a:r>
            <a:r>
              <a:rPr lang="en-US" sz="2400" dirty="0">
                <a:latin typeface="Times New Roman" panose="02020603050405020304" pitchFamily="18" charset="0"/>
                <a:cs typeface="Times New Roman" panose="02020603050405020304" pitchFamily="18" charset="0"/>
              </a:rPr>
              <a:t> format .</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2587813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Watermark Design Templat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Watermark design slides.potx" id="{155DE50B-7050-4C94-A1E2-D1CB6BE7200C}" vid="{CB226315-F714-4862-AA2D-99A0B670FE32}"/>
    </a:ext>
  </a:extLst>
</a:theme>
</file>

<file path=ppt/theme/theme2.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Watermark design slides</Template>
  <TotalTime>1399</TotalTime>
  <Words>1414</Words>
  <Application>Microsoft Office PowerPoint</Application>
  <PresentationFormat>Widescreen</PresentationFormat>
  <Paragraphs>152</Paragraphs>
  <Slides>16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ＭＳ Ｐゴシック</vt:lpstr>
      <vt:lpstr>Arial</vt:lpstr>
      <vt:lpstr>Century Gothic</vt:lpstr>
      <vt:lpstr>Times New Roman</vt:lpstr>
      <vt:lpstr>Wingdings</vt:lpstr>
      <vt:lpstr>Watermark Design Template</vt:lpstr>
      <vt:lpstr>Assessing the impacts of library instruction sessions on knowledge acquisition and retention in Biology undergraduates</vt:lpstr>
      <vt:lpstr> The Study</vt:lpstr>
      <vt:lpstr>Bio 112</vt:lpstr>
      <vt:lpstr>Need for Information Literacy (IL) in BIO 112</vt:lpstr>
      <vt:lpstr>How did I assess the students’ baseline knowledge of science literature?</vt:lpstr>
      <vt:lpstr>Assessment (Perception vs. actual Knowledge)</vt:lpstr>
      <vt:lpstr> Pre-Instruction Assessment</vt:lpstr>
      <vt:lpstr>Post-Instruction Assessment</vt:lpstr>
      <vt:lpstr>Post-Instruction Assessment</vt:lpstr>
      <vt:lpstr>Post-Instruction Assessment</vt:lpstr>
      <vt:lpstr>Comparison of Pre- and Post- Instruction Data (Research Articles)</vt:lpstr>
      <vt:lpstr>Comparison of Pre- and Post- Instruction Data (Review Articles)</vt:lpstr>
      <vt:lpstr>Comparison of Pre- and Post- Instruction Data (Popular Science magazine Articles)</vt:lpstr>
      <vt:lpstr>Did the question with clues help students identify the research article (IMRaD) better? </vt:lpstr>
      <vt:lpstr>Conclusion</vt:lpstr>
      <vt:lpstr>Conclusion</vt:lpstr>
    </vt:vector>
  </TitlesOfParts>
  <Company>Adelphi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Assessing the impacts of library instruction sessions on knowledge acquisition and retention in Biology undergraduates</dc:title>
  <dc:creator>Aditi Bandyopa</dc:creator>
  <cp:lastModifiedBy>Aditi Bandyopa</cp:lastModifiedBy>
  <cp:revision>79</cp:revision>
  <dcterms:created xsi:type="dcterms:W3CDTF">2018-10-26T16:49:32Z</dcterms:created>
  <dcterms:modified xsi:type="dcterms:W3CDTF">2018-10-29T15:18:24Z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74068000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