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86" r:id="rId4"/>
    <p:sldId id="292" r:id="rId5"/>
    <p:sldId id="287" r:id="rId6"/>
    <p:sldId id="282" r:id="rId7"/>
    <p:sldId id="283" r:id="rId8"/>
    <p:sldId id="284" r:id="rId9"/>
    <p:sldId id="288" r:id="rId10"/>
    <p:sldId id="289" r:id="rId11"/>
    <p:sldId id="272" r:id="rId12"/>
    <p:sldId id="278" r:id="rId13"/>
    <p:sldId id="258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2"/>
    <p:restoredTop sz="94689"/>
  </p:normalViewPr>
  <p:slideViewPr>
    <p:cSldViewPr snapToGrid="0" snapToObjects="1">
      <p:cViewPr>
        <p:scale>
          <a:sx n="155" d="100"/>
          <a:sy n="155" d="100"/>
        </p:scale>
        <p:origin x="14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5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0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1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0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3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9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3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551F3E-5AE0-6F47-8036-202311536C14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DFDCF-D89E-4541-BE61-0757C3706B41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2661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omicsonline.org/veterinary-science-technology.ph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ADAA-D84E-2E47-8644-7056B3928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986" y="3578583"/>
            <a:ext cx="5692121" cy="3110976"/>
          </a:xfrm>
        </p:spPr>
        <p:txBody>
          <a:bodyPr>
            <a:normAutofit/>
          </a:bodyPr>
          <a:lstStyle/>
          <a:p>
            <a:r>
              <a:rPr lang="en-US" sz="3600" dirty="0"/>
              <a:t>Faculty Association with Predatory Publishing: A Case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E904F-73DB-C74A-BA7A-C037EA0C7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9020" y="5665509"/>
            <a:ext cx="3102980" cy="102405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Kelly Johnson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Veterinary Outreach and Information Resources Librarian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Cornell University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kaj98@cornell.edu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DA9C5-C7BF-D94B-8FBB-4D328CC13F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754" y="254705"/>
            <a:ext cx="2881409" cy="89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F392DB-706F-D54B-80D0-3BC019C758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42" y="3473476"/>
            <a:ext cx="6118083" cy="1321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2D12E-9127-304A-BB6F-67C62625B7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42" y="4794550"/>
            <a:ext cx="6118083" cy="1538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7C96D0-4422-C949-8B10-E2FEEFEC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26" y="1819134"/>
            <a:ext cx="5421547" cy="12284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2F27F-7540-CF40-AF13-0CA5B495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881848"/>
          </a:xfrm>
        </p:spPr>
        <p:txBody>
          <a:bodyPr/>
          <a:lstStyle/>
          <a:p>
            <a:pPr algn="l"/>
            <a:r>
              <a:rPr lang="en-US" dirty="0"/>
              <a:t>Investigating the Publisher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8E74DF9-AA3E-0F45-A729-3219909E4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971" y="3865944"/>
            <a:ext cx="4065167" cy="218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06062-658E-1649-9EC6-4FB5985CF7D8}"/>
              </a:ext>
            </a:extLst>
          </p:cNvPr>
          <p:cNvSpPr txBox="1"/>
          <p:nvPr/>
        </p:nvSpPr>
        <p:spPr>
          <a:xfrm>
            <a:off x="7424377" y="3906603"/>
            <a:ext cx="3635073" cy="286232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Questionable copyright retentions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Confusing author, editor, and reviewer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 a member of the Open Access Scholarly Publishers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Circular page links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E5CD7-0E15-604A-A1A2-F7D34D85BDE2}"/>
              </a:ext>
            </a:extLst>
          </p:cNvPr>
          <p:cNvCxnSpPr>
            <a:cxnSpLocks/>
          </p:cNvCxnSpPr>
          <p:nvPr/>
        </p:nvCxnSpPr>
        <p:spPr>
          <a:xfrm>
            <a:off x="1290606" y="1550058"/>
            <a:ext cx="4501899" cy="15296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A05C97-7514-8646-B656-477CEE3F9234}"/>
              </a:ext>
            </a:extLst>
          </p:cNvPr>
          <p:cNvCxnSpPr>
            <a:cxnSpLocks/>
          </p:cNvCxnSpPr>
          <p:nvPr/>
        </p:nvCxnSpPr>
        <p:spPr>
          <a:xfrm flipV="1">
            <a:off x="1387359" y="1550058"/>
            <a:ext cx="4985680" cy="17054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7ED49BC-7238-8845-9F14-A5D8431DE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505" y="2707262"/>
            <a:ext cx="5490098" cy="10964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2C1248-6392-3B4A-84FC-92656AB3B7B0}"/>
              </a:ext>
            </a:extLst>
          </p:cNvPr>
          <p:cNvCxnSpPr>
            <a:cxnSpLocks/>
          </p:cNvCxnSpPr>
          <p:nvPr/>
        </p:nvCxnSpPr>
        <p:spPr>
          <a:xfrm flipH="1">
            <a:off x="4305782" y="5220182"/>
            <a:ext cx="601884" cy="23516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17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46E03-FE46-7949-93E5-0DD21EEE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593" y="2550695"/>
            <a:ext cx="7796540" cy="1079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“How can I get my name removed? I have nothing to do with this journal.”</a:t>
            </a:r>
          </a:p>
        </p:txBody>
      </p:sp>
    </p:spTree>
    <p:extLst>
      <p:ext uri="{BB962C8B-B14F-4D97-AF65-F5344CB8AC3E}">
        <p14:creationId xmlns:p14="http://schemas.microsoft.com/office/powerpoint/2010/main" val="147096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8CEE-7EE7-704A-89C7-F3681FFD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742952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Colleagues’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F1E4A-F3A9-0943-86D1-D503EE8A2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1724629"/>
            <a:ext cx="7796540" cy="4284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Limited options (if any) other than direct publisher contact</a:t>
            </a:r>
          </a:p>
          <a:p>
            <a:pPr lvl="1"/>
            <a:r>
              <a:rPr lang="en-US" sz="2000" dirty="0"/>
              <a:t>Requires multiple attempts</a:t>
            </a:r>
          </a:p>
          <a:p>
            <a:pPr lvl="1"/>
            <a:r>
              <a:rPr lang="en-US" sz="2000" dirty="0"/>
              <a:t>Takes a significant amount of time (up to three years in one case)</a:t>
            </a:r>
          </a:p>
          <a:p>
            <a:pPr lvl="1"/>
            <a:r>
              <a:rPr lang="en-US" sz="2000" dirty="0"/>
              <a:t>May require legal action (or the threat of legal action)</a:t>
            </a:r>
          </a:p>
          <a:p>
            <a:pPr lvl="1"/>
            <a:r>
              <a:rPr lang="en-US" sz="2000" dirty="0"/>
              <a:t>Some universities offer support through university counsels or legal teams, others feel it doesn’t fall within the scope of their responsibility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2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B7E5A-B235-C64C-AD1C-C2CCC3288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611" y="1973485"/>
            <a:ext cx="8323062" cy="4884515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Have you had similar experiences?</a:t>
            </a:r>
          </a:p>
          <a:p>
            <a:r>
              <a:rPr lang="en-US" sz="2600" dirty="0"/>
              <a:t>How can we approach faculty whose names are (hopefully) unknowingly associated with a predatory journal?</a:t>
            </a:r>
          </a:p>
          <a:p>
            <a:r>
              <a:rPr lang="en-US" sz="2600" dirty="0"/>
              <a:t>How can we (delicately) inform faculty that they have published in a predatory journal?</a:t>
            </a:r>
          </a:p>
          <a:p>
            <a:r>
              <a:rPr lang="en-US" sz="2600" dirty="0"/>
              <a:t>What guidance can we offer for removing names from editorial lists? For addressing published research?</a:t>
            </a:r>
          </a:p>
          <a:p>
            <a:r>
              <a:rPr lang="en-US" sz="2600" dirty="0"/>
              <a:t>What level of assistance </a:t>
            </a:r>
            <a:r>
              <a:rPr lang="en-US" sz="2600" i="1" dirty="0"/>
              <a:t>should</a:t>
            </a:r>
            <a:r>
              <a:rPr lang="en-US" sz="2600" dirty="0"/>
              <a:t> we offer?</a:t>
            </a:r>
          </a:p>
          <a:p>
            <a:r>
              <a:rPr lang="en-US" sz="2600" dirty="0"/>
              <a:t>Should we proactively research faculty associations? Is this a reasonable opportunity for outreach given the time required?</a:t>
            </a:r>
          </a:p>
          <a:p>
            <a:r>
              <a:rPr lang="en-US" sz="2600" dirty="0"/>
              <a:t>What resources, tools, and services can we proactively provide (</a:t>
            </a:r>
            <a:r>
              <a:rPr lang="en-US" sz="2600" i="1" dirty="0"/>
              <a:t>other than </a:t>
            </a:r>
            <a:r>
              <a:rPr lang="en-US" sz="2600" dirty="0"/>
              <a:t>cautionary advice)?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01303-9390-9044-BBEC-9A364E7B5955}"/>
              </a:ext>
            </a:extLst>
          </p:cNvPr>
          <p:cNvSpPr txBox="1"/>
          <p:nvPr/>
        </p:nvSpPr>
        <p:spPr>
          <a:xfrm>
            <a:off x="2707611" y="876215"/>
            <a:ext cx="73679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DISCUSSION</a:t>
            </a:r>
            <a:r>
              <a:rPr lang="en-US" sz="2400" dirty="0"/>
              <a:t>: </a:t>
            </a:r>
            <a:r>
              <a:rPr lang="en-US" sz="2700" dirty="0"/>
              <a:t>When it’s too late to advise against predatory publishers</a:t>
            </a:r>
          </a:p>
        </p:txBody>
      </p:sp>
    </p:spTree>
    <p:extLst>
      <p:ext uri="{BB962C8B-B14F-4D97-AF65-F5344CB8AC3E}">
        <p14:creationId xmlns:p14="http://schemas.microsoft.com/office/powerpoint/2010/main" val="130062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8CEE-7EE7-704A-89C7-F3681FFD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880460"/>
          </a:xfrm>
        </p:spPr>
        <p:txBody>
          <a:bodyPr/>
          <a:lstStyle/>
          <a:p>
            <a:pPr algn="l"/>
            <a:r>
              <a:rPr lang="en-US" dirty="0"/>
              <a:t>Selected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F1E4A-F3A9-0943-86D1-D503EE8A2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1423687"/>
            <a:ext cx="7796540" cy="5079900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Research Guides (most link to an extensive list of resources)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 err="1"/>
              <a:t>libguides.tulane.edu</a:t>
            </a:r>
            <a:r>
              <a:rPr lang="en-US" sz="2600" dirty="0"/>
              <a:t>/</a:t>
            </a:r>
            <a:r>
              <a:rPr lang="en-US" sz="2600" dirty="0" err="1"/>
              <a:t>predatorypublishers</a:t>
            </a:r>
            <a:r>
              <a:rPr lang="en-US" sz="2600" dirty="0"/>
              <a:t> (streamlined and easy to digest)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 err="1"/>
              <a:t>libguides.gwumc.edu</a:t>
            </a:r>
            <a:r>
              <a:rPr lang="en-US" sz="2600" dirty="0"/>
              <a:t>/</a:t>
            </a:r>
            <a:r>
              <a:rPr lang="en-US" sz="2600" dirty="0" err="1"/>
              <a:t>PredatoryPublishing</a:t>
            </a:r>
            <a:r>
              <a:rPr lang="en-US" sz="2600" dirty="0"/>
              <a:t> (excellent infographics)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 err="1"/>
              <a:t>libguides.utk.edu</a:t>
            </a:r>
            <a:r>
              <a:rPr lang="en-US" sz="2600" dirty="0"/>
              <a:t>/</a:t>
            </a:r>
            <a:r>
              <a:rPr lang="en-US" sz="2600" dirty="0" err="1"/>
              <a:t>veterinaryinformation</a:t>
            </a:r>
            <a:r>
              <a:rPr lang="en-US" sz="2600" dirty="0"/>
              <a:t>/</a:t>
            </a:r>
            <a:r>
              <a:rPr lang="en-US" sz="2600" dirty="0" err="1"/>
              <a:t>researchsupport</a:t>
            </a:r>
            <a:r>
              <a:rPr lang="en-US" sz="2600" dirty="0"/>
              <a:t> (thorough, aimed at a veterinary audience but universally applicable)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Many</a:t>
            </a:r>
            <a:r>
              <a:rPr lang="en-US" sz="2600" dirty="0"/>
              <a:t> others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Think-Check-Submit checklist (intended for evaluation before submission)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 err="1"/>
              <a:t>thinkchecksubmit.org</a:t>
            </a:r>
            <a:r>
              <a:rPr lang="en-US" sz="2600" dirty="0"/>
              <a:t>/check/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Beall’s List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(</a:t>
            </a:r>
            <a:r>
              <a:rPr lang="en-US" sz="2600" dirty="0" err="1"/>
              <a:t>beallslist.weebly.com</a:t>
            </a:r>
            <a:r>
              <a:rPr lang="en-US" sz="2600" dirty="0"/>
              <a:t>/)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Potential predatory and legitimate biomedical journals: can you tell the difference?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600" dirty="0"/>
              <a:t> </a:t>
            </a:r>
            <a:r>
              <a:rPr lang="en-US" sz="2600" dirty="0" err="1"/>
              <a:t>doi.org</a:t>
            </a:r>
            <a:r>
              <a:rPr lang="en-US" sz="2600" dirty="0"/>
              <a:t>/10.1186/s12916-017-0785-9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4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DD82-5CCD-D24B-BAB2-0A2A204E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100" dirty="0"/>
              <a:t>Paraphrased from a colleague’s email (received via a veterinary librarian listserv):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C59CB-B541-A549-AF7D-BEFBC7E5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2220951"/>
            <a:ext cx="6922168" cy="3328668"/>
          </a:xfrm>
        </p:spPr>
        <p:txBody>
          <a:bodyPr>
            <a:noAutofit/>
          </a:bodyPr>
          <a:lstStyle/>
          <a:p>
            <a:pPr marL="450850" lvl="1" indent="0">
              <a:buNone/>
            </a:pPr>
            <a:r>
              <a:rPr lang="en-US" sz="2100" dirty="0"/>
              <a:t>A faculty member approached me about determining whether or not the Journal of Veterinary Science and Technology is predatory. While researching the journal (which is in fact predatory), I noticed that some faculty from your institutions are listed on the editorial board. It may be a good time to remind researchers of the need to investigate how their names and reputations are being affected by unscrupulous publishers.</a:t>
            </a:r>
          </a:p>
        </p:txBody>
      </p:sp>
    </p:spTree>
    <p:extLst>
      <p:ext uri="{BB962C8B-B14F-4D97-AF65-F5344CB8AC3E}">
        <p14:creationId xmlns:p14="http://schemas.microsoft.com/office/powerpoint/2010/main" val="256872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3389-FC74-4542-BE9E-533D2F12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494" y="850197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Verifying Faculty Association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192491-E035-0549-9E98-F09996572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95" y="1492983"/>
            <a:ext cx="6550601" cy="51334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B1BB2B3-2F51-B14B-909E-E33549A70674}"/>
              </a:ext>
            </a:extLst>
          </p:cNvPr>
          <p:cNvSpPr/>
          <p:nvPr/>
        </p:nvSpPr>
        <p:spPr>
          <a:xfrm>
            <a:off x="4463272" y="3599726"/>
            <a:ext cx="2747755" cy="1088021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6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3389-FC74-4542-BE9E-533D2F12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494" y="850197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Determining Faculty Awareness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601D0-D3A8-6849-BC8C-C9B27B8CD2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843" y="1510805"/>
            <a:ext cx="4321711" cy="2841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A8AB6-5DE9-754B-8ECC-31E79B530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843" y="4352083"/>
            <a:ext cx="4321711" cy="23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3389-FC74-4542-BE9E-533D2F12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494" y="850197"/>
            <a:ext cx="8343410" cy="6660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Verifying Predatory Status: Journal Webpage </a:t>
            </a:r>
            <a:br>
              <a:rPr lang="en-US" dirty="0">
                <a:solidFill>
                  <a:schemeClr val="tx1">
                    <a:alpha val="0"/>
                  </a:schemeClr>
                </a:solidFill>
              </a:rPr>
            </a:br>
            <a:endParaRPr lang="en-US" dirty="0">
              <a:solidFill>
                <a:schemeClr val="tx1">
                  <a:alpha val="0"/>
                </a:schemeClr>
              </a:solidFill>
            </a:endParaRPr>
          </a:p>
        </p:txBody>
      </p:sp>
      <p:pic>
        <p:nvPicPr>
          <p:cNvPr id="5" name="Content Placeholder 3">
            <a:hlinkClick r:id="rId2"/>
            <a:extLst>
              <a:ext uri="{FF2B5EF4-FFF2-40B4-BE49-F238E27FC236}">
                <a16:creationId xmlns:a16="http://schemas.microsoft.com/office/drawing/2014/main" id="{136C3721-B810-5F42-A8CE-17122F4843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576" y="1869552"/>
            <a:ext cx="7614206" cy="43546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5365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3389-FC74-4542-BE9E-533D2F12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494" y="850197"/>
            <a:ext cx="8771673" cy="1077229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Verifying Predatory Status: Journal Metrics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77433-0127-B14E-A104-54F03BD7E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766" y="1516283"/>
            <a:ext cx="5082186" cy="52259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D01F08-B5F0-484F-AF0E-F38F4C0BADF2}"/>
              </a:ext>
            </a:extLst>
          </p:cNvPr>
          <p:cNvSpPr/>
          <p:nvPr/>
        </p:nvSpPr>
        <p:spPr>
          <a:xfrm>
            <a:off x="3837183" y="5214978"/>
            <a:ext cx="2945352" cy="76134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C541DE-2D82-5843-BC27-346C94B4B591}"/>
              </a:ext>
            </a:extLst>
          </p:cNvPr>
          <p:cNvSpPr/>
          <p:nvPr/>
        </p:nvSpPr>
        <p:spPr>
          <a:xfrm>
            <a:off x="3937501" y="4649566"/>
            <a:ext cx="1372358" cy="29980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F6EFF2-C918-2941-B57D-AF4A08BCB85D}"/>
              </a:ext>
            </a:extLst>
          </p:cNvPr>
          <p:cNvSpPr/>
          <p:nvPr/>
        </p:nvSpPr>
        <p:spPr>
          <a:xfrm>
            <a:off x="2646717" y="5746195"/>
            <a:ext cx="1611704" cy="996058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F27F-7540-CF40-AF13-0CA5B495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8187372" cy="881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Verifying Predatory Status: Journal Metrics,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E5D83-B2DE-3641-AA9A-C22F603CA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890" y="3467855"/>
            <a:ext cx="3387656" cy="28513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7C8F-F99B-B344-997C-350070C43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25" y="2047892"/>
            <a:ext cx="6394289" cy="2566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D7200-C4D3-834D-BDAD-DE6A0707B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067" y="4809769"/>
            <a:ext cx="5604003" cy="16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F27F-7540-CF40-AF13-0CA5B495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8488738" cy="881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Verifying Predatory Status: Journal Metrics, cont.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D15E0B-027C-764E-AA78-C23E9C6E9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99" y="2197496"/>
            <a:ext cx="6336143" cy="2564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E5D83-B2DE-3641-AA9A-C22F603C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890" y="3467855"/>
            <a:ext cx="3387656" cy="285138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C48EFE7-83AC-EA47-96E2-4EAD638CB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349" y="5487376"/>
            <a:ext cx="5347445" cy="1097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117E16-D2A7-0048-BE1E-AF3219D66D72}"/>
              </a:ext>
            </a:extLst>
          </p:cNvPr>
          <p:cNvSpPr/>
          <p:nvPr/>
        </p:nvSpPr>
        <p:spPr>
          <a:xfrm>
            <a:off x="1260999" y="2185401"/>
            <a:ext cx="6336143" cy="2564908"/>
          </a:xfrm>
          <a:prstGeom prst="rect">
            <a:avLst/>
          </a:prstGeom>
          <a:solidFill>
            <a:schemeClr val="tx1">
              <a:lumMod val="65000"/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4ED83-C0FC-F045-A8C6-51C397C5C66D}"/>
              </a:ext>
            </a:extLst>
          </p:cNvPr>
          <p:cNvSpPr/>
          <p:nvPr/>
        </p:nvSpPr>
        <p:spPr>
          <a:xfrm>
            <a:off x="7686403" y="3479950"/>
            <a:ext cx="3388506" cy="2851386"/>
          </a:xfrm>
          <a:prstGeom prst="rect">
            <a:avLst/>
          </a:prstGeom>
          <a:solidFill>
            <a:schemeClr val="tx1">
              <a:lumMod val="65000"/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D81006-FB2B-6649-8307-01A531E07F39}"/>
              </a:ext>
            </a:extLst>
          </p:cNvPr>
          <p:cNvSpPr/>
          <p:nvPr/>
        </p:nvSpPr>
        <p:spPr>
          <a:xfrm>
            <a:off x="1755349" y="5487376"/>
            <a:ext cx="5347445" cy="1097165"/>
          </a:xfrm>
          <a:prstGeom prst="rect">
            <a:avLst/>
          </a:prstGeom>
          <a:solidFill>
            <a:schemeClr val="tx1">
              <a:lumMod val="65000"/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18435-2033-6A43-8E62-D900AEB75A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74" y="1919801"/>
            <a:ext cx="4574684" cy="2932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B3352-550F-EB42-8B2E-CDEDDFE637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916" y="4359911"/>
            <a:ext cx="4693671" cy="21032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11071-E9C4-D94F-B4DB-C2C68BF0E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66" y="2196563"/>
            <a:ext cx="4180950" cy="2867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7621A8D-0EF8-9A46-8FA6-1E455CF3EDD2}"/>
              </a:ext>
            </a:extLst>
          </p:cNvPr>
          <p:cNvSpPr/>
          <p:nvPr/>
        </p:nvSpPr>
        <p:spPr>
          <a:xfrm>
            <a:off x="7182138" y="3479950"/>
            <a:ext cx="1556748" cy="24813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EE9A89-F5DB-554D-9082-A5EE8A181EA8}"/>
              </a:ext>
            </a:extLst>
          </p:cNvPr>
          <p:cNvSpPr/>
          <p:nvPr/>
        </p:nvSpPr>
        <p:spPr>
          <a:xfrm>
            <a:off x="3039104" y="5064226"/>
            <a:ext cx="3044858" cy="505173"/>
          </a:xfrm>
          <a:prstGeom prst="ellipse">
            <a:avLst/>
          </a:prstGeom>
          <a:noFill/>
          <a:ln w="22225">
            <a:solidFill>
              <a:srgbClr val="C0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F27F-7540-CF40-AF13-0CA5B495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88184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Verifying Journal Open Access Claims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8E74DF9-AA3E-0F45-A729-3219909E4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				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1028A-4BCE-A142-98EA-F22DE901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80" y="4890787"/>
            <a:ext cx="4356100" cy="800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0D7031-20E1-5B4A-8E35-A7271D53CFCC}"/>
              </a:ext>
            </a:extLst>
          </p:cNvPr>
          <p:cNvCxnSpPr>
            <a:cxnSpLocks/>
          </p:cNvCxnSpPr>
          <p:nvPr/>
        </p:nvCxnSpPr>
        <p:spPr>
          <a:xfrm flipH="1">
            <a:off x="6268366" y="4580861"/>
            <a:ext cx="3793528" cy="141034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73FCFC-F6FC-B44A-B988-4D6185E42367}"/>
              </a:ext>
            </a:extLst>
          </p:cNvPr>
          <p:cNvCxnSpPr>
            <a:cxnSpLocks/>
          </p:cNvCxnSpPr>
          <p:nvPr/>
        </p:nvCxnSpPr>
        <p:spPr>
          <a:xfrm>
            <a:off x="6268366" y="4544641"/>
            <a:ext cx="3793528" cy="144656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7A419C5-7AF1-9C46-B302-D8AB6D9A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77" y="3114700"/>
            <a:ext cx="5486400" cy="1181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CDB481-372E-3342-AD39-3C3F41834F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77" y="1681511"/>
            <a:ext cx="6279832" cy="13969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3039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481</Words>
  <Application>Microsoft Macintosh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MS Shell Dlg 2</vt:lpstr>
      <vt:lpstr>Wingdings</vt:lpstr>
      <vt:lpstr>Wingdings 3</vt:lpstr>
      <vt:lpstr>Madison</vt:lpstr>
      <vt:lpstr>Faculty Association with Predatory Publishing: A Case Report</vt:lpstr>
      <vt:lpstr>Paraphrased from a colleague’s email (received via a veterinary librarian listserv):</vt:lpstr>
      <vt:lpstr>Verifying Faculty Association</vt:lpstr>
      <vt:lpstr>Determining Faculty Awareness</vt:lpstr>
      <vt:lpstr>Verifying Predatory Status: Journal Webpage  </vt:lpstr>
      <vt:lpstr>Verifying Predatory Status: Journal Metrics</vt:lpstr>
      <vt:lpstr>Verifying Predatory Status: Journal Metrics, cont.</vt:lpstr>
      <vt:lpstr>Verifying Predatory Status: Journal Metrics, cont.</vt:lpstr>
      <vt:lpstr>Verifying Journal Open Access Claims</vt:lpstr>
      <vt:lpstr>Investigating the Publisher</vt:lpstr>
      <vt:lpstr>PowerPoint Presentation</vt:lpstr>
      <vt:lpstr>Colleagues’ Experience</vt:lpstr>
      <vt:lpstr>PowerPoint Presentation</vt:lpstr>
      <vt:lpstr>Selected Resources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Report of Faculty Association with Predatory Publishing</dc:title>
  <dc:subject/>
  <dc:creator>Kelly Johnson</dc:creator>
  <cp:keywords/>
  <dc:description/>
  <cp:lastModifiedBy>Kelly Johnson</cp:lastModifiedBy>
  <cp:revision>50</cp:revision>
  <dcterms:created xsi:type="dcterms:W3CDTF">2018-10-28T22:23:09Z</dcterms:created>
  <dcterms:modified xsi:type="dcterms:W3CDTF">2018-10-29T21:06:49Z</dcterms:modified>
  <cp:category/>
</cp:coreProperties>
</file>