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0"/>
  </p:notesMasterIdLst>
  <p:sldIdLst>
    <p:sldId id="256" r:id="rId2"/>
    <p:sldId id="263" r:id="rId3"/>
    <p:sldId id="259" r:id="rId4"/>
    <p:sldId id="266" r:id="rId5"/>
    <p:sldId id="268" r:id="rId6"/>
    <p:sldId id="267" r:id="rId7"/>
    <p:sldId id="264"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na Chan" initials="T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0754" autoAdjust="0"/>
  </p:normalViewPr>
  <p:slideViewPr>
    <p:cSldViewPr snapToGrid="0">
      <p:cViewPr varScale="1">
        <p:scale>
          <a:sx n="47" d="100"/>
          <a:sy n="47" d="100"/>
        </p:scale>
        <p:origin x="303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D9A60-E0BE-4057-98FA-9AD13CE99A29}"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C91A7-553A-4890-8EAE-BDF6537814D1}" type="slidenum">
              <a:rPr lang="en-US" smtClean="0"/>
              <a:t>‹#›</a:t>
            </a:fld>
            <a:endParaRPr lang="en-US"/>
          </a:p>
        </p:txBody>
      </p:sp>
    </p:spTree>
    <p:extLst>
      <p:ext uri="{BB962C8B-B14F-4D97-AF65-F5344CB8AC3E}">
        <p14:creationId xmlns:p14="http://schemas.microsoft.com/office/powerpoint/2010/main" val="184874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Tina:  Penfield Library at SUNY Oswego has a gallery exhibit space near the front entrance that is used to showcase student-faculty research and art class projects.  I ask art faculty if they want to show their students’ work for a month or two, but sometimes they approach me.  In the fall 2012, I was looking for work to exhibit</a:t>
            </a:r>
            <a:r>
              <a:rPr lang="en-US" sz="1200" kern="1200" baseline="0" dirty="0" smtClean="0">
                <a:solidFill>
                  <a:schemeClr val="tx1"/>
                </a:solidFill>
                <a:effectLst/>
                <a:latin typeface="+mn-lt"/>
                <a:ea typeface="+mn-ea"/>
                <a:cs typeface="+mn-cs"/>
              </a:rPr>
              <a:t> and I</a:t>
            </a:r>
            <a:r>
              <a:rPr lang="en-US" sz="1200" kern="1200" dirty="0" smtClean="0">
                <a:solidFill>
                  <a:schemeClr val="tx1"/>
                </a:solidFill>
                <a:effectLst/>
                <a:latin typeface="+mn-lt"/>
                <a:ea typeface="+mn-ea"/>
                <a:cs typeface="+mn-cs"/>
              </a:rPr>
              <a:t> remember being in the science building and seeing research posters on the corridor walls.  Since mainly science students, faculty, and staff are in the science building, I thought that bringing the research posters to the library would be a wonderful way to showcase student-faculty research to a broader population.  After all, the library is the perfect place to exhibit this work as it is a central location for research and study.  As Chris and I are both science librarians at Oswego, I asked Chris what he thought of showing the research posters in the library.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Chris:</a:t>
            </a:r>
            <a:r>
              <a:rPr lang="en-US" sz="1200" kern="1200" baseline="0" dirty="0" smtClean="0">
                <a:solidFill>
                  <a:schemeClr val="tx1"/>
                </a:solidFill>
                <a:effectLst/>
                <a:latin typeface="+mn-lt"/>
                <a:ea typeface="+mn-ea"/>
                <a:cs typeface="+mn-cs"/>
              </a:rPr>
              <a:t>  As a science librarian and Coordinator of our Learning Commons, I</a:t>
            </a:r>
            <a:r>
              <a:rPr lang="en-US" sz="1200" kern="1200" dirty="0" smtClean="0">
                <a:solidFill>
                  <a:schemeClr val="tx1"/>
                </a:solidFill>
                <a:effectLst/>
                <a:latin typeface="+mn-lt"/>
                <a:ea typeface="+mn-ea"/>
                <a:cs typeface="+mn-cs"/>
              </a:rPr>
              <a:t> thought this was a great idea.  </a:t>
            </a:r>
            <a:r>
              <a:rPr lang="en-US" sz="1200" kern="1200" smtClean="0">
                <a:solidFill>
                  <a:schemeClr val="tx1"/>
                </a:solidFill>
                <a:effectLst/>
                <a:latin typeface="+mn-lt"/>
                <a:ea typeface="+mn-ea"/>
                <a:cs typeface="+mn-cs"/>
              </a:rPr>
              <a:t>A</a:t>
            </a:r>
            <a:r>
              <a:rPr lang="en-US" sz="1200" kern="1200" baseline="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common features of a</a:t>
            </a:r>
            <a:r>
              <a:rPr lang="en-US" sz="1200" kern="1200" dirty="0" smtClean="0">
                <a:solidFill>
                  <a:schemeClr val="tx1"/>
                </a:solidFill>
                <a:effectLst/>
                <a:latin typeface="+mn-lt"/>
                <a:ea typeface="+mn-ea"/>
                <a:cs typeface="+mn-cs"/>
              </a:rPr>
              <a:t> Learning</a:t>
            </a:r>
            <a:r>
              <a:rPr lang="en-US" sz="1200" kern="1200" baseline="0" dirty="0" smtClean="0">
                <a:solidFill>
                  <a:schemeClr val="tx1"/>
                </a:solidFill>
                <a:effectLst/>
                <a:latin typeface="+mn-lt"/>
                <a:ea typeface="+mn-ea"/>
                <a:cs typeface="+mn-cs"/>
              </a:rPr>
              <a:t> or Information Commons </a:t>
            </a:r>
            <a:r>
              <a:rPr lang="en-US" sz="1200" kern="1200" baseline="0" smtClean="0">
                <a:solidFill>
                  <a:schemeClr val="tx1"/>
                </a:solidFill>
                <a:effectLst/>
                <a:latin typeface="+mn-lt"/>
                <a:ea typeface="+mn-ea"/>
                <a:cs typeface="+mn-cs"/>
              </a:rPr>
              <a:t>is a </a:t>
            </a:r>
            <a:r>
              <a:rPr lang="en-US" sz="1200" kern="1200" baseline="0" dirty="0" smtClean="0">
                <a:solidFill>
                  <a:schemeClr val="tx1"/>
                </a:solidFill>
                <a:effectLst/>
                <a:latin typeface="+mn-lt"/>
                <a:ea typeface="+mn-ea"/>
                <a:cs typeface="+mn-cs"/>
              </a:rPr>
              <a:t>display of student scholarship and creative works.  The intention is to create an atmosphere that inspires learning and creativity.  My thought was that displaying these posters would show students what their peers have accomplished and help build excitement about what they themselves can achieve.  </a:t>
            </a:r>
            <a:r>
              <a:rPr lang="en-US" sz="1200" kern="1200" baseline="0" dirty="0" smtClean="0">
                <a:solidFill>
                  <a:srgbClr val="FF0000"/>
                </a:solidFill>
                <a:effectLst/>
                <a:latin typeface="+mn-lt"/>
                <a:ea typeface="+mn-ea"/>
                <a:cs typeface="+mn-cs"/>
              </a:rPr>
              <a:t>Posters about student research are already generated for a variety of venues on campus.  Our seniors are required to do capstone research projects and need to present their research at an event we call Quest.  </a:t>
            </a:r>
            <a:r>
              <a:rPr lang="en-US" dirty="0" smtClean="0">
                <a:solidFill>
                  <a:srgbClr val="FF0000"/>
                </a:solidFill>
              </a:rPr>
              <a:t>Quest is a one day symposium that occurs each spring that is dedicated to sharing the scholarly and creative pursuits of faculty, staff and students at SUNY Oswego.</a:t>
            </a:r>
            <a:endParaRPr lang="en-US" sz="1200" kern="1200" dirty="0" smtClean="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Tina:  So, a call for research posters was sent to science faculty asking if</a:t>
            </a:r>
            <a:r>
              <a:rPr lang="en-US" sz="1200" kern="1200" baseline="0" dirty="0" smtClean="0">
                <a:solidFill>
                  <a:schemeClr val="tx1"/>
                </a:solidFill>
                <a:effectLst/>
                <a:latin typeface="+mn-lt"/>
                <a:ea typeface="+mn-ea"/>
                <a:cs typeface="+mn-cs"/>
              </a:rPr>
              <a:t> they would like to</a:t>
            </a:r>
            <a:r>
              <a:rPr lang="en-US" sz="1200" kern="1200" dirty="0" smtClean="0">
                <a:solidFill>
                  <a:schemeClr val="tx1"/>
                </a:solidFill>
                <a:effectLst/>
                <a:latin typeface="+mn-lt"/>
                <a:ea typeface="+mn-ea"/>
                <a:cs typeface="+mn-cs"/>
              </a:rPr>
              <a:t> feature their student-faculty research posters in the library.  Six faculty submitted 13 student-faculty research posters, which were exhibited in the library’s gallery exhibit space and inside the library cafe.  Some submitted more than one.  We didn’t specify a limit because we weren’t sure how many we would get, but we made sure everyone who wanted to submit a research poster had the opportunity to do so.</a:t>
            </a:r>
          </a:p>
        </p:txBody>
      </p:sp>
      <p:sp>
        <p:nvSpPr>
          <p:cNvPr id="4" name="Slide Number Placeholder 3"/>
          <p:cNvSpPr>
            <a:spLocks noGrp="1"/>
          </p:cNvSpPr>
          <p:nvPr>
            <p:ph type="sldNum" sz="quarter" idx="10"/>
          </p:nvPr>
        </p:nvSpPr>
        <p:spPr/>
        <p:txBody>
          <a:bodyPr/>
          <a:lstStyle/>
          <a:p>
            <a:fld id="{D8EC91A7-553A-4890-8EAE-BDF6537814D1}" type="slidenum">
              <a:rPr lang="en-US" smtClean="0"/>
              <a:t>2</a:t>
            </a:fld>
            <a:endParaRPr lang="en-US"/>
          </a:p>
        </p:txBody>
      </p:sp>
    </p:spTree>
    <p:extLst>
      <p:ext uri="{BB962C8B-B14F-4D97-AF65-F5344CB8AC3E}">
        <p14:creationId xmlns:p14="http://schemas.microsoft.com/office/powerpoint/2010/main" val="241867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Tina:  Most of the research posters were from the biological sciences faculty.  Since Chris and I originally didn’t receive many responses, I asked certain biological sciences faculty members individually.  After approaching them individually, they gave me their research posters.</a:t>
            </a:r>
            <a:r>
              <a:rPr lang="en-US" sz="1200" kern="1200" baseline="0" dirty="0" smtClean="0">
                <a:solidFill>
                  <a:schemeClr val="tx1"/>
                </a:solidFill>
                <a:effectLst/>
                <a:latin typeface="+mn-lt"/>
                <a:ea typeface="+mn-ea"/>
                <a:cs typeface="+mn-cs"/>
              </a:rPr>
              <a:t>  I </a:t>
            </a:r>
            <a:r>
              <a:rPr lang="en-US" sz="1200" kern="1200" dirty="0" smtClean="0">
                <a:solidFill>
                  <a:schemeClr val="tx1"/>
                </a:solidFill>
                <a:effectLst/>
                <a:latin typeface="+mn-lt"/>
                <a:ea typeface="+mn-ea"/>
                <a:cs typeface="+mn-cs"/>
              </a:rPr>
              <a:t>hung the research posters, and I spread out the research posters by subject and authors.</a:t>
            </a:r>
          </a:p>
        </p:txBody>
      </p:sp>
      <p:sp>
        <p:nvSpPr>
          <p:cNvPr id="4" name="Slide Number Placeholder 3"/>
          <p:cNvSpPr>
            <a:spLocks noGrp="1"/>
          </p:cNvSpPr>
          <p:nvPr>
            <p:ph type="sldNum" sz="quarter" idx="10"/>
          </p:nvPr>
        </p:nvSpPr>
        <p:spPr/>
        <p:txBody>
          <a:bodyPr/>
          <a:lstStyle/>
          <a:p>
            <a:fld id="{D8EC91A7-553A-4890-8EAE-BDF6537814D1}" type="slidenum">
              <a:rPr lang="en-US" smtClean="0"/>
              <a:t>3</a:t>
            </a:fld>
            <a:endParaRPr lang="en-US"/>
          </a:p>
        </p:txBody>
      </p:sp>
    </p:spTree>
    <p:extLst>
      <p:ext uri="{BB962C8B-B14F-4D97-AF65-F5344CB8AC3E}">
        <p14:creationId xmlns:p14="http://schemas.microsoft.com/office/powerpoint/2010/main" val="2325329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 This wall is directly across from our Circulation Desk at</a:t>
            </a:r>
            <a:r>
              <a:rPr lang="en-US" baseline="0" dirty="0" smtClean="0"/>
              <a:t> our main entrance and is the most visible of the display areas.  This aspect gives you a fairly good view of the hanging system we use.  It’s called the Walker Display System and was selected by Tina’s predecessor, an Art Librarian who was not only an artist but someone who had experience with designing exhibition space.  You can see that there is a rail that is installed permanently across the upper portion of the wall and there are rods that hang from it that can be placed at any location along the rail where they are needed.  On the rods you can attach a variety of hooks or clips depending on what you need to hang.  </a:t>
            </a:r>
            <a:endParaRPr lang="en-US" dirty="0"/>
          </a:p>
        </p:txBody>
      </p:sp>
      <p:sp>
        <p:nvSpPr>
          <p:cNvPr id="4" name="Slide Number Placeholder 3"/>
          <p:cNvSpPr>
            <a:spLocks noGrp="1"/>
          </p:cNvSpPr>
          <p:nvPr>
            <p:ph type="sldNum" sz="quarter" idx="10"/>
          </p:nvPr>
        </p:nvSpPr>
        <p:spPr/>
        <p:txBody>
          <a:bodyPr/>
          <a:lstStyle/>
          <a:p>
            <a:fld id="{D8EC91A7-553A-4890-8EAE-BDF6537814D1}" type="slidenum">
              <a:rPr lang="en-US" smtClean="0"/>
              <a:t>4</a:t>
            </a:fld>
            <a:endParaRPr lang="en-US"/>
          </a:p>
        </p:txBody>
      </p:sp>
    </p:spTree>
    <p:extLst>
      <p:ext uri="{BB962C8B-B14F-4D97-AF65-F5344CB8AC3E}">
        <p14:creationId xmlns:p14="http://schemas.microsoft.com/office/powerpoint/2010/main" val="255751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 These images were taken from the Walker Display</a:t>
            </a:r>
            <a:r>
              <a:rPr lang="en-US" baseline="0" dirty="0" smtClean="0"/>
              <a:t> Inc. website and show a close-up of the product and how it works.  Here is the rail (or molding as they call it) that is installed on the wall and these are the rods or cables you can use to hang from the rail.  This is an image of the particular clip Tina used to hang the posters.  The double clips make it possible to hang the posters without the need to mount them on a stiff backing.  </a:t>
            </a:r>
          </a:p>
        </p:txBody>
      </p:sp>
      <p:sp>
        <p:nvSpPr>
          <p:cNvPr id="4" name="Slide Number Placeholder 3"/>
          <p:cNvSpPr>
            <a:spLocks noGrp="1"/>
          </p:cNvSpPr>
          <p:nvPr>
            <p:ph type="sldNum" sz="quarter" idx="10"/>
          </p:nvPr>
        </p:nvSpPr>
        <p:spPr/>
        <p:txBody>
          <a:bodyPr/>
          <a:lstStyle/>
          <a:p>
            <a:fld id="{D8EC91A7-553A-4890-8EAE-BDF6537814D1}" type="slidenum">
              <a:rPr lang="en-US" smtClean="0"/>
              <a:t>5</a:t>
            </a:fld>
            <a:endParaRPr lang="en-US"/>
          </a:p>
        </p:txBody>
      </p:sp>
    </p:spTree>
    <p:extLst>
      <p:ext uri="{BB962C8B-B14F-4D97-AF65-F5344CB8AC3E}">
        <p14:creationId xmlns:p14="http://schemas.microsoft.com/office/powerpoint/2010/main" val="3256477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 Here is another view of the</a:t>
            </a:r>
            <a:r>
              <a:rPr lang="en-US" baseline="0" dirty="0" smtClean="0"/>
              <a:t> same wall and you can see how the posters are attached to the rods.</a:t>
            </a:r>
          </a:p>
          <a:p>
            <a:endParaRPr lang="en-US" baseline="0" dirty="0" smtClean="0"/>
          </a:p>
          <a:p>
            <a:r>
              <a:rPr lang="en-US" baseline="0" dirty="0" smtClean="0"/>
              <a:t>(In case anyone asks, </a:t>
            </a:r>
            <a:r>
              <a:rPr lang="en-US" sz="1200" kern="1200" baseline="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 moldings start at $20 for</a:t>
            </a:r>
            <a:r>
              <a:rPr lang="en-US" sz="1200" kern="1200" baseline="0" dirty="0" smtClean="0">
                <a:solidFill>
                  <a:schemeClr val="tx1"/>
                </a:solidFill>
                <a:effectLst/>
                <a:latin typeface="+mn-lt"/>
                <a:ea typeface="+mn-ea"/>
                <a:cs typeface="+mn-cs"/>
              </a:rPr>
              <a:t> an 8’ length. Depending on the finish, they can be as high as $30.  T</a:t>
            </a:r>
            <a:r>
              <a:rPr lang="en-US" baseline="0" dirty="0" smtClean="0"/>
              <a:t>he clips we used are </a:t>
            </a:r>
            <a:r>
              <a:rPr lang="en-US" sz="1200" kern="1200" dirty="0" smtClean="0">
                <a:solidFill>
                  <a:schemeClr val="tx1"/>
                </a:solidFill>
                <a:effectLst/>
                <a:latin typeface="+mn-lt"/>
                <a:ea typeface="+mn-ea"/>
                <a:cs typeface="+mn-cs"/>
              </a:rPr>
              <a:t>$7.95 each...$70.00 per 10 pack. </a:t>
            </a:r>
            <a:r>
              <a:rPr lang="en-US" sz="1200" kern="1200" baseline="0" dirty="0" smtClean="0">
                <a:solidFill>
                  <a:schemeClr val="tx1"/>
                </a:solidFill>
                <a:effectLst/>
                <a:latin typeface="+mn-lt"/>
                <a:ea typeface="+mn-ea"/>
                <a:cs typeface="+mn-cs"/>
              </a:rPr>
              <a:t>There are the items like mounting snaps and end caps for the moldings that you would need.)</a:t>
            </a:r>
            <a:endParaRPr lang="en-US" dirty="0"/>
          </a:p>
        </p:txBody>
      </p:sp>
      <p:sp>
        <p:nvSpPr>
          <p:cNvPr id="4" name="Slide Number Placeholder 3"/>
          <p:cNvSpPr>
            <a:spLocks noGrp="1"/>
          </p:cNvSpPr>
          <p:nvPr>
            <p:ph type="sldNum" sz="quarter" idx="10"/>
          </p:nvPr>
        </p:nvSpPr>
        <p:spPr/>
        <p:txBody>
          <a:bodyPr/>
          <a:lstStyle/>
          <a:p>
            <a:fld id="{D8EC91A7-553A-4890-8EAE-BDF6537814D1}" type="slidenum">
              <a:rPr lang="en-US" smtClean="0"/>
              <a:t>6</a:t>
            </a:fld>
            <a:endParaRPr lang="en-US"/>
          </a:p>
        </p:txBody>
      </p:sp>
    </p:spTree>
    <p:extLst>
      <p:ext uri="{BB962C8B-B14F-4D97-AF65-F5344CB8AC3E}">
        <p14:creationId xmlns:p14="http://schemas.microsoft.com/office/powerpoint/2010/main" val="2313899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Tina does 1</a:t>
            </a:r>
            <a:r>
              <a:rPr lang="en-US" baseline="30000" dirty="0" smtClean="0"/>
              <a:t>st</a:t>
            </a:r>
            <a:r>
              <a:rPr lang="en-US" baseline="0" dirty="0" smtClean="0"/>
              <a:t> two and Chris does 2</a:t>
            </a:r>
            <a:r>
              <a:rPr lang="en-US" baseline="30000" dirty="0" smtClean="0"/>
              <a:t>nd</a:t>
            </a:r>
            <a:r>
              <a:rPr lang="en-US" baseline="0" dirty="0" smtClean="0"/>
              <a:t> two.</a:t>
            </a:r>
          </a:p>
          <a:p>
            <a:endParaRPr lang="en-US" baseline="0" dirty="0" smtClean="0"/>
          </a:p>
          <a:p>
            <a:r>
              <a:rPr lang="en-US" baseline="0" dirty="0" smtClean="0"/>
              <a:t>We gave faculty 2 weeks to get us posters.  Some faculty may need to print a new copy of the poster or may need more time to respond.</a:t>
            </a:r>
          </a:p>
          <a:p>
            <a:endParaRPr lang="en-US" baseline="0" dirty="0" smtClean="0"/>
          </a:p>
          <a:p>
            <a:r>
              <a:rPr lang="en-US" baseline="0" dirty="0" smtClean="0"/>
              <a:t>Size was not that important.  We received posters that were basically the same size with some variation.  They were typically the size that they used in their poster sessions.  Saying that this is an appropriate size upfront makes the process more efficient.</a:t>
            </a:r>
          </a:p>
        </p:txBody>
      </p:sp>
      <p:sp>
        <p:nvSpPr>
          <p:cNvPr id="4" name="Slide Number Placeholder 3"/>
          <p:cNvSpPr>
            <a:spLocks noGrp="1"/>
          </p:cNvSpPr>
          <p:nvPr>
            <p:ph type="sldNum" sz="quarter" idx="10"/>
          </p:nvPr>
        </p:nvSpPr>
        <p:spPr/>
        <p:txBody>
          <a:bodyPr/>
          <a:lstStyle/>
          <a:p>
            <a:fld id="{D8EC91A7-553A-4890-8EAE-BDF6537814D1}" type="slidenum">
              <a:rPr lang="en-US" smtClean="0"/>
              <a:t>7</a:t>
            </a:fld>
            <a:endParaRPr lang="en-US"/>
          </a:p>
        </p:txBody>
      </p:sp>
    </p:spTree>
    <p:extLst>
      <p:ext uri="{BB962C8B-B14F-4D97-AF65-F5344CB8AC3E}">
        <p14:creationId xmlns:p14="http://schemas.microsoft.com/office/powerpoint/2010/main" val="291853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Tina: By </a:t>
            </a:r>
            <a:r>
              <a:rPr lang="en-US" sz="1200" kern="1200" dirty="0" smtClean="0">
                <a:solidFill>
                  <a:schemeClr val="tx1"/>
                </a:solidFill>
                <a:effectLst/>
                <a:latin typeface="+mn-lt"/>
                <a:ea typeface="+mn-ea"/>
                <a:cs typeface="+mn-cs"/>
              </a:rPr>
              <a:t>having research posters displayed in a visible, central, and active location, this provided greater visibility to the broader campus community to view the latest research from students and faculty.  By reaching out to science faculty, they were reminded that librarians can help with their library needs, and the library is a place to highlight their and their students’ research.</a:t>
            </a:r>
          </a:p>
        </p:txBody>
      </p:sp>
      <p:sp>
        <p:nvSpPr>
          <p:cNvPr id="4" name="Slide Number Placeholder 3"/>
          <p:cNvSpPr>
            <a:spLocks noGrp="1"/>
          </p:cNvSpPr>
          <p:nvPr>
            <p:ph type="sldNum" sz="quarter" idx="10"/>
          </p:nvPr>
        </p:nvSpPr>
        <p:spPr/>
        <p:txBody>
          <a:bodyPr/>
          <a:lstStyle/>
          <a:p>
            <a:fld id="{D8EC91A7-553A-4890-8EAE-BDF6537814D1}" type="slidenum">
              <a:rPr lang="en-US" smtClean="0"/>
              <a:t>8</a:t>
            </a:fld>
            <a:endParaRPr lang="en-US"/>
          </a:p>
        </p:txBody>
      </p:sp>
    </p:spTree>
    <p:extLst>
      <p:ext uri="{BB962C8B-B14F-4D97-AF65-F5344CB8AC3E}">
        <p14:creationId xmlns:p14="http://schemas.microsoft.com/office/powerpoint/2010/main" val="2559931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1881F6-177F-4753-BFA1-B3D89825AE5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2D336-15E9-48EF-B10D-D52683136F49}" type="slidenum">
              <a:rPr lang="en-US" smtClean="0"/>
              <a:t>‹#›</a:t>
            </a:fld>
            <a:endParaRPr lang="en-US"/>
          </a:p>
        </p:txBody>
      </p:sp>
    </p:spTree>
    <p:extLst>
      <p:ext uri="{BB962C8B-B14F-4D97-AF65-F5344CB8AC3E}">
        <p14:creationId xmlns:p14="http://schemas.microsoft.com/office/powerpoint/2010/main" val="156978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881F6-177F-4753-BFA1-B3D89825AE5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2D336-15E9-48EF-B10D-D52683136F49}" type="slidenum">
              <a:rPr lang="en-US" smtClean="0"/>
              <a:t>‹#›</a:t>
            </a:fld>
            <a:endParaRPr lang="en-US"/>
          </a:p>
        </p:txBody>
      </p:sp>
    </p:spTree>
    <p:extLst>
      <p:ext uri="{BB962C8B-B14F-4D97-AF65-F5344CB8AC3E}">
        <p14:creationId xmlns:p14="http://schemas.microsoft.com/office/powerpoint/2010/main" val="2452031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881F6-177F-4753-BFA1-B3D89825AE5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2D336-15E9-48EF-B10D-D52683136F49}" type="slidenum">
              <a:rPr lang="en-US" smtClean="0"/>
              <a:t>‹#›</a:t>
            </a:fld>
            <a:endParaRPr lang="en-US"/>
          </a:p>
        </p:txBody>
      </p:sp>
    </p:spTree>
    <p:extLst>
      <p:ext uri="{BB962C8B-B14F-4D97-AF65-F5344CB8AC3E}">
        <p14:creationId xmlns:p14="http://schemas.microsoft.com/office/powerpoint/2010/main" val="4268383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881F6-177F-4753-BFA1-B3D89825AE5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2D336-15E9-48EF-B10D-D52683136F49}"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19091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881F6-177F-4753-BFA1-B3D89825AE5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2D336-15E9-48EF-B10D-D52683136F49}" type="slidenum">
              <a:rPr lang="en-US" smtClean="0"/>
              <a:t>‹#›</a:t>
            </a:fld>
            <a:endParaRPr lang="en-US"/>
          </a:p>
        </p:txBody>
      </p:sp>
    </p:spTree>
    <p:extLst>
      <p:ext uri="{BB962C8B-B14F-4D97-AF65-F5344CB8AC3E}">
        <p14:creationId xmlns:p14="http://schemas.microsoft.com/office/powerpoint/2010/main" val="1235018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E1881F6-177F-4753-BFA1-B3D89825AE5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D2D336-15E9-48EF-B10D-D52683136F49}" type="slidenum">
              <a:rPr lang="en-US" smtClean="0"/>
              <a:t>‹#›</a:t>
            </a:fld>
            <a:endParaRPr lang="en-US"/>
          </a:p>
        </p:txBody>
      </p:sp>
    </p:spTree>
    <p:extLst>
      <p:ext uri="{BB962C8B-B14F-4D97-AF65-F5344CB8AC3E}">
        <p14:creationId xmlns:p14="http://schemas.microsoft.com/office/powerpoint/2010/main" val="829797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E1881F6-177F-4753-BFA1-B3D89825AE5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D2D336-15E9-48EF-B10D-D52683136F49}" type="slidenum">
              <a:rPr lang="en-US" smtClean="0"/>
              <a:t>‹#›</a:t>
            </a:fld>
            <a:endParaRPr lang="en-US"/>
          </a:p>
        </p:txBody>
      </p:sp>
    </p:spTree>
    <p:extLst>
      <p:ext uri="{BB962C8B-B14F-4D97-AF65-F5344CB8AC3E}">
        <p14:creationId xmlns:p14="http://schemas.microsoft.com/office/powerpoint/2010/main" val="2958255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1881F6-177F-4753-BFA1-B3D89825AE5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2D336-15E9-48EF-B10D-D52683136F49}" type="slidenum">
              <a:rPr lang="en-US" smtClean="0"/>
              <a:t>‹#›</a:t>
            </a:fld>
            <a:endParaRPr lang="en-US"/>
          </a:p>
        </p:txBody>
      </p:sp>
    </p:spTree>
    <p:extLst>
      <p:ext uri="{BB962C8B-B14F-4D97-AF65-F5344CB8AC3E}">
        <p14:creationId xmlns:p14="http://schemas.microsoft.com/office/powerpoint/2010/main" val="1460450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1881F6-177F-4753-BFA1-B3D89825AE5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2D336-15E9-48EF-B10D-D52683136F49}" type="slidenum">
              <a:rPr lang="en-US" smtClean="0"/>
              <a:t>‹#›</a:t>
            </a:fld>
            <a:endParaRPr lang="en-US"/>
          </a:p>
        </p:txBody>
      </p:sp>
    </p:spTree>
    <p:extLst>
      <p:ext uri="{BB962C8B-B14F-4D97-AF65-F5344CB8AC3E}">
        <p14:creationId xmlns:p14="http://schemas.microsoft.com/office/powerpoint/2010/main" val="3935799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1881F6-177F-4753-BFA1-B3D89825AE5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2D336-15E9-48EF-B10D-D52683136F49}" type="slidenum">
              <a:rPr lang="en-US" smtClean="0"/>
              <a:t>‹#›</a:t>
            </a:fld>
            <a:endParaRPr lang="en-US"/>
          </a:p>
        </p:txBody>
      </p:sp>
    </p:spTree>
    <p:extLst>
      <p:ext uri="{BB962C8B-B14F-4D97-AF65-F5344CB8AC3E}">
        <p14:creationId xmlns:p14="http://schemas.microsoft.com/office/powerpoint/2010/main" val="541248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1881F6-177F-4753-BFA1-B3D89825AE5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2D336-15E9-48EF-B10D-D52683136F49}" type="slidenum">
              <a:rPr lang="en-US" smtClean="0"/>
              <a:t>‹#›</a:t>
            </a:fld>
            <a:endParaRPr lang="en-US"/>
          </a:p>
        </p:txBody>
      </p:sp>
    </p:spTree>
    <p:extLst>
      <p:ext uri="{BB962C8B-B14F-4D97-AF65-F5344CB8AC3E}">
        <p14:creationId xmlns:p14="http://schemas.microsoft.com/office/powerpoint/2010/main" val="3823171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1881F6-177F-4753-BFA1-B3D89825AE5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2D336-15E9-48EF-B10D-D52683136F49}" type="slidenum">
              <a:rPr lang="en-US" smtClean="0"/>
              <a:t>‹#›</a:t>
            </a:fld>
            <a:endParaRPr lang="en-US"/>
          </a:p>
        </p:txBody>
      </p:sp>
    </p:spTree>
    <p:extLst>
      <p:ext uri="{BB962C8B-B14F-4D97-AF65-F5344CB8AC3E}">
        <p14:creationId xmlns:p14="http://schemas.microsoft.com/office/powerpoint/2010/main" val="4136573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1881F6-177F-4753-BFA1-B3D89825AE5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D2D336-15E9-48EF-B10D-D52683136F49}" type="slidenum">
              <a:rPr lang="en-US" smtClean="0"/>
              <a:t>‹#›</a:t>
            </a:fld>
            <a:endParaRPr lang="en-US"/>
          </a:p>
        </p:txBody>
      </p:sp>
    </p:spTree>
    <p:extLst>
      <p:ext uri="{BB962C8B-B14F-4D97-AF65-F5344CB8AC3E}">
        <p14:creationId xmlns:p14="http://schemas.microsoft.com/office/powerpoint/2010/main" val="102819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1881F6-177F-4753-BFA1-B3D89825AE5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D2D336-15E9-48EF-B10D-D52683136F49}" type="slidenum">
              <a:rPr lang="en-US" smtClean="0"/>
              <a:t>‹#›</a:t>
            </a:fld>
            <a:endParaRPr lang="en-US"/>
          </a:p>
        </p:txBody>
      </p:sp>
    </p:spTree>
    <p:extLst>
      <p:ext uri="{BB962C8B-B14F-4D97-AF65-F5344CB8AC3E}">
        <p14:creationId xmlns:p14="http://schemas.microsoft.com/office/powerpoint/2010/main" val="371069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E1881F6-177F-4753-BFA1-B3D89825AE5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D2D336-15E9-48EF-B10D-D52683136F49}" type="slidenum">
              <a:rPr lang="en-US" smtClean="0"/>
              <a:t>‹#›</a:t>
            </a:fld>
            <a:endParaRPr lang="en-US"/>
          </a:p>
        </p:txBody>
      </p:sp>
    </p:spTree>
    <p:extLst>
      <p:ext uri="{BB962C8B-B14F-4D97-AF65-F5344CB8AC3E}">
        <p14:creationId xmlns:p14="http://schemas.microsoft.com/office/powerpoint/2010/main" val="2732700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881F6-177F-4753-BFA1-B3D89825AE5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2D336-15E9-48EF-B10D-D52683136F49}" type="slidenum">
              <a:rPr lang="en-US" smtClean="0"/>
              <a:t>‹#›</a:t>
            </a:fld>
            <a:endParaRPr lang="en-US"/>
          </a:p>
        </p:txBody>
      </p:sp>
    </p:spTree>
    <p:extLst>
      <p:ext uri="{BB962C8B-B14F-4D97-AF65-F5344CB8AC3E}">
        <p14:creationId xmlns:p14="http://schemas.microsoft.com/office/powerpoint/2010/main" val="1142106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881F6-177F-4753-BFA1-B3D89825AE5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2D336-15E9-48EF-B10D-D52683136F49}" type="slidenum">
              <a:rPr lang="en-US" smtClean="0"/>
              <a:t>‹#›</a:t>
            </a:fld>
            <a:endParaRPr lang="en-US"/>
          </a:p>
        </p:txBody>
      </p:sp>
    </p:spTree>
    <p:extLst>
      <p:ext uri="{BB962C8B-B14F-4D97-AF65-F5344CB8AC3E}">
        <p14:creationId xmlns:p14="http://schemas.microsoft.com/office/powerpoint/2010/main" val="311348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E1881F6-177F-4753-BFA1-B3D89825AE5D}" type="datetimeFigureOut">
              <a:rPr lang="en-US" smtClean="0"/>
              <a:t>8/14/2018</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FD2D336-15E9-48EF-B10D-D52683136F49}" type="slidenum">
              <a:rPr lang="en-US" smtClean="0"/>
              <a:t>‹#›</a:t>
            </a:fld>
            <a:endParaRPr lang="en-US"/>
          </a:p>
        </p:txBody>
      </p:sp>
    </p:spTree>
    <p:extLst>
      <p:ext uri="{BB962C8B-B14F-4D97-AF65-F5344CB8AC3E}">
        <p14:creationId xmlns:p14="http://schemas.microsoft.com/office/powerpoint/2010/main" val="393314104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walkerdisplay.com/how-it-work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Outreach to </a:t>
            </a:r>
            <a:r>
              <a:rPr lang="en-US" dirty="0" smtClean="0"/>
              <a:t>Science Faculty </a:t>
            </a:r>
            <a:r>
              <a:rPr lang="en-US" dirty="0"/>
              <a:t>and S</a:t>
            </a:r>
            <a:r>
              <a:rPr lang="en-US" dirty="0" smtClean="0"/>
              <a:t>tudents Through Research Exhibitions</a:t>
            </a:r>
            <a:endParaRPr lang="en-US" dirty="0"/>
          </a:p>
        </p:txBody>
      </p:sp>
      <p:sp>
        <p:nvSpPr>
          <p:cNvPr id="3" name="Subtitle 2"/>
          <p:cNvSpPr>
            <a:spLocks noGrp="1"/>
          </p:cNvSpPr>
          <p:nvPr>
            <p:ph type="subTitle" idx="1"/>
          </p:nvPr>
        </p:nvSpPr>
        <p:spPr/>
        <p:txBody>
          <a:bodyPr>
            <a:normAutofit fontScale="62500" lnSpcReduction="20000"/>
          </a:bodyPr>
          <a:lstStyle/>
          <a:p>
            <a:r>
              <a:rPr lang="en-US" dirty="0" smtClean="0"/>
              <a:t>Tina Chan and </a:t>
            </a:r>
            <a:r>
              <a:rPr lang="en-US" dirty="0"/>
              <a:t>Chris </a:t>
            </a:r>
            <a:r>
              <a:rPr lang="en-US" dirty="0" err="1" smtClean="0"/>
              <a:t>Hebblethwaite</a:t>
            </a:r>
            <a:endParaRPr lang="en-US" dirty="0" smtClean="0"/>
          </a:p>
          <a:p>
            <a:r>
              <a:rPr lang="en-US" dirty="0" smtClean="0"/>
              <a:t>SUNY Oswego</a:t>
            </a:r>
          </a:p>
          <a:p>
            <a:r>
              <a:rPr lang="en-US" dirty="0" smtClean="0"/>
              <a:t>Upstate New York Science Librarians Meeting</a:t>
            </a:r>
          </a:p>
          <a:p>
            <a:r>
              <a:rPr lang="en-US" dirty="0" smtClean="0"/>
              <a:t>October 25, 2013</a:t>
            </a:r>
            <a:endParaRPr lang="en-US" dirty="0"/>
          </a:p>
        </p:txBody>
      </p:sp>
    </p:spTree>
    <p:extLst>
      <p:ext uri="{BB962C8B-B14F-4D97-AF65-F5344CB8AC3E}">
        <p14:creationId xmlns:p14="http://schemas.microsoft.com/office/powerpoint/2010/main" val="2081594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Started</a:t>
            </a:r>
            <a:endParaRPr lang="en-US" dirty="0"/>
          </a:p>
        </p:txBody>
      </p:sp>
      <p:sp>
        <p:nvSpPr>
          <p:cNvPr id="3" name="Content Placeholder 2"/>
          <p:cNvSpPr>
            <a:spLocks noGrp="1"/>
          </p:cNvSpPr>
          <p:nvPr>
            <p:ph sz="quarter" idx="13"/>
          </p:nvPr>
        </p:nvSpPr>
        <p:spPr/>
        <p:txBody>
          <a:bodyPr>
            <a:normAutofit/>
          </a:bodyPr>
          <a:lstStyle/>
          <a:p>
            <a:r>
              <a:rPr lang="en-US" dirty="0" smtClean="0"/>
              <a:t>Library’s gallery exhibition </a:t>
            </a:r>
            <a:r>
              <a:rPr lang="en-US" dirty="0"/>
              <a:t>s</a:t>
            </a:r>
            <a:r>
              <a:rPr lang="en-US" dirty="0" smtClean="0"/>
              <a:t>pace near </a:t>
            </a:r>
            <a:r>
              <a:rPr lang="en-US" dirty="0"/>
              <a:t>the front </a:t>
            </a:r>
            <a:r>
              <a:rPr lang="en-US" dirty="0" smtClean="0"/>
              <a:t>entrance and in our café </a:t>
            </a:r>
          </a:p>
          <a:p>
            <a:r>
              <a:rPr lang="en-US" dirty="0" smtClean="0"/>
              <a:t>Traditional use of exhibition space</a:t>
            </a:r>
          </a:p>
          <a:p>
            <a:r>
              <a:rPr lang="en-US" dirty="0" smtClean="0"/>
              <a:t>Looking for new content to display, </a:t>
            </a:r>
            <a:r>
              <a:rPr lang="en-US" dirty="0"/>
              <a:t>Diversify </a:t>
            </a:r>
            <a:r>
              <a:rPr lang="en-US" dirty="0" smtClean="0"/>
              <a:t>disciplines</a:t>
            </a:r>
          </a:p>
          <a:p>
            <a:r>
              <a:rPr lang="en-US" dirty="0" smtClean="0"/>
              <a:t>Display research </a:t>
            </a:r>
            <a:r>
              <a:rPr lang="en-US" dirty="0"/>
              <a:t>posters </a:t>
            </a:r>
            <a:r>
              <a:rPr lang="en-US" dirty="0" smtClean="0"/>
              <a:t>in </a:t>
            </a:r>
            <a:r>
              <a:rPr lang="en-US" dirty="0"/>
              <a:t>the library </a:t>
            </a:r>
            <a:r>
              <a:rPr lang="en-US" dirty="0" smtClean="0"/>
              <a:t>to </a:t>
            </a:r>
            <a:r>
              <a:rPr lang="en-US" dirty="0"/>
              <a:t>showcase student-faculty </a:t>
            </a:r>
            <a:r>
              <a:rPr lang="en-US" dirty="0" smtClean="0"/>
              <a:t>research</a:t>
            </a:r>
          </a:p>
          <a:p>
            <a:r>
              <a:rPr lang="en-US" dirty="0" smtClean="0"/>
              <a:t>Call </a:t>
            </a:r>
            <a:r>
              <a:rPr lang="en-US" dirty="0"/>
              <a:t>for research posters </a:t>
            </a:r>
            <a:r>
              <a:rPr lang="en-US" dirty="0" smtClean="0"/>
              <a:t>sent </a:t>
            </a:r>
            <a:r>
              <a:rPr lang="en-US" dirty="0"/>
              <a:t>to science </a:t>
            </a:r>
            <a:r>
              <a:rPr lang="en-US" dirty="0" smtClean="0"/>
              <a:t>faculty</a:t>
            </a:r>
          </a:p>
          <a:p>
            <a:r>
              <a:rPr lang="en-US" dirty="0" smtClean="0"/>
              <a:t>Six </a:t>
            </a:r>
            <a:r>
              <a:rPr lang="en-US" dirty="0"/>
              <a:t>faculty </a:t>
            </a:r>
            <a:r>
              <a:rPr lang="en-US" dirty="0" smtClean="0"/>
              <a:t>submitted </a:t>
            </a:r>
            <a:r>
              <a:rPr lang="en-US" dirty="0"/>
              <a:t>13 student-faculty research </a:t>
            </a:r>
            <a:r>
              <a:rPr lang="en-US" dirty="0" smtClean="0"/>
              <a:t>posters</a:t>
            </a:r>
          </a:p>
        </p:txBody>
      </p:sp>
    </p:spTree>
    <p:extLst>
      <p:ext uri="{BB962C8B-B14F-4D97-AF65-F5344CB8AC3E}">
        <p14:creationId xmlns:p14="http://schemas.microsoft.com/office/powerpoint/2010/main" val="2888404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Titles</a:t>
            </a:r>
            <a:endParaRPr lang="en-US" dirty="0"/>
          </a:p>
        </p:txBody>
      </p:sp>
      <p:sp>
        <p:nvSpPr>
          <p:cNvPr id="3" name="Content Placeholder 2"/>
          <p:cNvSpPr>
            <a:spLocks noGrp="1"/>
          </p:cNvSpPr>
          <p:nvPr>
            <p:ph sz="quarter" idx="13"/>
          </p:nvPr>
        </p:nvSpPr>
        <p:spPr>
          <a:xfrm>
            <a:off x="913775" y="1909892"/>
            <a:ext cx="5106026" cy="3424107"/>
          </a:xfrm>
        </p:spPr>
        <p:txBody>
          <a:bodyPr>
            <a:noAutofit/>
          </a:bodyPr>
          <a:lstStyle/>
          <a:p>
            <a:pPr marL="514350" indent="-514350">
              <a:buFont typeface="+mj-lt"/>
              <a:buAutoNum type="arabicPeriod"/>
            </a:pPr>
            <a:r>
              <a:rPr lang="en-US" sz="1300" dirty="0" smtClean="0"/>
              <a:t>The Relationship Between Vegetation Composition and </a:t>
            </a:r>
            <a:r>
              <a:rPr lang="en-US" sz="1300" dirty="0" err="1" smtClean="0"/>
              <a:t>Oviposition</a:t>
            </a:r>
            <a:r>
              <a:rPr lang="en-US" sz="1300" dirty="0" smtClean="0"/>
              <a:t> Behavior of the Bog </a:t>
            </a:r>
            <a:r>
              <a:rPr lang="en-US" sz="1300" dirty="0" err="1" smtClean="0"/>
              <a:t>Buckmoth</a:t>
            </a:r>
            <a:r>
              <a:rPr lang="en-US" sz="1300" dirty="0" smtClean="0"/>
              <a:t>, A Rare Inhabitant of New York </a:t>
            </a:r>
            <a:r>
              <a:rPr lang="en-US" sz="1300" dirty="0" err="1" smtClean="0"/>
              <a:t>Peatlands</a:t>
            </a:r>
            <a:endParaRPr lang="en-US" sz="1300" dirty="0" smtClean="0"/>
          </a:p>
          <a:p>
            <a:pPr marL="514350" indent="-514350">
              <a:buFont typeface="+mj-lt"/>
              <a:buAutoNum type="arabicPeriod"/>
            </a:pPr>
            <a:r>
              <a:rPr lang="en-US" sz="1300" dirty="0" smtClean="0"/>
              <a:t>Remediation of Toxic Metal Contaminated Soil: Long-term Effectiveness of Fishbone Apatite Amendment</a:t>
            </a:r>
          </a:p>
          <a:p>
            <a:pPr marL="514350" indent="-514350">
              <a:buFont typeface="+mj-lt"/>
              <a:buAutoNum type="arabicPeriod"/>
            </a:pPr>
            <a:r>
              <a:rPr lang="en-US" sz="1300" dirty="0" smtClean="0"/>
              <a:t>Extractions and Characterization of Lipids From Food Samples</a:t>
            </a:r>
          </a:p>
          <a:p>
            <a:pPr marL="514350" indent="-514350">
              <a:buFont typeface="+mj-lt"/>
              <a:buAutoNum type="arabicPeriod"/>
            </a:pPr>
            <a:r>
              <a:rPr lang="en-US" sz="1300" dirty="0" smtClean="0"/>
              <a:t>Metal Toxicity in Children: </a:t>
            </a:r>
            <a:r>
              <a:rPr lang="en-US" sz="1300" dirty="0" err="1" smtClean="0"/>
              <a:t>Apolipoprotein</a:t>
            </a:r>
            <a:r>
              <a:rPr lang="en-US" sz="1300" dirty="0" smtClean="0"/>
              <a:t> E and Lead</a:t>
            </a:r>
          </a:p>
          <a:p>
            <a:pPr marL="514350" indent="-514350">
              <a:buFont typeface="+mj-lt"/>
              <a:buAutoNum type="arabicPeriod"/>
            </a:pPr>
            <a:r>
              <a:rPr lang="en-US" sz="1300" dirty="0" smtClean="0"/>
              <a:t>Gastric Bioavailability of Toxic Metals in Contaminated Soil Four Years After the Amendment with Fishbone Apatite</a:t>
            </a:r>
          </a:p>
          <a:p>
            <a:pPr marL="514350" indent="-514350">
              <a:buFont typeface="+mj-lt"/>
              <a:buAutoNum type="arabicPeriod"/>
            </a:pPr>
            <a:r>
              <a:rPr lang="en-US" sz="1300" dirty="0" smtClean="0"/>
              <a:t>Inhibition Testing of Pseudomonas Spp. "K/W" Against </a:t>
            </a:r>
            <a:r>
              <a:rPr lang="en-US" sz="1300" dirty="0" err="1" smtClean="0"/>
              <a:t>Pythium</a:t>
            </a:r>
            <a:r>
              <a:rPr lang="en-US" sz="1300" dirty="0" smtClean="0"/>
              <a:t> </a:t>
            </a:r>
            <a:r>
              <a:rPr lang="en-US" sz="1300" dirty="0" err="1" smtClean="0"/>
              <a:t>aphanidermatum</a:t>
            </a:r>
            <a:r>
              <a:rPr lang="en-US" sz="1300" dirty="0" smtClean="0"/>
              <a:t> PA5 on </a:t>
            </a:r>
            <a:r>
              <a:rPr lang="en-US" sz="1300" dirty="0" err="1" smtClean="0"/>
              <a:t>Cucumis</a:t>
            </a:r>
            <a:r>
              <a:rPr lang="en-US" sz="1300" dirty="0" smtClean="0"/>
              <a:t> </a:t>
            </a:r>
            <a:r>
              <a:rPr lang="en-US" sz="1300" dirty="0" err="1" smtClean="0"/>
              <a:t>sativus</a:t>
            </a:r>
            <a:endParaRPr lang="en-US" sz="1300" dirty="0" smtClean="0"/>
          </a:p>
          <a:p>
            <a:pPr marL="514350" indent="-514350">
              <a:buFont typeface="+mj-lt"/>
              <a:buAutoNum type="arabicPeriod"/>
            </a:pPr>
            <a:r>
              <a:rPr lang="en-US" sz="1300" dirty="0" smtClean="0"/>
              <a:t>The Effects of Instar and Caterpillar Group Size on </a:t>
            </a:r>
            <a:r>
              <a:rPr lang="en-US" sz="1300" dirty="0" err="1" smtClean="0"/>
              <a:t>Prediation</a:t>
            </a:r>
            <a:r>
              <a:rPr lang="en-US" sz="1300" dirty="0" smtClean="0"/>
              <a:t> of </a:t>
            </a:r>
            <a:r>
              <a:rPr lang="en-US" sz="1300" dirty="0" err="1" smtClean="0"/>
              <a:t>Hemileuca</a:t>
            </a:r>
            <a:r>
              <a:rPr lang="en-US" sz="1300" dirty="0" smtClean="0"/>
              <a:t> Sp.</a:t>
            </a:r>
            <a:endParaRPr lang="en-US" sz="1300" dirty="0"/>
          </a:p>
        </p:txBody>
      </p:sp>
      <p:sp>
        <p:nvSpPr>
          <p:cNvPr id="4" name="Content Placeholder 3"/>
          <p:cNvSpPr>
            <a:spLocks noGrp="1"/>
          </p:cNvSpPr>
          <p:nvPr>
            <p:ph sz="quarter" idx="14"/>
          </p:nvPr>
        </p:nvSpPr>
        <p:spPr>
          <a:xfrm>
            <a:off x="6172826" y="1909892"/>
            <a:ext cx="5105400" cy="4014658"/>
          </a:xfrm>
        </p:spPr>
        <p:txBody>
          <a:bodyPr>
            <a:noAutofit/>
          </a:bodyPr>
          <a:lstStyle/>
          <a:p>
            <a:pPr marL="514350" indent="-514350">
              <a:buFont typeface="+mj-lt"/>
              <a:buAutoNum type="arabicPeriod" startAt="8"/>
            </a:pPr>
            <a:r>
              <a:rPr lang="en-US" sz="1300" dirty="0" smtClean="0"/>
              <a:t>Effects of EDTA on Trypsin's Activity and MALDI TOF</a:t>
            </a:r>
          </a:p>
          <a:p>
            <a:pPr marL="514350" indent="-514350">
              <a:buFont typeface="+mj-lt"/>
              <a:buAutoNum type="arabicPeriod" startAt="8"/>
            </a:pPr>
            <a:r>
              <a:rPr lang="en-US" sz="1300" dirty="0" smtClean="0"/>
              <a:t>Assessing the Presence of Methicillin-Resistant Staphylococcus </a:t>
            </a:r>
            <a:r>
              <a:rPr lang="en-US" sz="1300" dirty="0" err="1" smtClean="0"/>
              <a:t>aureus</a:t>
            </a:r>
            <a:r>
              <a:rPr lang="en-US" sz="1300" dirty="0" smtClean="0"/>
              <a:t> (MRSA) in Human and Canine Nasal Passages</a:t>
            </a:r>
          </a:p>
          <a:p>
            <a:pPr marL="514350" indent="-514350">
              <a:buFont typeface="+mj-lt"/>
              <a:buAutoNum type="arabicPeriod" startAt="8"/>
            </a:pPr>
            <a:r>
              <a:rPr lang="en-US" sz="1300" dirty="0" smtClean="0"/>
              <a:t>Mechanically Damaged Baby Greens and the Effect on Escherichia Coli O157-H7 Growth</a:t>
            </a:r>
          </a:p>
          <a:p>
            <a:pPr marL="514350" indent="-514350">
              <a:buFont typeface="+mj-lt"/>
              <a:buAutoNum type="arabicPeriod" startAt="8"/>
            </a:pPr>
            <a:r>
              <a:rPr lang="en-US" sz="1300" dirty="0" smtClean="0"/>
              <a:t>Degradation of Polycyclic Aromatic Hydrocarbons in Contaminated Soil Amended with Fishbone Apatite and Iron (III) Oxide</a:t>
            </a:r>
          </a:p>
          <a:p>
            <a:pPr marL="514350" indent="-514350">
              <a:buFont typeface="+mj-lt"/>
              <a:buAutoNum type="arabicPeriod" startAt="8"/>
            </a:pPr>
            <a:r>
              <a:rPr lang="en-US" sz="1300" dirty="0" smtClean="0"/>
              <a:t>Community-Oriented Environmental Research Project: Quality of Well Water vs. Municipal Drinking Water</a:t>
            </a:r>
          </a:p>
          <a:p>
            <a:pPr marL="514350" indent="-514350">
              <a:buFont typeface="+mj-lt"/>
              <a:buAutoNum type="arabicPeriod" startAt="8"/>
            </a:pPr>
            <a:r>
              <a:rPr lang="en-US" sz="1300" dirty="0" smtClean="0"/>
              <a:t>Extending the Shelf Life of Farm-Fresh Using Novel Energetic Preservation Methods</a:t>
            </a:r>
            <a:endParaRPr lang="en-US" sz="1300" dirty="0"/>
          </a:p>
        </p:txBody>
      </p:sp>
    </p:spTree>
    <p:extLst>
      <p:ext uri="{BB962C8B-B14F-4D97-AF65-F5344CB8AC3E}">
        <p14:creationId xmlns:p14="http://schemas.microsoft.com/office/powerpoint/2010/main" val="4042409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430481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5806" y="133529"/>
            <a:ext cx="3973695" cy="6477000"/>
          </a:xfrm>
          <a:prstGeom prst="rect">
            <a:avLst/>
          </a:prstGeom>
        </p:spPr>
      </p:pic>
      <p:sp>
        <p:nvSpPr>
          <p:cNvPr id="3" name="TextBox 2"/>
          <p:cNvSpPr txBox="1"/>
          <p:nvPr/>
        </p:nvSpPr>
        <p:spPr>
          <a:xfrm>
            <a:off x="500256" y="2171700"/>
            <a:ext cx="2495550" cy="1200329"/>
          </a:xfrm>
          <a:prstGeom prst="rect">
            <a:avLst/>
          </a:prstGeom>
          <a:noFill/>
        </p:spPr>
        <p:txBody>
          <a:bodyPr wrap="square" rtlCol="0">
            <a:spAutoFit/>
          </a:bodyPr>
          <a:lstStyle/>
          <a:p>
            <a:r>
              <a:rPr lang="en-US" dirty="0" smtClean="0"/>
              <a:t>Taken from the Walker Display Inc. </a:t>
            </a:r>
            <a:r>
              <a:rPr lang="en-US" dirty="0"/>
              <a:t>website at </a:t>
            </a:r>
            <a:r>
              <a:rPr lang="en-US" dirty="0">
                <a:hlinkClick r:id="rId4"/>
              </a:rPr>
              <a:t>http://</a:t>
            </a:r>
            <a:r>
              <a:rPr lang="en-US" dirty="0" smtClean="0">
                <a:hlinkClick r:id="rId4"/>
              </a:rPr>
              <a:t>www.walkerdisplay.com/how-it-works.html</a:t>
            </a:r>
            <a:r>
              <a:rPr lang="en-US" dirty="0" smtClean="0"/>
              <a:t> </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0878" y="2533650"/>
            <a:ext cx="3892206" cy="2000162"/>
          </a:xfrm>
          <a:prstGeom prst="rect">
            <a:avLst/>
          </a:prstGeom>
        </p:spPr>
      </p:pic>
    </p:spTree>
    <p:extLst>
      <p:ext uri="{BB962C8B-B14F-4D97-AF65-F5344CB8AC3E}">
        <p14:creationId xmlns:p14="http://schemas.microsoft.com/office/powerpoint/2010/main" val="852255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35170"/>
            <a:ext cx="9144000" cy="6858000"/>
          </a:xfrm>
          <a:prstGeom prst="rect">
            <a:avLst/>
          </a:prstGeom>
        </p:spPr>
      </p:pic>
    </p:spTree>
    <p:extLst>
      <p:ext uri="{BB962C8B-B14F-4D97-AF65-F5344CB8AC3E}">
        <p14:creationId xmlns:p14="http://schemas.microsoft.com/office/powerpoint/2010/main" val="3702395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would do differently</a:t>
            </a:r>
            <a:endParaRPr lang="en-US" dirty="0"/>
          </a:p>
        </p:txBody>
      </p:sp>
      <p:sp>
        <p:nvSpPr>
          <p:cNvPr id="3" name="Content Placeholder 2"/>
          <p:cNvSpPr>
            <a:spLocks noGrp="1"/>
          </p:cNvSpPr>
          <p:nvPr>
            <p:ph sz="quarter" idx="13"/>
          </p:nvPr>
        </p:nvSpPr>
        <p:spPr/>
        <p:txBody>
          <a:bodyPr/>
          <a:lstStyle/>
          <a:p>
            <a:r>
              <a:rPr lang="en-US" dirty="0" smtClean="0"/>
              <a:t>Give faculty more lead time to get us posters</a:t>
            </a:r>
          </a:p>
          <a:p>
            <a:r>
              <a:rPr lang="en-US" dirty="0" smtClean="0"/>
              <a:t>Follow-up our call for posters with more personal invitations</a:t>
            </a:r>
          </a:p>
          <a:p>
            <a:r>
              <a:rPr lang="en-US" dirty="0" smtClean="0"/>
              <a:t>Be more specific in our call for posters regarding size</a:t>
            </a:r>
          </a:p>
          <a:p>
            <a:r>
              <a:rPr lang="en-US" dirty="0" smtClean="0"/>
              <a:t>Assess how faculty and students perceived the value of the display – survey</a:t>
            </a:r>
            <a:endParaRPr lang="en-US" dirty="0"/>
          </a:p>
        </p:txBody>
      </p:sp>
    </p:spTree>
    <p:extLst>
      <p:ext uri="{BB962C8B-B14F-4D97-AF65-F5344CB8AC3E}">
        <p14:creationId xmlns:p14="http://schemas.microsoft.com/office/powerpoint/2010/main" val="3766385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3"/>
          </p:nvPr>
        </p:nvSpPr>
        <p:spPr/>
        <p:txBody>
          <a:bodyPr/>
          <a:lstStyle/>
          <a:p>
            <a:pPr marL="0" indent="0" algn="ctr">
              <a:buNone/>
            </a:pPr>
            <a:r>
              <a:rPr lang="en-US" dirty="0" smtClean="0"/>
              <a:t>Tina Chan</a:t>
            </a:r>
          </a:p>
          <a:p>
            <a:pPr marL="0" indent="0" algn="ctr">
              <a:buNone/>
            </a:pPr>
            <a:r>
              <a:rPr lang="en-US" dirty="0" smtClean="0"/>
              <a:t>tina.chan@oswego.edu</a:t>
            </a:r>
          </a:p>
          <a:p>
            <a:pPr marL="0" indent="0" algn="ctr">
              <a:buNone/>
            </a:pPr>
            <a:endParaRPr lang="en-US" dirty="0"/>
          </a:p>
          <a:p>
            <a:pPr marL="0" indent="0" algn="ctr">
              <a:buNone/>
            </a:pPr>
            <a:r>
              <a:rPr lang="en-US" dirty="0" smtClean="0"/>
              <a:t>Chris </a:t>
            </a:r>
            <a:r>
              <a:rPr lang="en-US" dirty="0" err="1" smtClean="0"/>
              <a:t>Hebblethwaite</a:t>
            </a:r>
            <a:endParaRPr lang="en-US" dirty="0" smtClean="0"/>
          </a:p>
          <a:p>
            <a:pPr marL="0" indent="0" algn="ctr">
              <a:buNone/>
            </a:pPr>
            <a:r>
              <a:rPr lang="en-US" dirty="0" smtClean="0"/>
              <a:t>chris.hebblethwaite@oswego.edu</a:t>
            </a:r>
          </a:p>
        </p:txBody>
      </p:sp>
    </p:spTree>
    <p:extLst>
      <p:ext uri="{BB962C8B-B14F-4D97-AF65-F5344CB8AC3E}">
        <p14:creationId xmlns:p14="http://schemas.microsoft.com/office/powerpoint/2010/main" val="1888459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TC104033925[[fn=Droplet]]</Template>
  <TotalTime>724</TotalTime>
  <Words>1276</Words>
  <Application>Microsoft Office PowerPoint</Application>
  <PresentationFormat>Widescreen</PresentationFormat>
  <Paragraphs>62</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Tw Cen MT</vt:lpstr>
      <vt:lpstr>Droplet</vt:lpstr>
      <vt:lpstr>Outreach to Science Faculty and Students Through Research Exhibitions</vt:lpstr>
      <vt:lpstr>How It Started</vt:lpstr>
      <vt:lpstr>Research Titles</vt:lpstr>
      <vt:lpstr>PowerPoint Presentation</vt:lpstr>
      <vt:lpstr>PowerPoint Presentation</vt:lpstr>
      <vt:lpstr>PowerPoint Presentation</vt:lpstr>
      <vt:lpstr>What we would do differently</vt:lpstr>
      <vt:lpstr>Thank you!</vt:lpstr>
    </vt:vector>
  </TitlesOfParts>
  <Company>SUNY Oswego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Outreach to science faculty and students through research exhibitions</dc:title>
  <dc:creator>Tina Chan</dc:creator>
  <cp:lastModifiedBy>Jessica M Rice</cp:lastModifiedBy>
  <cp:revision>88</cp:revision>
  <dcterms:created xsi:type="dcterms:W3CDTF">2013-09-21T16:42:57Z</dcterms:created>
  <dcterms:modified xsi:type="dcterms:W3CDTF">2018-08-14T19:43:55Z</dcterms:modified>
</cp:coreProperties>
</file>