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90C"/>
    <a:srgbClr val="8BD6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/>
    <p:restoredTop sz="94666"/>
  </p:normalViewPr>
  <p:slideViewPr>
    <p:cSldViewPr snapToGrid="0" snapToObjects="1">
      <p:cViewPr varScale="1">
        <p:scale>
          <a:sx n="109" d="100"/>
          <a:sy n="109" d="100"/>
        </p:scale>
        <p:origin x="636" y="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B94AF8-A598-46A0-BCE0-D4EA4131EB53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038B16-1AE9-48EF-B404-FD9F2D928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051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38B16-1AE9-48EF-B404-FD9F2D9285A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849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38B16-1AE9-48EF-B404-FD9F2D9285A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1937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38B16-1AE9-48EF-B404-FD9F2D9285A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725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38B16-1AE9-48EF-B404-FD9F2D9285A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9076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38B16-1AE9-48EF-B404-FD9F2D9285A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4075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38B16-1AE9-48EF-B404-FD9F2D9285A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840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38B16-1AE9-48EF-B404-FD9F2D9285A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403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YouTube videos are cued</a:t>
            </a:r>
            <a:r>
              <a:rPr lang="en-US" baseline="0" dirty="0"/>
              <a:t> up to a specific lesson – show ~1 minute of each for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38B16-1AE9-48EF-B404-FD9F2D9285A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888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69BD1-D771-084A-8B67-D9A4B823E6B4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32EC2-5B97-6745-91ED-C1A4DB2F9D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187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69BD1-D771-084A-8B67-D9A4B823E6B4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32EC2-5B97-6745-91ED-C1A4DB2F9D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194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69BD1-D771-084A-8B67-D9A4B823E6B4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32EC2-5B97-6745-91ED-C1A4DB2F9D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231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69BD1-D771-084A-8B67-D9A4B823E6B4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32EC2-5B97-6745-91ED-C1A4DB2F9D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924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69BD1-D771-084A-8B67-D9A4B823E6B4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32EC2-5B97-6745-91ED-C1A4DB2F9D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850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69BD1-D771-084A-8B67-D9A4B823E6B4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32EC2-5B97-6745-91ED-C1A4DB2F9D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288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69BD1-D771-084A-8B67-D9A4B823E6B4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32EC2-5B97-6745-91ED-C1A4DB2F9D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208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69BD1-D771-084A-8B67-D9A4B823E6B4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32EC2-5B97-6745-91ED-C1A4DB2F9D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198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69BD1-D771-084A-8B67-D9A4B823E6B4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32EC2-5B97-6745-91ED-C1A4DB2F9D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88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69BD1-D771-084A-8B67-D9A4B823E6B4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32EC2-5B97-6745-91ED-C1A4DB2F9D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305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69BD1-D771-084A-8B67-D9A4B823E6B4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32EC2-5B97-6745-91ED-C1A4DB2F9D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444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69BD1-D771-084A-8B67-D9A4B823E6B4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32EC2-5B97-6745-91ED-C1A4DB2F9D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673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infoguides.rit.edu/endnote/endnotetutorials" TargetMode="External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hyperlink" Target="https://youtu.be/dH9WTjdPAvg?t=2m30s" TargetMode="External"/><Relationship Id="rId4" Type="http://schemas.openxmlformats.org/officeDocument/2006/relationships/hyperlink" Target="https://youtu.be/hfjeL6Ti5v0?t=0m20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G"/><Relationship Id="rId5" Type="http://schemas.openxmlformats.org/officeDocument/2006/relationships/image" Target="../media/image9.JPG"/><Relationship Id="rId4" Type="http://schemas.openxmlformats.org/officeDocument/2006/relationships/image" Target="../media/image8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reencastify.com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infoguides.rit.edu/endnote/endnotetutorial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64930" y="1676067"/>
            <a:ext cx="8198662" cy="1440833"/>
          </a:xfrm>
          <a:effectLst/>
        </p:spPr>
        <p:txBody>
          <a:bodyPr/>
          <a:lstStyle/>
          <a:p>
            <a:r>
              <a:rPr lang="en-US" dirty="0">
                <a:latin typeface="Myriad Pro"/>
                <a:ea typeface="Arial Unicode MS" panose="020B0604020202020204" pitchFamily="34" charset="-128"/>
                <a:cs typeface="Arial Unicode MS" panose="020B0604020202020204" pitchFamily="34" charset="-128"/>
              </a:rPr>
              <a:t>Flipping the Classroom for EndNote Instruction</a:t>
            </a:r>
            <a:endParaRPr lang="en-US" dirty="0">
              <a:latin typeface="Myriad Pro"/>
              <a:cs typeface="Myriad Pro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5577" y="3270415"/>
            <a:ext cx="8198662" cy="1087824"/>
          </a:xfrm>
        </p:spPr>
        <p:txBody>
          <a:bodyPr>
            <a:normAutofit fontScale="70000" lnSpcReduction="20000"/>
          </a:bodyPr>
          <a:lstStyle/>
          <a:p>
            <a:r>
              <a:rPr lang="en-US" sz="1800" dirty="0">
                <a:solidFill>
                  <a:schemeClr val="tx1"/>
                </a:solidFill>
                <a:latin typeface="Myriad Pro"/>
                <a:cs typeface="Myriad Pro"/>
              </a:rPr>
              <a:t>Presented by:</a:t>
            </a:r>
          </a:p>
          <a:p>
            <a:r>
              <a:rPr lang="en-US" sz="1800" dirty="0">
                <a:solidFill>
                  <a:schemeClr val="tx1"/>
                </a:solidFill>
                <a:latin typeface="Myriad Pro"/>
                <a:cs typeface="Myriad Pro"/>
              </a:rPr>
              <a:t>Roman Koshykar</a:t>
            </a:r>
          </a:p>
          <a:p>
            <a:r>
              <a:rPr lang="en-US" sz="1800" dirty="0">
                <a:solidFill>
                  <a:schemeClr val="tx1"/>
                </a:solidFill>
                <a:latin typeface="Myriad Pro"/>
                <a:cs typeface="Myriad Pro"/>
              </a:rPr>
              <a:t>RIT Libraries</a:t>
            </a:r>
          </a:p>
          <a:p>
            <a:r>
              <a:rPr lang="en-US" sz="1800" dirty="0">
                <a:solidFill>
                  <a:schemeClr val="tx1"/>
                </a:solidFill>
                <a:latin typeface="Myriad Pro"/>
                <a:cs typeface="Myriad Pro"/>
              </a:rPr>
              <a:t>2017 Upstate New York Science Librarians Conference</a:t>
            </a:r>
          </a:p>
          <a:p>
            <a:r>
              <a:rPr lang="en-US" sz="1800" dirty="0">
                <a:solidFill>
                  <a:schemeClr val="tx1"/>
                </a:solidFill>
                <a:latin typeface="Myriad Pro"/>
                <a:cs typeface="Myriad Pro"/>
              </a:rPr>
              <a:t>October 20, 2017</a:t>
            </a:r>
          </a:p>
        </p:txBody>
      </p:sp>
      <p:sp>
        <p:nvSpPr>
          <p:cNvPr id="9" name="Rectangle 8"/>
          <p:cNvSpPr/>
          <p:nvPr/>
        </p:nvSpPr>
        <p:spPr>
          <a:xfrm>
            <a:off x="2065577" y="3071182"/>
            <a:ext cx="8198662" cy="45719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24000" y="5229887"/>
            <a:ext cx="9144000" cy="162811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TWC_icons_discovery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9278" y="5927205"/>
            <a:ext cx="678454" cy="678454"/>
          </a:xfrm>
          <a:prstGeom prst="rect">
            <a:avLst/>
          </a:prstGeom>
        </p:spPr>
      </p:pic>
      <p:pic>
        <p:nvPicPr>
          <p:cNvPr id="8" name="Picture 7" descr="TWC_icons_technology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6031" y="5927205"/>
            <a:ext cx="678454" cy="678454"/>
          </a:xfrm>
          <a:prstGeom prst="rect">
            <a:avLst/>
          </a:prstGeom>
        </p:spPr>
      </p:pic>
      <p:pic>
        <p:nvPicPr>
          <p:cNvPr id="12" name="Picture 11" descr="TWC_icons_knowledge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4924" y="5927205"/>
            <a:ext cx="678454" cy="678454"/>
          </a:xfrm>
          <a:prstGeom prst="rect">
            <a:avLst/>
          </a:prstGeom>
        </p:spPr>
      </p:pic>
      <p:pic>
        <p:nvPicPr>
          <p:cNvPr id="13" name="Picture 12" descr="TWC_icons_community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7740" y="5927205"/>
            <a:ext cx="678454" cy="678454"/>
          </a:xfrm>
          <a:prstGeom prst="rect">
            <a:avLst/>
          </a:prstGeom>
        </p:spPr>
      </p:pic>
      <p:pic>
        <p:nvPicPr>
          <p:cNvPr id="14" name="Picture 13" descr="wallace_center_logo_ppt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9957" y="5612812"/>
            <a:ext cx="3854283" cy="880778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2065577" y="1630349"/>
            <a:ext cx="8198662" cy="45719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726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830697"/>
            <a:ext cx="7045818" cy="1143000"/>
          </a:xfrm>
        </p:spPr>
        <p:txBody>
          <a:bodyPr>
            <a:normAutofit/>
          </a:bodyPr>
          <a:lstStyle/>
          <a:p>
            <a:pPr algn="l"/>
            <a:r>
              <a:rPr lang="en-US" sz="3600" dirty="0">
                <a:latin typeface="Myriad Pro"/>
                <a:ea typeface="Arial Unicode MS" panose="020B0604020202020204" pitchFamily="34" charset="-128"/>
                <a:cs typeface="Arial Unicode MS" panose="020B0604020202020204" pitchFamily="34" charset="-128"/>
              </a:rPr>
              <a:t>See for yourself!</a:t>
            </a:r>
            <a:endParaRPr lang="en-US" sz="3600" dirty="0">
              <a:latin typeface="Myriad Pro"/>
              <a:cs typeface="Myriad Pr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216181"/>
            <a:ext cx="9143999" cy="365598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latin typeface="Myriad Pro"/>
              <a:cs typeface="Myriad Pro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yriad Pro"/>
                <a:cs typeface="Myriad Pro"/>
                <a:hlinkClick r:id="rId3"/>
              </a:rPr>
              <a:t>http://infoguides.rit.edu/endnote/endnotetutorials</a:t>
            </a:r>
            <a:endParaRPr lang="en-US" dirty="0">
              <a:solidFill>
                <a:srgbClr val="000000"/>
              </a:solidFill>
              <a:latin typeface="Myriad Pro"/>
              <a:cs typeface="Myriad Pro"/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Myriad Pro"/>
              <a:cs typeface="Myriad Pro"/>
            </a:endParaRPr>
          </a:p>
          <a:p>
            <a:pPr marL="457200" lvl="1" indent="0">
              <a:buNone/>
            </a:pPr>
            <a:r>
              <a:rPr lang="en-US" sz="2000" dirty="0">
                <a:solidFill>
                  <a:srgbClr val="000000"/>
                </a:solidFill>
                <a:latin typeface="Myriad Pro"/>
                <a:cs typeface="Myriad Pro"/>
              </a:rPr>
              <a:t>	Compare </a:t>
            </a:r>
            <a:r>
              <a:rPr lang="en-US" sz="2000" dirty="0">
                <a:solidFill>
                  <a:srgbClr val="000000"/>
                </a:solidFill>
                <a:latin typeface="Myriad Pro"/>
                <a:cs typeface="Myriad Pro"/>
                <a:hlinkClick r:id="rId4"/>
              </a:rPr>
              <a:t>2014 version</a:t>
            </a:r>
            <a:r>
              <a:rPr lang="en-US" sz="2000" dirty="0">
                <a:solidFill>
                  <a:srgbClr val="000000"/>
                </a:solidFill>
                <a:latin typeface="Myriad Pro"/>
                <a:cs typeface="Myriad Pro"/>
              </a:rPr>
              <a:t> of Part 1: Getting Started</a:t>
            </a:r>
          </a:p>
          <a:p>
            <a:pPr marL="457200" lvl="1" indent="0">
              <a:buNone/>
            </a:pPr>
            <a:r>
              <a:rPr lang="en-US" sz="2000" dirty="0">
                <a:solidFill>
                  <a:srgbClr val="000000"/>
                </a:solidFill>
                <a:latin typeface="Myriad Pro"/>
                <a:cs typeface="Myriad Pro"/>
              </a:rPr>
              <a:t>	with redesigned </a:t>
            </a:r>
            <a:r>
              <a:rPr lang="en-US" sz="2000" dirty="0">
                <a:solidFill>
                  <a:srgbClr val="000000"/>
                </a:solidFill>
                <a:latin typeface="Myriad Pro"/>
                <a:cs typeface="Myriad Pro"/>
                <a:hlinkClick r:id="rId5"/>
              </a:rPr>
              <a:t>2017 version</a:t>
            </a:r>
            <a:endParaRPr lang="en-US" sz="2000" dirty="0">
              <a:solidFill>
                <a:srgbClr val="000000"/>
              </a:solidFill>
              <a:latin typeface="Myriad Pro"/>
              <a:cs typeface="Myriad Pro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22778" y="1826354"/>
            <a:ext cx="6961441" cy="45719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39000" y="6204358"/>
            <a:ext cx="2245218" cy="463055"/>
          </a:xfrm>
          <a:prstGeom prst="rect">
            <a:avLst/>
          </a:prstGeom>
        </p:spPr>
      </p:pic>
      <p:pic>
        <p:nvPicPr>
          <p:cNvPr id="9" name="Picture 8" descr="Wallace_Center_Logo_Grey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2778" y="6095228"/>
            <a:ext cx="2294461" cy="525004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1524000" y="0"/>
            <a:ext cx="9144000" cy="554182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2522778" y="5911272"/>
            <a:ext cx="6961441" cy="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Isosceles Triangle 3"/>
          <p:cNvSpPr/>
          <p:nvPr/>
        </p:nvSpPr>
        <p:spPr>
          <a:xfrm rot="10800000">
            <a:off x="2201824" y="375393"/>
            <a:ext cx="828797" cy="489066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049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830697"/>
            <a:ext cx="7045818" cy="1143000"/>
          </a:xfrm>
        </p:spPr>
        <p:txBody>
          <a:bodyPr>
            <a:normAutofit/>
          </a:bodyPr>
          <a:lstStyle/>
          <a:p>
            <a:pPr algn="l"/>
            <a:r>
              <a:rPr lang="en-US" sz="3600" dirty="0">
                <a:latin typeface="Myriad Pro"/>
                <a:ea typeface="Arial Unicode MS" panose="020B0604020202020204" pitchFamily="34" charset="-128"/>
                <a:cs typeface="Arial Unicode MS" panose="020B0604020202020204" pitchFamily="34" charset="-128"/>
              </a:rPr>
              <a:t>Problem with EndNote instruction</a:t>
            </a:r>
            <a:endParaRPr lang="en-US" sz="3600" dirty="0">
              <a:latin typeface="Myriad Pro"/>
              <a:cs typeface="Myriad Pr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216181"/>
            <a:ext cx="7045818" cy="365598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dirty="0">
              <a:latin typeface="Myriad Pro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Myriad Pro"/>
                <a:ea typeface="Arial Unicode MS" panose="020B0604020202020204" pitchFamily="34" charset="-128"/>
                <a:cs typeface="Arial Unicode MS" panose="020B0604020202020204" pitchFamily="34" charset="-128"/>
              </a:rPr>
              <a:t>First began offering in-person instruction session in September 2007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Myriad Pro"/>
                <a:ea typeface="Arial Unicode MS" panose="020B0604020202020204" pitchFamily="34" charset="-128"/>
                <a:cs typeface="Arial Unicode MS" panose="020B0604020202020204" pitchFamily="34" charset="-128"/>
              </a:rPr>
              <a:t>Online version of EndNote is supported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Myriad Pro"/>
                <a:ea typeface="Arial Unicode MS" panose="020B0604020202020204" pitchFamily="34" charset="-128"/>
                <a:cs typeface="Arial Unicode MS" panose="020B0604020202020204" pitchFamily="34" charset="-128"/>
              </a:rPr>
              <a:t>Most efficient to offer once per semester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Myriad Pro"/>
                <a:ea typeface="Arial Unicode MS" panose="020B0604020202020204" pitchFamily="34" charset="-128"/>
                <a:cs typeface="Arial Unicode MS" panose="020B0604020202020204" pitchFamily="34" charset="-128"/>
              </a:rPr>
              <a:t>Problem: not everyone is available to attend in-person workshops!</a:t>
            </a:r>
          </a:p>
          <a:p>
            <a:endParaRPr lang="en-US" sz="1800" dirty="0">
              <a:solidFill>
                <a:srgbClr val="000000"/>
              </a:solidFill>
              <a:latin typeface="Myriad Pro"/>
              <a:cs typeface="Myriad Pro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22778" y="1826354"/>
            <a:ext cx="6961441" cy="45719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9000" y="6204358"/>
            <a:ext cx="2245218" cy="463055"/>
          </a:xfrm>
          <a:prstGeom prst="rect">
            <a:avLst/>
          </a:prstGeom>
        </p:spPr>
      </p:pic>
      <p:pic>
        <p:nvPicPr>
          <p:cNvPr id="9" name="Picture 8" descr="Wallace_Center_Logo_Grey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2778" y="6095228"/>
            <a:ext cx="2294461" cy="525004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1524000" y="0"/>
            <a:ext cx="9144000" cy="554182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2522778" y="5911272"/>
            <a:ext cx="6961441" cy="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Isosceles Triangle 3"/>
          <p:cNvSpPr/>
          <p:nvPr/>
        </p:nvSpPr>
        <p:spPr>
          <a:xfrm rot="10800000">
            <a:off x="2201824" y="375393"/>
            <a:ext cx="828797" cy="489066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Content Placeholder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8378" y="2073290"/>
            <a:ext cx="1828800" cy="39887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4220" y="2073290"/>
            <a:ext cx="1828800" cy="44143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9312" y="2073290"/>
            <a:ext cx="1828800" cy="46727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404" y="2073291"/>
            <a:ext cx="1828800" cy="467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616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830697"/>
            <a:ext cx="7045818" cy="1143000"/>
          </a:xfrm>
        </p:spPr>
        <p:txBody>
          <a:bodyPr>
            <a:normAutofit/>
          </a:bodyPr>
          <a:lstStyle/>
          <a:p>
            <a:pPr algn="l"/>
            <a:r>
              <a:rPr lang="en-US" sz="3600" dirty="0">
                <a:latin typeface="Myriad Pro"/>
                <a:ea typeface="Arial Unicode MS" panose="020B0604020202020204" pitchFamily="34" charset="-128"/>
                <a:cs typeface="Arial Unicode MS" panose="020B0604020202020204" pitchFamily="34" charset="-128"/>
              </a:rPr>
              <a:t>Solution?</a:t>
            </a:r>
            <a:endParaRPr lang="en-US" sz="3600" dirty="0">
              <a:latin typeface="Myriad Pro"/>
              <a:cs typeface="Myriad Pr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216181"/>
            <a:ext cx="7045818" cy="3655983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Myriad Pro"/>
                <a:ea typeface="Arial Unicode MS" panose="020B0604020202020204" pitchFamily="34" charset="-128"/>
                <a:cs typeface="Arial Unicode MS" panose="020B0604020202020204" pitchFamily="34" charset="-128"/>
              </a:rPr>
              <a:t>By Fall Semester 2014, it was clear that there was a need for an asynchronous version of my session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Myriad Pro"/>
                <a:ea typeface="Arial Unicode MS" panose="020B0604020202020204" pitchFamily="34" charset="-128"/>
                <a:cs typeface="Arial Unicode MS" panose="020B0604020202020204" pitchFamily="34" charset="-128"/>
              </a:rPr>
              <a:t>Proposal: create streaming demos of my EndNote instruction session!</a:t>
            </a:r>
          </a:p>
          <a:p>
            <a:pPr marL="0" indent="0">
              <a:buNone/>
            </a:pPr>
            <a:endParaRPr lang="en-US" sz="2800" dirty="0">
              <a:latin typeface="Myriad Pro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n-US" sz="1800" dirty="0">
              <a:solidFill>
                <a:srgbClr val="000000"/>
              </a:solidFill>
              <a:latin typeface="Myriad Pro"/>
              <a:cs typeface="Myriad Pro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22778" y="1826354"/>
            <a:ext cx="6961441" cy="45719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9000" y="6204358"/>
            <a:ext cx="2245218" cy="463055"/>
          </a:xfrm>
          <a:prstGeom prst="rect">
            <a:avLst/>
          </a:prstGeom>
        </p:spPr>
      </p:pic>
      <p:pic>
        <p:nvPicPr>
          <p:cNvPr id="9" name="Picture 8" descr="Wallace_Center_Logo_Grey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2778" y="6095228"/>
            <a:ext cx="2294461" cy="525004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1524000" y="0"/>
            <a:ext cx="9144000" cy="554182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2522778" y="5911272"/>
            <a:ext cx="6961441" cy="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Isosceles Triangle 3"/>
          <p:cNvSpPr/>
          <p:nvPr/>
        </p:nvSpPr>
        <p:spPr>
          <a:xfrm rot="10800000">
            <a:off x="2201824" y="375393"/>
            <a:ext cx="828797" cy="489066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163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830697"/>
            <a:ext cx="7045818" cy="1143000"/>
          </a:xfrm>
        </p:spPr>
        <p:txBody>
          <a:bodyPr>
            <a:normAutofit/>
          </a:bodyPr>
          <a:lstStyle/>
          <a:p>
            <a:pPr algn="l"/>
            <a:r>
              <a:rPr lang="en-US" sz="3000" dirty="0">
                <a:latin typeface="Myriad Pro"/>
                <a:ea typeface="Arial Unicode MS" panose="020B0604020202020204" pitchFamily="34" charset="-128"/>
                <a:cs typeface="Arial Unicode MS" panose="020B0604020202020204" pitchFamily="34" charset="-128"/>
              </a:rPr>
              <a:t>Creating the tutorials – what didn’t work</a:t>
            </a:r>
            <a:endParaRPr lang="en-US" sz="3000" dirty="0">
              <a:latin typeface="Myriad Pro"/>
              <a:cs typeface="Myriad Pr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216181"/>
            <a:ext cx="7045818" cy="3655983"/>
          </a:xfrm>
        </p:spPr>
        <p:txBody>
          <a:bodyPr>
            <a:normAutofit/>
          </a:bodyPr>
          <a:lstStyle/>
          <a:p>
            <a:r>
              <a:rPr lang="en-US" sz="1800" dirty="0">
                <a:latin typeface="Myriad Pro"/>
                <a:ea typeface="Arial Unicode MS" panose="020B0604020202020204" pitchFamily="34" charset="-128"/>
                <a:cs typeface="Arial Unicode MS" panose="020B0604020202020204" pitchFamily="34" charset="-128"/>
              </a:rPr>
              <a:t>Considered several technologies for creating the tutorials</a:t>
            </a:r>
          </a:p>
          <a:p>
            <a:pPr lvl="1"/>
            <a:r>
              <a:rPr lang="en-US" sz="1800" dirty="0">
                <a:latin typeface="Myriad Pro"/>
                <a:ea typeface="Arial Unicode MS" panose="020B0604020202020204" pitchFamily="34" charset="-128"/>
                <a:cs typeface="Arial Unicode MS" panose="020B0604020202020204" pitchFamily="34" charset="-128"/>
              </a:rPr>
              <a:t>Use Adobe Connect to record my live session</a:t>
            </a:r>
          </a:p>
          <a:p>
            <a:pPr lvl="2"/>
            <a:r>
              <a:rPr lang="en-US" sz="1800" dirty="0">
                <a:latin typeface="Myriad Pro"/>
                <a:ea typeface="Arial Unicode MS" panose="020B0604020202020204" pitchFamily="34" charset="-128"/>
                <a:cs typeface="Arial Unicode MS" panose="020B0604020202020204" pitchFamily="34" charset="-128"/>
              </a:rPr>
              <a:t>Didn’t work due to technical issues and stilted, static nature of presentation</a:t>
            </a:r>
          </a:p>
          <a:p>
            <a:pPr lvl="2"/>
            <a:r>
              <a:rPr lang="en-US" sz="1800" dirty="0">
                <a:latin typeface="Myriad Pro"/>
                <a:ea typeface="Arial Unicode MS" panose="020B0604020202020204" pitchFamily="34" charset="-128"/>
                <a:cs typeface="Arial Unicode MS" panose="020B0604020202020204" pitchFamily="34" charset="-128"/>
              </a:rPr>
              <a:t>Major accessibility barrier – cannot caption audio in Connect!</a:t>
            </a:r>
          </a:p>
          <a:p>
            <a:pPr lvl="1"/>
            <a:r>
              <a:rPr lang="en-US" sz="1800" dirty="0">
                <a:latin typeface="Myriad Pro"/>
                <a:ea typeface="Arial Unicode MS" panose="020B0604020202020204" pitchFamily="34" charset="-128"/>
                <a:cs typeface="Arial Unicode MS" panose="020B0604020202020204" pitchFamily="34" charset="-128"/>
              </a:rPr>
              <a:t>Use Adobe Captivate to create streaming tutorials</a:t>
            </a:r>
          </a:p>
          <a:p>
            <a:pPr lvl="2"/>
            <a:r>
              <a:rPr lang="en-US" sz="1800" dirty="0">
                <a:latin typeface="Myriad Pro"/>
                <a:ea typeface="Arial Unicode MS" panose="020B0604020202020204" pitchFamily="34" charset="-128"/>
                <a:cs typeface="Arial Unicode MS" panose="020B0604020202020204" pitchFamily="34" charset="-128"/>
              </a:rPr>
              <a:t>Knew that I had to break up the sessions into lessons</a:t>
            </a:r>
          </a:p>
          <a:p>
            <a:pPr lvl="2"/>
            <a:r>
              <a:rPr lang="en-US" sz="1800" dirty="0">
                <a:latin typeface="Myriad Pro"/>
                <a:ea typeface="Arial Unicode MS" panose="020B0604020202020204" pitchFamily="34" charset="-128"/>
                <a:cs typeface="Arial Unicode MS" panose="020B0604020202020204" pitchFamily="34" charset="-128"/>
              </a:rPr>
              <a:t>Captivate storyboard became overly complex</a:t>
            </a:r>
          </a:p>
          <a:p>
            <a:pPr lvl="2"/>
            <a:r>
              <a:rPr lang="en-US" sz="1800" dirty="0">
                <a:latin typeface="Myriad Pro"/>
                <a:ea typeface="Arial Unicode MS" panose="020B0604020202020204" pitchFamily="34" charset="-128"/>
                <a:cs typeface="Arial Unicode MS" panose="020B0604020202020204" pitchFamily="34" charset="-128"/>
              </a:rPr>
              <a:t>Software was too difficult to use</a:t>
            </a:r>
          </a:p>
          <a:p>
            <a:endParaRPr lang="en-US" sz="1800" dirty="0">
              <a:solidFill>
                <a:srgbClr val="000000"/>
              </a:solidFill>
              <a:latin typeface="Myriad Pro"/>
              <a:cs typeface="Myriad Pro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22778" y="1826354"/>
            <a:ext cx="6961441" cy="45719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9000" y="6204358"/>
            <a:ext cx="2245218" cy="463055"/>
          </a:xfrm>
          <a:prstGeom prst="rect">
            <a:avLst/>
          </a:prstGeom>
        </p:spPr>
      </p:pic>
      <p:pic>
        <p:nvPicPr>
          <p:cNvPr id="9" name="Picture 8" descr="Wallace_Center_Logo_Grey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2778" y="6095228"/>
            <a:ext cx="2294461" cy="525004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1524000" y="0"/>
            <a:ext cx="9144000" cy="554182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2522778" y="5911272"/>
            <a:ext cx="6961441" cy="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Isosceles Triangle 3"/>
          <p:cNvSpPr/>
          <p:nvPr/>
        </p:nvSpPr>
        <p:spPr>
          <a:xfrm rot="10800000">
            <a:off x="2201824" y="375393"/>
            <a:ext cx="828797" cy="489066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288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830697"/>
            <a:ext cx="7045818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>
                <a:latin typeface="Myriad Pro"/>
                <a:ea typeface="Arial Unicode MS" panose="020B0604020202020204" pitchFamily="34" charset="-128"/>
                <a:cs typeface="Arial Unicode MS" panose="020B0604020202020204" pitchFamily="34" charset="-128"/>
              </a:rPr>
              <a:t>Creating the tutorials – what DID work</a:t>
            </a:r>
            <a:endParaRPr lang="en-US" sz="3600" dirty="0">
              <a:latin typeface="Myriad Pro"/>
              <a:cs typeface="Myriad Pr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216181"/>
            <a:ext cx="7045818" cy="365598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Myriad Pro"/>
                <a:ea typeface="Arial Unicode MS" panose="020B0604020202020204" pitchFamily="34" charset="-128"/>
                <a:cs typeface="Arial Unicode MS" panose="020B0604020202020204" pitchFamily="34" charset="-128"/>
              </a:rPr>
              <a:t>Our course media specialists clued me into </a:t>
            </a:r>
            <a:r>
              <a:rPr lang="en-US" sz="2800" dirty="0" err="1">
                <a:latin typeface="Myriad Pro"/>
                <a:ea typeface="Arial Unicode MS" panose="020B0604020202020204" pitchFamily="34" charset="-128"/>
                <a:cs typeface="Arial Unicode MS" panose="020B0604020202020204" pitchFamily="34" charset="-128"/>
                <a:hlinkClick r:id="rId3"/>
              </a:rPr>
              <a:t>Screencastify</a:t>
            </a:r>
            <a:endParaRPr lang="en-US" sz="2800" dirty="0">
              <a:latin typeface="Myriad Pro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/>
            <a:r>
              <a:rPr lang="en-US" dirty="0">
                <a:latin typeface="Myriad Pro"/>
                <a:ea typeface="Arial Unicode MS" panose="020B0604020202020204" pitchFamily="34" charset="-128"/>
                <a:cs typeface="Arial Unicode MS" panose="020B0604020202020204" pitchFamily="34" charset="-128"/>
              </a:rPr>
              <a:t>Chrome add-on</a:t>
            </a:r>
          </a:p>
          <a:p>
            <a:pPr lvl="1"/>
            <a:r>
              <a:rPr lang="en-US" dirty="0">
                <a:latin typeface="Myriad Pro"/>
                <a:ea typeface="Arial Unicode MS" panose="020B0604020202020204" pitchFamily="34" charset="-128"/>
                <a:cs typeface="Arial Unicode MS" panose="020B0604020202020204" pitchFamily="34" charset="-128"/>
              </a:rPr>
              <a:t>Pros: Free, easy to use</a:t>
            </a:r>
          </a:p>
          <a:p>
            <a:pPr lvl="1"/>
            <a:r>
              <a:rPr lang="en-US" dirty="0">
                <a:latin typeface="Myriad Pro"/>
                <a:ea typeface="Arial Unicode MS" panose="020B0604020202020204" pitchFamily="34" charset="-128"/>
                <a:cs typeface="Arial Unicode MS" panose="020B0604020202020204" pitchFamily="34" charset="-128"/>
              </a:rPr>
              <a:t>Cons: Only get one take; no editing or post-production features in the free version</a:t>
            </a:r>
            <a:endParaRPr lang="en-US" dirty="0"/>
          </a:p>
          <a:p>
            <a:endParaRPr lang="en-US" sz="2800" dirty="0">
              <a:solidFill>
                <a:srgbClr val="000000"/>
              </a:solidFill>
              <a:latin typeface="Myriad Pro"/>
              <a:cs typeface="Myriad Pro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22778" y="1826354"/>
            <a:ext cx="6961441" cy="45719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39000" y="6204358"/>
            <a:ext cx="2245218" cy="463055"/>
          </a:xfrm>
          <a:prstGeom prst="rect">
            <a:avLst/>
          </a:prstGeom>
        </p:spPr>
      </p:pic>
      <p:pic>
        <p:nvPicPr>
          <p:cNvPr id="9" name="Picture 8" descr="Wallace_Center_Logo_Grey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2778" y="6095228"/>
            <a:ext cx="2294461" cy="525004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1524000" y="0"/>
            <a:ext cx="9144000" cy="554182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2522778" y="5911272"/>
            <a:ext cx="6961441" cy="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Isosceles Triangle 3"/>
          <p:cNvSpPr/>
          <p:nvPr/>
        </p:nvSpPr>
        <p:spPr>
          <a:xfrm rot="10800000">
            <a:off x="2201824" y="375393"/>
            <a:ext cx="828797" cy="489066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32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830697"/>
            <a:ext cx="7045818" cy="1143000"/>
          </a:xfrm>
        </p:spPr>
        <p:txBody>
          <a:bodyPr>
            <a:normAutofit/>
          </a:bodyPr>
          <a:lstStyle/>
          <a:p>
            <a:pPr algn="l"/>
            <a:r>
              <a:rPr lang="en-US" sz="3600" dirty="0">
                <a:latin typeface="Myriad Pro"/>
                <a:ea typeface="Arial Unicode MS" panose="020B0604020202020204" pitchFamily="34" charset="-128"/>
                <a:cs typeface="Arial Unicode MS" panose="020B0604020202020204" pitchFamily="34" charset="-128"/>
              </a:rPr>
              <a:t>Captioning the tutorials</a:t>
            </a:r>
            <a:endParaRPr lang="en-US" sz="3600" dirty="0">
              <a:latin typeface="Myriad Pro"/>
              <a:cs typeface="Myriad Pr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216181"/>
            <a:ext cx="7045818" cy="3655983"/>
          </a:xfrm>
        </p:spPr>
        <p:txBody>
          <a:bodyPr>
            <a:normAutofit/>
          </a:bodyPr>
          <a:lstStyle/>
          <a:p>
            <a:r>
              <a:rPr lang="en-US" dirty="0">
                <a:latin typeface="Myriad Pro"/>
                <a:ea typeface="Arial Unicode MS" panose="020B0604020202020204" pitchFamily="34" charset="-128"/>
                <a:cs typeface="Arial Unicode MS" panose="020B0604020202020204" pitchFamily="34" charset="-128"/>
              </a:rPr>
              <a:t>Captioning – another challenge!</a:t>
            </a:r>
          </a:p>
          <a:p>
            <a:pPr lvl="1"/>
            <a:r>
              <a:rPr lang="en-US" sz="3200" dirty="0">
                <a:latin typeface="Myriad Pro"/>
                <a:ea typeface="Arial Unicode MS" panose="020B0604020202020204" pitchFamily="34" charset="-128"/>
                <a:cs typeface="Arial Unicode MS" panose="020B0604020202020204" pitchFamily="34" charset="-128"/>
              </a:rPr>
              <a:t>Material must be course-related to use RIT’s captioning service</a:t>
            </a:r>
          </a:p>
          <a:p>
            <a:pPr lvl="1"/>
            <a:r>
              <a:rPr lang="en-US" sz="3200" dirty="0">
                <a:latin typeface="Myriad Pro"/>
                <a:ea typeface="Arial Unicode MS" panose="020B0604020202020204" pitchFamily="34" charset="-128"/>
                <a:cs typeface="Arial Unicode MS" panose="020B0604020202020204" pitchFamily="34" charset="-128"/>
              </a:rPr>
              <a:t>A librarian colleague submitted them for captioning as part of her course</a:t>
            </a:r>
          </a:p>
          <a:p>
            <a:endParaRPr lang="en-US" dirty="0">
              <a:solidFill>
                <a:srgbClr val="000000"/>
              </a:solidFill>
              <a:latin typeface="Myriad Pro"/>
              <a:cs typeface="Myriad Pro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22778" y="1826354"/>
            <a:ext cx="6961441" cy="45719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9000" y="6204358"/>
            <a:ext cx="2245218" cy="463055"/>
          </a:xfrm>
          <a:prstGeom prst="rect">
            <a:avLst/>
          </a:prstGeom>
        </p:spPr>
      </p:pic>
      <p:pic>
        <p:nvPicPr>
          <p:cNvPr id="9" name="Picture 8" descr="Wallace_Center_Logo_Grey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2778" y="6095228"/>
            <a:ext cx="2294461" cy="525004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1524000" y="0"/>
            <a:ext cx="9144000" cy="554182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2522778" y="5911272"/>
            <a:ext cx="6961441" cy="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Isosceles Triangle 3"/>
          <p:cNvSpPr/>
          <p:nvPr/>
        </p:nvSpPr>
        <p:spPr>
          <a:xfrm rot="10800000">
            <a:off x="2201824" y="375393"/>
            <a:ext cx="828797" cy="489066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405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830697"/>
            <a:ext cx="7045818" cy="1143000"/>
          </a:xfrm>
        </p:spPr>
        <p:txBody>
          <a:bodyPr>
            <a:normAutofit/>
          </a:bodyPr>
          <a:lstStyle/>
          <a:p>
            <a:pPr algn="l"/>
            <a:r>
              <a:rPr lang="en-US" sz="3600" dirty="0">
                <a:latin typeface="Myriad Pro"/>
                <a:ea typeface="Arial Unicode MS" panose="020B0604020202020204" pitchFamily="34" charset="-128"/>
                <a:cs typeface="Arial Unicode MS" panose="020B0604020202020204" pitchFamily="34" charset="-128"/>
              </a:rPr>
              <a:t>Streaming tutorials made public</a:t>
            </a:r>
            <a:endParaRPr lang="en-US" sz="3600" dirty="0">
              <a:latin typeface="Myriad Pro"/>
              <a:cs typeface="Myriad Pr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216181"/>
            <a:ext cx="7045818" cy="3655983"/>
          </a:xfrm>
        </p:spPr>
        <p:txBody>
          <a:bodyPr>
            <a:normAutofit/>
          </a:bodyPr>
          <a:lstStyle/>
          <a:p>
            <a:r>
              <a:rPr lang="en-US" dirty="0">
                <a:latin typeface="Myriad Pro"/>
              </a:rPr>
              <a:t>Captioned tutorials first posted to YouTube – October 2014</a:t>
            </a:r>
          </a:p>
          <a:p>
            <a:r>
              <a:rPr lang="en-US" dirty="0">
                <a:latin typeface="Myriad Pro"/>
              </a:rPr>
              <a:t>Tutorials embedded into a </a:t>
            </a:r>
            <a:r>
              <a:rPr lang="en-US" dirty="0" err="1">
                <a:latin typeface="Myriad Pro"/>
                <a:hlinkClick r:id="rId3"/>
              </a:rPr>
              <a:t>LibGuides</a:t>
            </a:r>
            <a:r>
              <a:rPr lang="en-US" dirty="0">
                <a:latin typeface="Myriad Pro"/>
              </a:rPr>
              <a:t> page – August 2015</a:t>
            </a:r>
          </a:p>
          <a:p>
            <a:r>
              <a:rPr lang="en-US" dirty="0" err="1">
                <a:latin typeface="Myriad Pro"/>
              </a:rPr>
              <a:t>LibGuides</a:t>
            </a:r>
            <a:r>
              <a:rPr lang="en-US" dirty="0">
                <a:latin typeface="Myriad Pro"/>
              </a:rPr>
              <a:t> page given a custom URL for easier sharing</a:t>
            </a:r>
          </a:p>
          <a:p>
            <a:endParaRPr lang="en-US" dirty="0"/>
          </a:p>
          <a:p>
            <a:endParaRPr lang="en-US" sz="1800" dirty="0">
              <a:solidFill>
                <a:srgbClr val="000000"/>
              </a:solidFill>
              <a:latin typeface="Myriad Pro"/>
              <a:cs typeface="Myriad Pro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22778" y="1826354"/>
            <a:ext cx="6961441" cy="45719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39000" y="6204358"/>
            <a:ext cx="2245218" cy="463055"/>
          </a:xfrm>
          <a:prstGeom prst="rect">
            <a:avLst/>
          </a:prstGeom>
        </p:spPr>
      </p:pic>
      <p:pic>
        <p:nvPicPr>
          <p:cNvPr id="9" name="Picture 8" descr="Wallace_Center_Logo_Grey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2778" y="6095228"/>
            <a:ext cx="2294461" cy="525004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1524000" y="0"/>
            <a:ext cx="9144000" cy="554182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2522778" y="5911272"/>
            <a:ext cx="6961441" cy="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Isosceles Triangle 3"/>
          <p:cNvSpPr/>
          <p:nvPr/>
        </p:nvSpPr>
        <p:spPr>
          <a:xfrm rot="10800000">
            <a:off x="2201824" y="375393"/>
            <a:ext cx="828797" cy="489066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415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830697"/>
            <a:ext cx="7045818" cy="1143000"/>
          </a:xfrm>
        </p:spPr>
        <p:txBody>
          <a:bodyPr>
            <a:normAutofit/>
          </a:bodyPr>
          <a:lstStyle/>
          <a:p>
            <a:pPr algn="l"/>
            <a:r>
              <a:rPr lang="en-US" sz="3600" dirty="0">
                <a:latin typeface="Myriad Pro"/>
                <a:ea typeface="Arial Unicode MS" panose="020B0604020202020204" pitchFamily="34" charset="-128"/>
                <a:cs typeface="Arial Unicode MS" panose="020B0604020202020204" pitchFamily="34" charset="-128"/>
              </a:rPr>
              <a:t>Current status?</a:t>
            </a:r>
            <a:endParaRPr lang="en-US" sz="3600" dirty="0">
              <a:latin typeface="Myriad Pro"/>
              <a:cs typeface="Myriad Pr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216181"/>
            <a:ext cx="7045818" cy="365598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Streaming tutorials have been a hit!</a:t>
            </a:r>
          </a:p>
          <a:p>
            <a:r>
              <a:rPr lang="en-US" dirty="0" err="1"/>
              <a:t>LibGuides</a:t>
            </a:r>
            <a:r>
              <a:rPr lang="en-US" dirty="0"/>
              <a:t> page has been viewed an average of </a:t>
            </a:r>
            <a:r>
              <a:rPr lang="en-US" i="1" dirty="0"/>
              <a:t>35 times a month</a:t>
            </a:r>
          </a:p>
          <a:p>
            <a:r>
              <a:rPr lang="en-US" dirty="0"/>
              <a:t>Demonstrated functions still work, but EndNote interface looks quite different now</a:t>
            </a:r>
          </a:p>
          <a:p>
            <a:r>
              <a:rPr lang="en-US" dirty="0"/>
              <a:t>Goal is to have updated tutorials by the end of Fall Semester using Camtasia</a:t>
            </a:r>
          </a:p>
          <a:p>
            <a:pPr lvl="1"/>
            <a:r>
              <a:rPr lang="en-US" dirty="0"/>
              <a:t>Much more flexibility than </a:t>
            </a:r>
            <a:r>
              <a:rPr lang="en-US" dirty="0" err="1"/>
              <a:t>Screencastify</a:t>
            </a:r>
            <a:endParaRPr lang="en-US" dirty="0"/>
          </a:p>
          <a:p>
            <a:pPr lvl="1"/>
            <a:r>
              <a:rPr lang="en-US" dirty="0"/>
              <a:t>Solves my single-take and captioning issues</a:t>
            </a:r>
            <a:br>
              <a:rPr lang="en-US" dirty="0"/>
            </a:br>
            <a:endParaRPr lang="en-US" dirty="0"/>
          </a:p>
          <a:p>
            <a:endParaRPr lang="en-US" sz="1800" dirty="0">
              <a:solidFill>
                <a:srgbClr val="000000"/>
              </a:solidFill>
              <a:latin typeface="Myriad Pro"/>
              <a:cs typeface="Myriad Pro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22778" y="1826354"/>
            <a:ext cx="6961441" cy="45719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9000" y="6204358"/>
            <a:ext cx="2245218" cy="463055"/>
          </a:xfrm>
          <a:prstGeom prst="rect">
            <a:avLst/>
          </a:prstGeom>
        </p:spPr>
      </p:pic>
      <p:pic>
        <p:nvPicPr>
          <p:cNvPr id="9" name="Picture 8" descr="Wallace_Center_Logo_Grey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2778" y="6095228"/>
            <a:ext cx="2294461" cy="525004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1524000" y="0"/>
            <a:ext cx="9144000" cy="554182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2522778" y="5911272"/>
            <a:ext cx="6961441" cy="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Isosceles Triangle 3"/>
          <p:cNvSpPr/>
          <p:nvPr/>
        </p:nvSpPr>
        <p:spPr>
          <a:xfrm rot="10800000">
            <a:off x="2201824" y="375393"/>
            <a:ext cx="828797" cy="489066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153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830697"/>
            <a:ext cx="7045818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>
                <a:latin typeface="Myriad Pro"/>
                <a:ea typeface="Arial Unicode MS" panose="020B0604020202020204" pitchFamily="34" charset="-128"/>
                <a:cs typeface="Arial Unicode MS" panose="020B0604020202020204" pitchFamily="34" charset="-128"/>
              </a:rPr>
              <a:t>Why is this “flipping the classroom?”</a:t>
            </a:r>
            <a:endParaRPr lang="en-US" sz="3600" dirty="0">
              <a:latin typeface="Myriad Pro"/>
              <a:cs typeface="Myriad Pr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216181"/>
            <a:ext cx="7045818" cy="3655983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Myriad Pro"/>
                <a:cs typeface="Myriad Pro"/>
              </a:rPr>
              <a:t>Present content of my session to anyone who cannot attend in-person session</a:t>
            </a:r>
          </a:p>
          <a:p>
            <a:r>
              <a:rPr lang="en-US" sz="2000" dirty="0">
                <a:solidFill>
                  <a:srgbClr val="000000"/>
                </a:solidFill>
                <a:latin typeface="Myriad Pro"/>
                <a:cs typeface="Myriad Pro"/>
              </a:rPr>
              <a:t>Streaming tutorials can ALSO supplement the in-person session</a:t>
            </a:r>
          </a:p>
          <a:p>
            <a:r>
              <a:rPr lang="en-US" sz="2000" dirty="0">
                <a:solidFill>
                  <a:srgbClr val="000000"/>
                </a:solidFill>
                <a:latin typeface="Myriad Pro"/>
                <a:cs typeface="Myriad Pro"/>
              </a:rPr>
              <a:t>Posting to </a:t>
            </a:r>
            <a:r>
              <a:rPr lang="en-US" sz="2000" dirty="0" err="1">
                <a:solidFill>
                  <a:srgbClr val="000000"/>
                </a:solidFill>
                <a:latin typeface="Myriad Pro"/>
                <a:cs typeface="Myriad Pro"/>
              </a:rPr>
              <a:t>LibGuides</a:t>
            </a:r>
            <a:r>
              <a:rPr lang="en-US" sz="2000" dirty="0">
                <a:solidFill>
                  <a:srgbClr val="000000"/>
                </a:solidFill>
                <a:latin typeface="Myriad Pro"/>
                <a:cs typeface="Myriad Pro"/>
              </a:rPr>
              <a:t> makes them available anytime, anywhere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  <a:latin typeface="Myriad Pro"/>
                <a:cs typeface="Myriad Pro"/>
              </a:rPr>
              <a:t>Not limiting instructional touch to once a semester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  <a:latin typeface="Myriad Pro"/>
                <a:cs typeface="Myriad Pro"/>
              </a:rPr>
              <a:t>Providing instruction to cohorts who would not get to see me otherwise (online learners, global campuses)</a:t>
            </a:r>
          </a:p>
        </p:txBody>
      </p:sp>
      <p:sp>
        <p:nvSpPr>
          <p:cNvPr id="5" name="Rectangle 4"/>
          <p:cNvSpPr/>
          <p:nvPr/>
        </p:nvSpPr>
        <p:spPr>
          <a:xfrm>
            <a:off x="2522778" y="1826354"/>
            <a:ext cx="6961441" cy="45719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9000" y="6204358"/>
            <a:ext cx="2245218" cy="463055"/>
          </a:xfrm>
          <a:prstGeom prst="rect">
            <a:avLst/>
          </a:prstGeom>
        </p:spPr>
      </p:pic>
      <p:pic>
        <p:nvPicPr>
          <p:cNvPr id="9" name="Picture 8" descr="Wallace_Center_Logo_Grey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2778" y="6095228"/>
            <a:ext cx="2294461" cy="525004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1524000" y="0"/>
            <a:ext cx="9144000" cy="554182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2522778" y="5911272"/>
            <a:ext cx="6961441" cy="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Isosceles Triangle 3"/>
          <p:cNvSpPr/>
          <p:nvPr/>
        </p:nvSpPr>
        <p:spPr>
          <a:xfrm rot="10800000">
            <a:off x="2201824" y="375393"/>
            <a:ext cx="828797" cy="489066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044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424</Words>
  <Application>Microsoft Office PowerPoint</Application>
  <PresentationFormat>Widescreen</PresentationFormat>
  <Paragraphs>65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Unicode MS</vt:lpstr>
      <vt:lpstr>Calibri</vt:lpstr>
      <vt:lpstr>Myriad Pro</vt:lpstr>
      <vt:lpstr>Office Theme</vt:lpstr>
      <vt:lpstr>Flipping the Classroom for EndNote Instruction</vt:lpstr>
      <vt:lpstr>Problem with EndNote instruction</vt:lpstr>
      <vt:lpstr>Solution?</vt:lpstr>
      <vt:lpstr>Creating the tutorials – what didn’t work</vt:lpstr>
      <vt:lpstr>Creating the tutorials – what DID work</vt:lpstr>
      <vt:lpstr>Captioning the tutorials</vt:lpstr>
      <vt:lpstr>Streaming tutorials made public</vt:lpstr>
      <vt:lpstr>Current status?</vt:lpstr>
      <vt:lpstr>Why is this “flipping the classroom?”</vt:lpstr>
      <vt:lpstr>See for yourself!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Wallace Center PPT Temp</dc:title>
  <dc:creator>The Wallace Center</dc:creator>
  <cp:lastModifiedBy>Jessica M Rice</cp:lastModifiedBy>
  <cp:revision>22</cp:revision>
  <dcterms:created xsi:type="dcterms:W3CDTF">2013-11-12T20:48:17Z</dcterms:created>
  <dcterms:modified xsi:type="dcterms:W3CDTF">2018-08-09T20:17:49Z</dcterms:modified>
</cp:coreProperties>
</file>