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70" r:id="rId3"/>
    <p:sldId id="273" r:id="rId4"/>
    <p:sldId id="259" r:id="rId5"/>
    <p:sldId id="258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A31A9D-1F69-48E9-A16F-B04BB4D7441E}" type="datetimeFigureOut">
              <a:rPr lang="en-US" smtClean="0"/>
              <a:t>10/21/2016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BA2C796-D656-4EF6-A900-93A179458E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Zheheikm@lemoyn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84050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Assessing Biology Student Success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Kari </a:t>
            </a:r>
            <a:r>
              <a:rPr lang="en-US" dirty="0" err="1" smtClean="0"/>
              <a:t>Zhe-Heimerman</a:t>
            </a:r>
            <a:endParaRPr lang="en-US" dirty="0" smtClean="0"/>
          </a:p>
          <a:p>
            <a:r>
              <a:rPr lang="en-US" dirty="0" smtClean="0"/>
              <a:t>Librarian for the Sciences</a:t>
            </a:r>
          </a:p>
          <a:p>
            <a:r>
              <a:rPr lang="en-US" dirty="0" smtClean="0"/>
              <a:t>Le Moyne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91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685819"/>
              </p:ext>
            </p:extLst>
          </p:nvPr>
        </p:nvGraphicFramePr>
        <p:xfrm>
          <a:off x="1143000" y="304800"/>
          <a:ext cx="7848601" cy="6172200"/>
        </p:xfrm>
        <a:graphic>
          <a:graphicData uri="http://schemas.openxmlformats.org/drawingml/2006/table">
            <a:tbl>
              <a:tblPr/>
              <a:tblGrid>
                <a:gridCol w="1308100"/>
                <a:gridCol w="2289175"/>
                <a:gridCol w="2125663"/>
                <a:gridCol w="2125663"/>
              </a:tblGrid>
              <a:tr h="9298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COURSE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Assignment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(Graded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by me)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Learning Outcome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IL Lesson Focused On</a:t>
                      </a:r>
                    </a:p>
                    <a:p>
                      <a:pPr algn="ctr" fontAlgn="t"/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7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/>
                        </a:rPr>
                        <a:t>BIO 218</a:t>
                      </a:r>
                      <a:endParaRPr lang="en-US" sz="1800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one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research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article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one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scholarly review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article.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Articles relevant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their lab report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Information Need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Information Access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Information Evaluation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Information Ethics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fontAlgn="t"/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</a:br>
                      <a:endParaRPr lang="en-US" sz="18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Primary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research vs. scholarly 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  <a:p>
                      <a:pPr fontAlgn="t"/>
                      <a:endParaRPr lang="en-US" sz="1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Appropriate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Databases (we add a few more here)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Getting full text of an article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Finding an appropriate and  relevant article that they can read, understand and use for their lab report.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681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8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BIO 218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</a:rPr>
                        <a:t>Find </a:t>
                      </a: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</a:rPr>
                        <a:t>one</a:t>
                      </a:r>
                      <a:r>
                        <a:rPr lang="en-US" sz="1800" b="1" baseline="0" dirty="0" smtClean="0">
                          <a:effectLst/>
                          <a:latin typeface="Calibri" panose="020F0502020204030204" pitchFamily="34" charset="0"/>
                        </a:rPr>
                        <a:t> primary research 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article 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and </a:t>
                      </a:r>
                      <a:r>
                        <a:rPr lang="en-US" sz="1800" b="1" baseline="0" dirty="0" smtClean="0">
                          <a:effectLst/>
                          <a:latin typeface="Calibri" panose="020F0502020204030204" pitchFamily="34" charset="0"/>
                        </a:rPr>
                        <a:t>two scholarly review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 articles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Articles relevant 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for their next lab report.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Summarize </a:t>
                      </a:r>
                      <a:r>
                        <a:rPr lang="en-US" sz="1800" baseline="0" dirty="0" smtClean="0">
                          <a:effectLst/>
                          <a:latin typeface="Calibri" panose="020F0502020204030204" pitchFamily="34" charset="0"/>
                        </a:rPr>
                        <a:t>each article.</a:t>
                      </a: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Need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Access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Evaluation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Ethics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fontAlgn="t"/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03" marR="52803" marT="36208" marB="362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05000" y="15126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78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Are we covering each IL outcome?</a:t>
            </a:r>
            <a:endParaRPr lang="en-US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415640"/>
              </p:ext>
            </p:extLst>
          </p:nvPr>
        </p:nvGraphicFramePr>
        <p:xfrm>
          <a:off x="1371600" y="1981201"/>
          <a:ext cx="7543800" cy="4190998"/>
        </p:xfrm>
        <a:graphic>
          <a:graphicData uri="http://schemas.openxmlformats.org/drawingml/2006/table">
            <a:tbl>
              <a:tblPr/>
              <a:tblGrid>
                <a:gridCol w="6093068"/>
                <a:gridCol w="1450732"/>
              </a:tblGrid>
              <a:tr h="87099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key: </a:t>
                      </a:r>
                      <a:r>
                        <a:rPr lang="en-US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Red</a:t>
                      </a: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Introductory </a:t>
                      </a:r>
                      <a:r>
                        <a:rPr lang="en-US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Blue</a:t>
                      </a: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Intermediate</a:t>
                      </a:r>
                      <a:r>
                        <a:rPr lang="en-US" b="0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Green</a:t>
                      </a: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Advanced</a:t>
                      </a:r>
                      <a:endParaRPr lang="en-US" dirty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742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Scholarship as Conversation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9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 Need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, x, </a:t>
                      </a:r>
                      <a:r>
                        <a:rPr lang="en-US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 Access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, x, </a:t>
                      </a:r>
                      <a:r>
                        <a:rPr lang="en-US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9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 Evaluation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85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 Ethics</a:t>
                      </a:r>
                      <a:endParaRPr lang="en-US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X, </a:t>
                      </a:r>
                      <a:r>
                        <a:rPr lang="en-US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x, </a:t>
                      </a:r>
                      <a:r>
                        <a:rPr lang="en-US" b="1" i="0" u="none" strike="noStrike" dirty="0">
                          <a:solidFill>
                            <a:srgbClr val="6AA84F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dirty="0">
                        <a:effectLst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00200" y="2305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5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Lessons </a:t>
            </a:r>
            <a:r>
              <a:rPr lang="en-US" dirty="0" smtClean="0"/>
              <a:t>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4958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dirty="0" smtClean="0"/>
              <a:t>It was helpful to embed IL in </a:t>
            </a:r>
            <a:r>
              <a:rPr lang="en-US" b="1" dirty="0" smtClean="0"/>
              <a:t>Core Courses </a:t>
            </a:r>
            <a:r>
              <a:rPr lang="en-US" dirty="0" smtClean="0"/>
              <a:t>that all Biology majors will take.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No IL teaching without some form of </a:t>
            </a:r>
            <a:r>
              <a:rPr lang="en-US" dirty="0" smtClean="0"/>
              <a:t>assessment. </a:t>
            </a:r>
          </a:p>
          <a:p>
            <a:pPr fontAlgn="base"/>
            <a:endParaRPr lang="en-US" dirty="0"/>
          </a:p>
          <a:p>
            <a:pPr fontAlgn="base"/>
            <a:r>
              <a:rPr lang="en-US" b="1" dirty="0" smtClean="0"/>
              <a:t>Measurable</a:t>
            </a:r>
            <a:r>
              <a:rPr lang="en-US" dirty="0" smtClean="0"/>
              <a:t> Learning Outcomes </a:t>
            </a:r>
            <a:r>
              <a:rPr lang="en-US" dirty="0" smtClean="0"/>
              <a:t>are key.</a:t>
            </a:r>
            <a:endParaRPr lang="en-US" dirty="0" smtClean="0"/>
          </a:p>
          <a:p>
            <a:pPr fontAlgn="base"/>
            <a:endParaRPr lang="en-US" dirty="0"/>
          </a:p>
          <a:p>
            <a:pPr lvl="0" fontAlgn="base"/>
            <a:r>
              <a:rPr lang="en-US" dirty="0" smtClean="0"/>
              <a:t>Make </a:t>
            </a:r>
            <a:r>
              <a:rPr lang="en-US" dirty="0"/>
              <a:t>it relevant and meaningful within that </a:t>
            </a:r>
            <a:r>
              <a:rPr lang="en-US" dirty="0" smtClean="0"/>
              <a:t>course.</a:t>
            </a:r>
            <a:endParaRPr lang="en-US" dirty="0" smtClean="0"/>
          </a:p>
          <a:p>
            <a:pPr lvl="0" fontAlgn="base"/>
            <a:endParaRPr lang="en-US" dirty="0"/>
          </a:p>
          <a:p>
            <a:pPr fontAlgn="base"/>
            <a:r>
              <a:rPr lang="en-US" dirty="0" smtClean="0"/>
              <a:t>Build over time; build course by course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Faculty cooperation and support is key.</a:t>
            </a:r>
          </a:p>
          <a:p>
            <a:pPr fontAlgn="base"/>
            <a:endParaRPr lang="en-US" dirty="0" smtClean="0"/>
          </a:p>
          <a:p>
            <a:pPr marL="0" indent="0" fontAlgn="base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811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More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590800"/>
            <a:ext cx="7498080" cy="2667000"/>
          </a:xfrm>
        </p:spPr>
        <p:txBody>
          <a:bodyPr/>
          <a:lstStyle/>
          <a:p>
            <a:pPr marL="82296" indent="0" algn="ctr">
              <a:buNone/>
            </a:pPr>
            <a:r>
              <a:rPr lang="en-US" dirty="0" smtClean="0"/>
              <a:t>Kari </a:t>
            </a:r>
            <a:r>
              <a:rPr lang="en-US" dirty="0" err="1" smtClean="0"/>
              <a:t>Zhe-Heimerman</a:t>
            </a:r>
            <a:endParaRPr lang="en-US" dirty="0" smtClean="0"/>
          </a:p>
          <a:p>
            <a:pPr marL="82296" indent="0" algn="ctr">
              <a:buNone/>
            </a:pPr>
            <a:r>
              <a:rPr lang="en-US" dirty="0" smtClean="0">
                <a:hlinkClick r:id="rId2"/>
              </a:rPr>
              <a:t>Zheheikm@lemoyne.edu</a:t>
            </a:r>
            <a:endParaRPr lang="en-US" dirty="0" smtClean="0"/>
          </a:p>
          <a:p>
            <a:pPr marL="82296" indent="0" algn="ctr">
              <a:buNone/>
            </a:pPr>
            <a:r>
              <a:rPr lang="en-US" dirty="0" smtClean="0"/>
              <a:t>315-445-4627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9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 Program for Biological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Information </a:t>
            </a:r>
            <a:r>
              <a:rPr lang="en-US" dirty="0" smtClean="0"/>
              <a:t>literacy (IL) </a:t>
            </a:r>
            <a:r>
              <a:rPr lang="en-US" dirty="0" smtClean="0"/>
              <a:t>is a component of </a:t>
            </a:r>
            <a:r>
              <a:rPr lang="en-US" dirty="0" smtClean="0"/>
              <a:t>each Biology core course (there are 4).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Librarian delivers IL session in each course.</a:t>
            </a:r>
          </a:p>
          <a:p>
            <a:endParaRPr lang="en-US" dirty="0"/>
          </a:p>
          <a:p>
            <a:r>
              <a:rPr lang="en-US" dirty="0" smtClean="0"/>
              <a:t>Students complete an IL assignments in each course.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IL assignment is tied to a larger course assignment.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Scaffolding </a:t>
            </a:r>
            <a:r>
              <a:rPr lang="en-US" dirty="0" smtClean="0"/>
              <a:t>of IL concepts within these courses.</a:t>
            </a:r>
          </a:p>
        </p:txBody>
      </p:sp>
    </p:spTree>
    <p:extLst>
      <p:ext uri="{BB962C8B-B14F-4D97-AF65-F5344CB8AC3E}">
        <p14:creationId xmlns:p14="http://schemas.microsoft.com/office/powerpoint/2010/main" val="33658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discussed with BIO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543800" cy="51054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dirty="0"/>
              <a:t>Introduce students to appropriate library databases to support their biology lab and course work. 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r>
              <a:rPr lang="en-US" dirty="0"/>
              <a:t>Explain the different types of scientific literature available </a:t>
            </a:r>
            <a:r>
              <a:rPr lang="en-US" dirty="0" smtClean="0"/>
              <a:t>and </a:t>
            </a:r>
            <a:r>
              <a:rPr lang="en-US" dirty="0"/>
              <a:t>allow students to practice identifying each.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Teach </a:t>
            </a:r>
            <a:r>
              <a:rPr lang="en-US" dirty="0"/>
              <a:t>students to effectively evaluate resources and their appropriateness for assignments and coursework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Introduce students to these biology resources and evaluation skills early in their college career so that they can immediately and repeatedly benefit from familiarity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Provide a worthwhile opportunity for students to practice their newly acquired </a:t>
            </a:r>
            <a:r>
              <a:rPr lang="en-US" dirty="0" smtClean="0"/>
              <a:t>IL </a:t>
            </a:r>
            <a:r>
              <a:rPr lang="en-US" dirty="0"/>
              <a:t>skills by </a:t>
            </a:r>
            <a:r>
              <a:rPr lang="en-US" dirty="0" smtClean="0"/>
              <a:t>linking to </a:t>
            </a:r>
            <a:r>
              <a:rPr lang="en-US" dirty="0"/>
              <a:t>specific, </a:t>
            </a:r>
            <a:r>
              <a:rPr lang="en-US" dirty="0" smtClean="0"/>
              <a:t>projects </a:t>
            </a:r>
            <a:r>
              <a:rPr lang="en-US" dirty="0"/>
              <a:t>in BIO 191, BIO 192, and BIO 218.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94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0"/>
            <a:ext cx="69342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Biological Sciences Learning Outcome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315200" cy="40687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i="1" dirty="0" smtClean="0"/>
              <a:t>Students </a:t>
            </a:r>
            <a:r>
              <a:rPr lang="en-US" sz="3200" i="1" dirty="0" smtClean="0"/>
              <a:t>who graduate with a Le Moyne College degree in biological sciences will be able to: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2. Search, analyze and interpret the scientific literature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163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1628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Measurable IL Outcomes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620000" cy="5486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Scholarship </a:t>
            </a:r>
            <a:r>
              <a:rPr lang="en-US" b="1" dirty="0"/>
              <a:t>as Conversation:</a:t>
            </a:r>
            <a:r>
              <a:rPr lang="en-US" i="1" dirty="0"/>
              <a:t> Recognize that scholarship is an ongoing conversation with many participants, and that one needs to effectively use and communicate information in order to participate in any conversation.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b="1" dirty="0" smtClean="0"/>
              <a:t>Information </a:t>
            </a:r>
            <a:r>
              <a:rPr lang="en-US" b="1" dirty="0"/>
              <a:t>Need:</a:t>
            </a:r>
            <a:r>
              <a:rPr lang="en-US" i="1" dirty="0"/>
              <a:t> Identify &amp; refine the information need.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b="1" dirty="0" smtClean="0"/>
              <a:t>Information </a:t>
            </a:r>
            <a:r>
              <a:rPr lang="en-US" b="1" dirty="0"/>
              <a:t>Access:</a:t>
            </a:r>
            <a:r>
              <a:rPr lang="en-US" i="1" dirty="0"/>
              <a:t> Develop appropriate methods and effective strategies to search for and access information.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b="1" dirty="0" smtClean="0"/>
              <a:t>Information </a:t>
            </a:r>
            <a:r>
              <a:rPr lang="en-US" b="1" dirty="0"/>
              <a:t>Evaluation:</a:t>
            </a:r>
            <a:r>
              <a:rPr lang="en-US" i="1" dirty="0"/>
              <a:t> Critically evaluate information sources in order to identify the appropriate use of information.</a:t>
            </a:r>
            <a:endParaRPr lang="en-US" dirty="0"/>
          </a:p>
          <a:p>
            <a:pPr marL="0" indent="0">
              <a:buNone/>
            </a:pP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b="1" dirty="0"/>
              <a:t>Information Ethics:</a:t>
            </a:r>
            <a:r>
              <a:rPr lang="en-US" i="1" dirty="0"/>
              <a:t> Use information ethically and legally and accurately </a:t>
            </a:r>
            <a:r>
              <a:rPr lang="en-US" i="1" dirty="0" smtClean="0"/>
              <a:t>document </a:t>
            </a:r>
            <a:r>
              <a:rPr lang="en-US" i="1" dirty="0"/>
              <a:t>their use of information sources. 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048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 smtClean="0"/>
              <a:t>do we assess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student learning</a:t>
            </a:r>
            <a:br>
              <a:rPr lang="en-US" dirty="0" smtClean="0"/>
            </a:br>
            <a:r>
              <a:rPr lang="en-US" dirty="0" smtClean="0"/>
              <a:t>in the </a:t>
            </a:r>
            <a:br>
              <a:rPr lang="en-US" dirty="0" smtClean="0"/>
            </a:br>
            <a:r>
              <a:rPr lang="en-US" dirty="0" smtClean="0"/>
              <a:t>Biology IL program?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103778"/>
              </p:ext>
            </p:extLst>
          </p:nvPr>
        </p:nvGraphicFramePr>
        <p:xfrm>
          <a:off x="1142999" y="758464"/>
          <a:ext cx="7848601" cy="4594498"/>
        </p:xfrm>
        <a:graphic>
          <a:graphicData uri="http://schemas.openxmlformats.org/drawingml/2006/table">
            <a:tbl>
              <a:tblPr/>
              <a:tblGrid>
                <a:gridCol w="1392065"/>
                <a:gridCol w="2022132"/>
                <a:gridCol w="2217202"/>
                <a:gridCol w="2217202"/>
              </a:tblGrid>
              <a:tr h="9476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COURSE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Assignment 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(Not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Graded by me)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Learning Outcome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IL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Lesson Focused 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480">
                <a:tc>
                  <a:txBody>
                    <a:bodyPr/>
                    <a:lstStyle/>
                    <a:p>
                      <a:pPr fontAlgn="t"/>
                      <a:r>
                        <a:rPr lang="en-US" sz="1800" b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BIO 191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Find a scholarly article to use for their Hypothesis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Testing 1 Lab Report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Need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Access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Ethics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Scholarly vs. Popular</a:t>
                      </a:r>
                    </a:p>
                    <a:p>
                      <a:pPr fontAlgn="t"/>
                      <a:endParaRPr lang="en-US" sz="1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Appropriate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 Databases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Getting full text of an article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480">
                <a:tc>
                  <a:txBody>
                    <a:bodyPr/>
                    <a:lstStyle/>
                    <a:p>
                      <a:pPr fontAlgn="t"/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800" b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BIO</a:t>
                      </a:r>
                      <a:r>
                        <a:rPr lang="en-US" sz="1800" b="1" baseline="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 191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Find a scholarly article to use for their Hypothesis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Testing 2 Lab Report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Need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Access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Ethics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fontAlgn="t"/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5775" y="1190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21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787025"/>
              </p:ext>
            </p:extLst>
          </p:nvPr>
        </p:nvGraphicFramePr>
        <p:xfrm>
          <a:off x="1295400" y="685800"/>
          <a:ext cx="7239000" cy="5614126"/>
        </p:xfrm>
        <a:graphic>
          <a:graphicData uri="http://schemas.openxmlformats.org/drawingml/2006/table">
            <a:tbl>
              <a:tblPr/>
              <a:tblGrid>
                <a:gridCol w="1066800"/>
                <a:gridCol w="2324100"/>
                <a:gridCol w="1924050"/>
                <a:gridCol w="1924050"/>
              </a:tblGrid>
              <a:tr h="8225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COURSE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Assignment 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(Not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Graded by me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Learning Outcome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IL Lesson Focused 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55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BIO 192</a:t>
                      </a:r>
                      <a:endParaRPr lang="en-US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Find</a:t>
                      </a:r>
                      <a:r>
                        <a:rPr lang="en-US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scholarly article on the topic of </a:t>
                      </a:r>
                      <a:r>
                        <a:rPr lang="en-US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thigmomorphogenesis</a:t>
                      </a:r>
                      <a:r>
                        <a:rPr lang="en-US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They do a poster presentation on this article during lab.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Need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Access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Ethics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dirty="0">
                          <a:effectLst/>
                          <a:latin typeface="Calibri" panose="020F0502020204030204" pitchFamily="34" charset="0"/>
                        </a:rPr>
                      </a:br>
                      <a:endParaRPr lang="en-US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Scholarly vs. Popular</a:t>
                      </a:r>
                    </a:p>
                    <a:p>
                      <a:pPr fontAlgn="t"/>
                      <a:endParaRPr lang="en-US" sz="1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Appropriate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Databases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Getting full text of an article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</a:p>
                    <a:p>
                      <a:pPr fontAlgn="t"/>
                      <a:endParaRPr lang="en-US" sz="1800" b="1" baseline="0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Finding a relevant article that they can read, understand.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8763" y="2265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9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953056"/>
              </p:ext>
            </p:extLst>
          </p:nvPr>
        </p:nvGraphicFramePr>
        <p:xfrm>
          <a:off x="1219200" y="990600"/>
          <a:ext cx="7772400" cy="4598152"/>
        </p:xfrm>
        <a:graphic>
          <a:graphicData uri="http://schemas.openxmlformats.org/drawingml/2006/table">
            <a:tbl>
              <a:tblPr/>
              <a:tblGrid>
                <a:gridCol w="1143000"/>
                <a:gridCol w="2628062"/>
                <a:gridCol w="1810169"/>
                <a:gridCol w="2191169"/>
              </a:tblGrid>
              <a:tr h="8338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COURSE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Assignment</a:t>
                      </a:r>
                    </a:p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(Graded by me)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Learning Outcome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IL Lesson Focused 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3867" marR="33867" marT="23223" marB="23223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45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BIO 225</a:t>
                      </a:r>
                      <a:endParaRPr lang="en-US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dirty="0" smtClean="0">
                          <a:effectLst/>
                          <a:latin typeface="Calibri" panose="020F0502020204030204" pitchFamily="34" charset="0"/>
                        </a:rPr>
                        <a:t>Pre-submit</a:t>
                      </a:r>
                      <a:r>
                        <a:rPr lang="en-US" baseline="0" dirty="0" smtClean="0">
                          <a:effectLst/>
                          <a:latin typeface="Calibri" panose="020F0502020204030204" pitchFamily="34" charset="0"/>
                        </a:rPr>
                        <a:t> sources to me that students will eventually use for their final project.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baseline="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aseline="0" dirty="0" smtClean="0">
                          <a:effectLst/>
                          <a:latin typeface="Calibri" panose="020F0502020204030204" pitchFamily="34" charset="0"/>
                        </a:rPr>
                        <a:t>They also include a thorough evaluation of each source to explain why it will be relevant, credible and helpful for assignment.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Information </a:t>
                      </a:r>
                      <a:r>
                        <a:rPr lang="en-US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Evaluation</a:t>
                      </a:r>
                      <a:endParaRPr lang="en-US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en-US" dirty="0"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dirty="0">
                          <a:effectLst/>
                          <a:latin typeface="Calibri" panose="020F0502020204030204" pitchFamily="34" charset="0"/>
                        </a:rPr>
                      </a:br>
                      <a:endParaRPr lang="en-US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What</a:t>
                      </a:r>
                      <a:r>
                        <a:rPr lang="en-US" b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criteria do we use to determine whether a source is credible, relevant and appropriate for a particular assignment?</a:t>
                      </a:r>
                      <a:endParaRPr lang="en-US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75" marR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8763" y="3005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6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177</TotalTime>
  <Words>687</Words>
  <Application>Microsoft Office PowerPoint</Application>
  <PresentationFormat>On-screen Show (4:3)</PresentationFormat>
  <Paragraphs>162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Assessing Biology Student Success</vt:lpstr>
      <vt:lpstr>IL Program for Biological Sciences</vt:lpstr>
      <vt:lpstr>Goals discussed with BIO faculty</vt:lpstr>
      <vt:lpstr>Biological Sciences Learning Outcome</vt:lpstr>
      <vt:lpstr>Measurable IL Outcomes</vt:lpstr>
      <vt:lpstr> How do we assess  student learning in the  Biology IL program?</vt:lpstr>
      <vt:lpstr>    </vt:lpstr>
      <vt:lpstr>   </vt:lpstr>
      <vt:lpstr>   </vt:lpstr>
      <vt:lpstr>     </vt:lpstr>
      <vt:lpstr> Are we covering each IL outcome?</vt:lpstr>
      <vt:lpstr>Some Lessons Learned</vt:lpstr>
      <vt:lpstr>Questions? More information?</vt:lpstr>
    </vt:vector>
  </TitlesOfParts>
  <Company>Le Moyne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Biology Student Success</dc:title>
  <dc:creator>LeMoyne College</dc:creator>
  <cp:lastModifiedBy>LeMoyne College</cp:lastModifiedBy>
  <cp:revision>15</cp:revision>
  <dcterms:created xsi:type="dcterms:W3CDTF">2016-10-19T16:12:18Z</dcterms:created>
  <dcterms:modified xsi:type="dcterms:W3CDTF">2016-10-21T16:45:45Z</dcterms:modified>
</cp:coreProperties>
</file>