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7" r:id="rId10"/>
    <p:sldId id="266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23" autoAdjust="0"/>
  </p:normalViewPr>
  <p:slideViewPr>
    <p:cSldViewPr>
      <p:cViewPr varScale="1">
        <p:scale>
          <a:sx n="91" d="100"/>
          <a:sy n="91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often</a:t>
            </a:r>
            <a:r>
              <a:rPr lang="en-US" baseline="0" dirty="0" smtClean="0"/>
              <a:t> get questions at the reference desk from undergrads saying “</a:t>
            </a:r>
            <a:r>
              <a:rPr lang="en-US" dirty="0" smtClean="0"/>
              <a:t>I need help with a systematic review”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What’s the language that everyone’s using when</a:t>
            </a:r>
            <a:r>
              <a:rPr lang="en-US" baseline="0" dirty="0" smtClean="0"/>
              <a:t> they talk about systematic reviews?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Should we force our understanding of SRs into their mold – or enforce our own understanding of it on them?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What’s the liaison’s role?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What level of training does everyone need?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77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SR work in Nutrition is an example of a department that has adapted the idea of systematic review work to</a:t>
            </a:r>
            <a:r>
              <a:rPr lang="en-US" baseline="0" dirty="0" smtClean="0"/>
              <a:t> match the structure of the work they do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Rolling SR projects that are passed down to new freshman lab members when seniors graduate, leading toward eventual publication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Kate has been putting together ideas to meet the specific needs of this group, as opposed to forcing them to adhere to a more traditional SR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3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Systematic reviews have long been considered the gold standard approach in medicine for synthesizing and critically appraising evidence to inform policy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Systematic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teams follow a strict protocol to ensure that their methods are transparent, unbiased, and reproducible.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methodology is rigorous</a:t>
            </a:r>
            <a:r>
              <a:rPr lang="en-US" baseline="0" dirty="0" smtClean="0"/>
              <a:t> and complex, as illustrated here.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SRs require literature searching expertise and advanced information management skills – as such they make use of classic library skills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Health sciences libraries are increasingly offering systematic review support services, and librarians on these teams are trained to shepherd researchers through the process.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9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SRs lend themselves readily to the clinical medicine disciplines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But in an</a:t>
            </a:r>
            <a:r>
              <a:rPr lang="en-US" baseline="0" dirty="0" smtClean="0"/>
              <a:t> environment like ours, systematic reviews can take on a variety of unfamiliar characteristics (that we were not necessarily prepared for in our training, which is often geared toward medical librarians)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6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 Clinical Medicine: </a:t>
            </a:r>
            <a:r>
              <a:rPr lang="en-US" b="0" dirty="0" smtClean="0"/>
              <a:t>Readily</a:t>
            </a:r>
            <a:r>
              <a:rPr lang="en-US" b="0" baseline="0" dirty="0" smtClean="0"/>
              <a:t> lends to the SR methodology, clearly defined PICO clinical question, many existing RCTs to examine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In Other Disciplines: </a:t>
            </a:r>
            <a:r>
              <a:rPr lang="en-US" b="0" baseline="0" dirty="0" smtClean="0"/>
              <a:t>Different databases, less base knowledge of the methodology, more instruction required up front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We can’t think of other disciplines as being monolithic in their needs, it varies by discipline, as does the jargon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Even in Nutrition, a more clinical discipline than some others we work with, their understanding and execution of systematic reviews is different than ours.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Whereas medical librarians can often dive right into the SR process with their teams, we must adapt our services to see eye-to-eye with those who request assistance.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91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Since January of 2016 we’ve offered</a:t>
            </a:r>
            <a:r>
              <a:rPr lang="en-US" baseline="0" dirty="0" smtClean="0"/>
              <a:t> a formal service with a dedicated email inbox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WCMC already provides 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Designed to meet the noticeable increase in SR-related research support requests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As of yet we haven’t identified other non-medical/health</a:t>
            </a:r>
            <a:r>
              <a:rPr lang="en-US" baseline="0" dirty="0" smtClean="0"/>
              <a:t> sciences libraries that provide a formal service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45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Some</a:t>
            </a:r>
            <a:r>
              <a:rPr lang="en-US" baseline="0" dirty="0" smtClean="0"/>
              <a:t> SRs that we collaborate on are more traditional and our collaboration parallels the steps in the standard methodology.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Our former colleague collaborated on this SR from our </a:t>
            </a:r>
            <a:r>
              <a:rPr lang="en-US" baseline="0" dirty="0" smtClean="0"/>
              <a:t>Human </a:t>
            </a:r>
            <a:r>
              <a:rPr lang="en-US" baseline="0" dirty="0" smtClean="0"/>
              <a:t>Development department 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Two different levels of involvement are offered… L1: basic consultation and episodic check ins, L2: full support start to finish and authorship on publication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33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a published</a:t>
            </a:r>
            <a:r>
              <a:rPr lang="en-US" baseline="0" dirty="0" smtClean="0"/>
              <a:t> SR in Natural Resources with simplistic search strategy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2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is a search strategy that Chris developed with a SR team here at Cornell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Demonstrates how complex the methodology</a:t>
            </a:r>
            <a:r>
              <a:rPr lang="en-US" baseline="0" dirty="0" smtClean="0"/>
              <a:t> is in practice, and how librarian support is essential for translating the process to fit the needs of various departments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9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0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5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7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4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4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1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1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2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tf43@cornell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kwg37@cornell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ccrg.cochrane.org/animated-storyboard-what-are-systematic-reviews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rary.cornell.edu/services/systematic-revie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“I Want to Do a Systematic Review!”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861762" cy="186897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Chris Fournier, Life Sciences </a:t>
            </a:r>
            <a:r>
              <a:rPr lang="en-US" sz="2000" b="1" dirty="0"/>
              <a:t>L</a:t>
            </a:r>
            <a:r>
              <a:rPr lang="en-US" sz="2000" b="1" dirty="0" smtClean="0"/>
              <a:t>ibrarian</a:t>
            </a:r>
          </a:p>
          <a:p>
            <a:r>
              <a:rPr lang="en-US" sz="2000" b="1" dirty="0" smtClean="0">
                <a:hlinkClick r:id="rId3"/>
              </a:rPr>
              <a:t>ctf43@cornell.edu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Kate Ghezzi-Kopel, Applied Health Sciences Librarian</a:t>
            </a:r>
          </a:p>
          <a:p>
            <a:r>
              <a:rPr lang="en-US" sz="2000" b="1" dirty="0" smtClean="0">
                <a:hlinkClick r:id="rId4"/>
              </a:rPr>
              <a:t>kwg37@cornell.edu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1066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533400"/>
            <a:ext cx="5867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600"/>
            <a:ext cx="7010400" cy="2561617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267199" y="3336373"/>
            <a:ext cx="304800" cy="501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7188" y="2939235"/>
            <a:ext cx="778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nutritional sciences labs looking at micronutrients, pregnancy, health outcomes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886200"/>
            <a:ext cx="796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Individual undergraduate lab members submit SR request to library: </a:t>
            </a:r>
          </a:p>
          <a:p>
            <a:pPr algn="ctr"/>
            <a:r>
              <a:rPr lang="en-US" i="1" dirty="0" smtClean="0"/>
              <a:t>“I’m doing a systematic review, can you help??” </a:t>
            </a:r>
            <a:endParaRPr lang="en-US" i="1" dirty="0"/>
          </a:p>
        </p:txBody>
      </p:sp>
      <p:sp>
        <p:nvSpPr>
          <p:cNvPr id="8" name="Down Arrow 7"/>
          <p:cNvSpPr/>
          <p:nvPr/>
        </p:nvSpPr>
        <p:spPr>
          <a:xfrm>
            <a:off x="1114095" y="4724398"/>
            <a:ext cx="304800" cy="501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267199" y="4724399"/>
            <a:ext cx="304800" cy="501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572703" y="4724398"/>
            <a:ext cx="304800" cy="501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148" y="5334000"/>
            <a:ext cx="1903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Explanation of 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ystematic review </a:t>
            </a:r>
          </a:p>
          <a:p>
            <a:pPr algn="ctr"/>
            <a:r>
              <a:rPr lang="en-US" dirty="0" smtClean="0"/>
              <a:t>methodology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5334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Consultations on development of structured search strategy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58303" y="5225831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the future… </a:t>
            </a:r>
            <a:r>
              <a:rPr lang="en-US" dirty="0" smtClean="0"/>
              <a:t>embedded library support for systematic reviews in the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8094133" cy="4552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5852948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cccrg.cochrane.org/animated-storyboard-what-are-systematic-reviews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4572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Questions?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360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2286000"/>
            <a:ext cx="3566469" cy="4023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264479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“…a scientific investigation that focuses on a specific question and uses explicit, pre-specified scientific methods to identify, select, assess, and summarize the findings of similar but separate studies.”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762000"/>
            <a:ext cx="6909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What is a systematic review?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47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5838327" cy="678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066" y="3810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Steps in a traditional systematic review: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183066" y="5943600"/>
            <a:ext cx="312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Tsafnat</a:t>
            </a:r>
            <a:r>
              <a:rPr lang="en-US" sz="1100" dirty="0" smtClean="0"/>
              <a:t> G, </a:t>
            </a:r>
            <a:r>
              <a:rPr lang="en-US" sz="1100" dirty="0" err="1" smtClean="0"/>
              <a:t>Glasziou</a:t>
            </a:r>
            <a:r>
              <a:rPr lang="en-US" sz="1100" dirty="0" smtClean="0"/>
              <a:t> P, </a:t>
            </a:r>
            <a:r>
              <a:rPr lang="en-US" sz="1100" dirty="0" err="1" smtClean="0"/>
              <a:t>Choong</a:t>
            </a:r>
            <a:r>
              <a:rPr lang="en-US" sz="1100" dirty="0" smtClean="0"/>
              <a:t> MK, Dunn A, </a:t>
            </a:r>
            <a:r>
              <a:rPr lang="en-US" sz="1100" dirty="0" err="1" smtClean="0"/>
              <a:t>Galgani</a:t>
            </a:r>
            <a:r>
              <a:rPr lang="en-US" sz="1100" dirty="0" smtClean="0"/>
              <a:t> F, </a:t>
            </a:r>
            <a:r>
              <a:rPr lang="en-US" sz="1100" dirty="0" err="1" smtClean="0"/>
              <a:t>Coiera</a:t>
            </a:r>
            <a:r>
              <a:rPr lang="en-US" sz="1100" dirty="0" smtClean="0"/>
              <a:t> E. Systematic review automation technologies. </a:t>
            </a:r>
            <a:r>
              <a:rPr lang="en-US" sz="1100" dirty="0" err="1" smtClean="0"/>
              <a:t>Syst</a:t>
            </a:r>
            <a:r>
              <a:rPr lang="en-US" sz="1100" dirty="0" smtClean="0"/>
              <a:t> Rev 2014;3:74. doi:10.1186/2046-4053-3-74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841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75507"/>
            <a:ext cx="2362200" cy="5116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475507"/>
            <a:ext cx="3905250" cy="708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575628"/>
            <a:ext cx="2533650" cy="903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283" y="4034003"/>
            <a:ext cx="3476953" cy="1150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5587024"/>
            <a:ext cx="3848100" cy="723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1371600"/>
            <a:ext cx="2514600" cy="5334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5800" y="1371600"/>
            <a:ext cx="4419600" cy="5334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162076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Systematic reviews are common practice in clinical environments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73881" y="335280"/>
            <a:ext cx="4541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 interdisciplinary contexts, the conversation changes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46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Systematic Review Questions in </a:t>
            </a:r>
            <a:r>
              <a:rPr lang="en-US" sz="2800" b="1" dirty="0" smtClean="0">
                <a:solidFill>
                  <a:srgbClr val="C00000"/>
                </a:solidFill>
              </a:rPr>
              <a:t>Clinical Medicine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22" y="1066800"/>
            <a:ext cx="8305800" cy="1990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2317" y="1040160"/>
            <a:ext cx="8610600" cy="23577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6922" y="3581400"/>
            <a:ext cx="6962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vs. Systematic Review Questions in… </a:t>
            </a:r>
          </a:p>
          <a:p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Education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Natural Resources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Agriculture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Communication Studies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Nutritional Studies 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581400" y="4800600"/>
            <a:ext cx="1828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7000" y="4191000"/>
            <a:ext cx="308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?</a:t>
            </a:r>
            <a:endParaRPr lang="en-US" sz="96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922" y="4114800"/>
            <a:ext cx="8562278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92949"/>
            <a:ext cx="8610600" cy="63424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2600" y="89285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https://www.library.cornell.edu/services/systematic-review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33400"/>
            <a:ext cx="6858594" cy="56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8315325" cy="287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79" y="3176095"/>
            <a:ext cx="7315200" cy="33244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4343400"/>
            <a:ext cx="5410200" cy="533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8" y="0"/>
            <a:ext cx="91413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solidFill>
                <a:srgbClr val="21212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1400" dirty="0">
              <a:solidFill>
                <a:srgbClr val="21212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(((("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 Education" OR "Nature Education" OR "Environmental Educator" OR "Experiential Learning" OR "Ecological Literacy" OR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Ecoliteracy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OR ESD OR "Education for Sustainable Development" OR "Conservation Education" OR "Citizen Science" OR "Community-based education" OR "Place Based Education") OR ("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Educación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Ambiental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educación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naturaleza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Educador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Ambiental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aprendizaje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experiencial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Alfabetización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Ecológica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Educación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para el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desarrollo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sostenible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educación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para la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conservación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educación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para la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sustentabilidad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Ciencia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Ciudadana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ciencia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participativa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educación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basada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comunidad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") OR ("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Educação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Ambiental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educação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pela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natureza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Educador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Ambiental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aprendizagem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experiencial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Alfabetização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Ecológica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Educação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para o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Desenvolvimento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Sustentável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educação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para a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conservação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educação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para a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sustentabilidade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Ciência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cidadã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ciência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participativa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educação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baseada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comunidade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") OR  ("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éducation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à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l’environnement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éducation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environnementale"OR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"education à la nature"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Apprentissage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expérientiel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alphabétisation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écologique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éducation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vue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du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développement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durable"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éducation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pour le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développement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durable"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éducation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à la conservation" OR "sciences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citoyennes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éducation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communautaire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éducation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axée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sur les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lieux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"))))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(((("Latin America*" OR "Central America*" OR "South America*" OR Caribbean OR "Antigua &amp; Barbuda" OR 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Argentin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 OR Aruba OR Bahamas OR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Barbad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 OR Belize OR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Bolivi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 OR Brazil OR Cayman Islands OR Chile OR Colombia OR "Costa Rica" OR Cuba OR Dominica or "Dominican Republic" OR E*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uador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OR "El Salvador" OR "French Guiana" OR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Grenad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 OR Guadeloupe OR Guatemala OR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Gu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OR Haiti OR Honduras OR Jamaica  OR Martinique OR Mexico OR Nicaragua OR Panama OR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Paragua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 OR Peru OR "Puerto Rico" OR "Saint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Barthelemy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"St. Kitts &amp; Nevis" OR "St. Lucia" OR "St. Martin" OR  "St. Vincent and the Grenadines" OR Surinam* OR "Trinidad * T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obago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"Turks &amp; Caicos"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Urugua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*" OR  Venezuela  OR "Virgin Islands") OR ("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América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Central"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América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d* Su*" OR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Sudamérica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OR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Suramérica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OR Caribe OR "Antigua y Barbuda" OR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Belice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OR Br*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sil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OR "Islas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Caimán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República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Dominicana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Gu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Francesa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Martinica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OR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Perú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OR "San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Cristóbal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y Nieves" OR "Santa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Lucía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"San Martín" OR "San Vicente y las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Granadinas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  OR  "Trinidad y Tobago" OR "Islas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Turcas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y Caicos" OR "Islas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Vírgenes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") OR ("São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Cristóvão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 Nevis" OR "São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Martinho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"São Vicente e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Granadinas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") OR (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Îles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Caïmans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OR Chili OR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Colombie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OR Dominique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République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dominicaine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Équateur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OR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Guyane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OR  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Pérou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OR "Porto Rico" OR "Saint-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Barthélemy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"Saint-Christophe-et-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Niévès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 OR "Saint-Martin" OR "Saint-Vincent-et-les Grenadines" OR 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Trinité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-et-Tobago"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Îles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Turques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-et-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Caïques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  OR "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Îles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Vierges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des </a:t>
            </a:r>
            <a:r>
              <a:rPr lang="en-US" sz="14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États</a:t>
            </a:r>
            <a:r>
              <a:rPr lang="en-US" sz="1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-Unis"))))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3593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Environmental education concepts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24" y="6447175"/>
            <a:ext cx="2829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Geographic region concepts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429000" y="76200"/>
            <a:ext cx="30480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879481" y="6447175"/>
            <a:ext cx="320919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973</Words>
  <Application>Microsoft Office PowerPoint</Application>
  <PresentationFormat>On-screen Show (4:3)</PresentationFormat>
  <Paragraphs>82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“I Want to Do a Systematic Review!”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2012-08-24T00:53:15Z</dcterms:created>
  <dcterms:modified xsi:type="dcterms:W3CDTF">2016-10-26T19:44:25Z</dcterms:modified>
</cp:coreProperties>
</file>