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4"/>
  </p:notesMasterIdLst>
  <p:sldIdLst>
    <p:sldId id="256" r:id="rId2"/>
    <p:sldId id="257" r:id="rId3"/>
    <p:sldId id="258" r:id="rId4"/>
    <p:sldId id="261" r:id="rId5"/>
    <p:sldId id="264" r:id="rId6"/>
    <p:sldId id="259" r:id="rId7"/>
    <p:sldId id="262" r:id="rId8"/>
    <p:sldId id="266" r:id="rId9"/>
    <p:sldId id="260" r:id="rId10"/>
    <p:sldId id="263"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6187" autoAdjust="0"/>
  </p:normalViewPr>
  <p:slideViewPr>
    <p:cSldViewPr snapToGrid="0">
      <p:cViewPr varScale="1">
        <p:scale>
          <a:sx n="74" d="100"/>
          <a:sy n="74" d="100"/>
        </p:scale>
        <p:origin x="84" y="66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0" d="100"/>
          <a:sy n="80" d="100"/>
        </p:scale>
        <p:origin x="19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448BE2-F4FC-4BA8-85EA-AA98F2359BB7}" type="datetimeFigureOut">
              <a:rPr lang="en-US" smtClean="0"/>
              <a:t>10/20/2016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CB3EF6-8DBC-47D1-869D-31638099AF93}" type="slidenum">
              <a:rPr lang="en-US" smtClean="0"/>
              <a:t>‹#›</a:t>
            </a:fld>
            <a:endParaRPr lang="en-US"/>
          </a:p>
        </p:txBody>
      </p:sp>
    </p:spTree>
    <p:extLst>
      <p:ext uri="{BB962C8B-B14F-4D97-AF65-F5344CB8AC3E}">
        <p14:creationId xmlns:p14="http://schemas.microsoft.com/office/powerpoint/2010/main" val="4291242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 to put the frames? </a:t>
            </a:r>
            <a:endParaRPr lang="en-US" dirty="0"/>
          </a:p>
        </p:txBody>
      </p:sp>
      <p:sp>
        <p:nvSpPr>
          <p:cNvPr id="4" name="Slide Number Placeholder 3"/>
          <p:cNvSpPr>
            <a:spLocks noGrp="1"/>
          </p:cNvSpPr>
          <p:nvPr>
            <p:ph type="sldNum" sz="quarter" idx="10"/>
          </p:nvPr>
        </p:nvSpPr>
        <p:spPr/>
        <p:txBody>
          <a:bodyPr/>
          <a:lstStyle/>
          <a:p>
            <a:fld id="{A4CB3EF6-8DBC-47D1-869D-31638099AF93}" type="slidenum">
              <a:rPr lang="en-US" smtClean="0"/>
              <a:t>3</a:t>
            </a:fld>
            <a:endParaRPr lang="en-US"/>
          </a:p>
        </p:txBody>
      </p:sp>
    </p:spTree>
    <p:extLst>
      <p:ext uri="{BB962C8B-B14F-4D97-AF65-F5344CB8AC3E}">
        <p14:creationId xmlns:p14="http://schemas.microsoft.com/office/powerpoint/2010/main" val="4032870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 to put </a:t>
            </a:r>
            <a:r>
              <a:rPr lang="en-US" smtClean="0"/>
              <a:t>the frames? </a:t>
            </a:r>
            <a:endParaRPr lang="en-US"/>
          </a:p>
        </p:txBody>
      </p:sp>
      <p:sp>
        <p:nvSpPr>
          <p:cNvPr id="4" name="Slide Number Placeholder 3"/>
          <p:cNvSpPr>
            <a:spLocks noGrp="1"/>
          </p:cNvSpPr>
          <p:nvPr>
            <p:ph type="sldNum" sz="quarter" idx="10"/>
          </p:nvPr>
        </p:nvSpPr>
        <p:spPr/>
        <p:txBody>
          <a:bodyPr/>
          <a:lstStyle/>
          <a:p>
            <a:fld id="{A4CB3EF6-8DBC-47D1-869D-31638099AF93}" type="slidenum">
              <a:rPr lang="en-US" smtClean="0"/>
              <a:t>4</a:t>
            </a:fld>
            <a:endParaRPr lang="en-US"/>
          </a:p>
        </p:txBody>
      </p:sp>
    </p:spTree>
    <p:extLst>
      <p:ext uri="{BB962C8B-B14F-4D97-AF65-F5344CB8AC3E}">
        <p14:creationId xmlns:p14="http://schemas.microsoft.com/office/powerpoint/2010/main" val="2082658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B3EF6-8DBC-47D1-869D-31638099AF93}" type="slidenum">
              <a:rPr lang="en-US" smtClean="0"/>
              <a:t>5</a:t>
            </a:fld>
            <a:endParaRPr lang="en-US"/>
          </a:p>
        </p:txBody>
      </p:sp>
    </p:spTree>
    <p:extLst>
      <p:ext uri="{BB962C8B-B14F-4D97-AF65-F5344CB8AC3E}">
        <p14:creationId xmlns:p14="http://schemas.microsoft.com/office/powerpoint/2010/main" val="390089748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1B805F-FF0F-4BAA-A3A3-E4F945D687F8}" type="datetimeFigureOut">
              <a:rPr lang="en-US" dirty="0"/>
              <a:t>10/20/2016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0B5C51-60B3-48EF-AA78-DB950F30DBA2}" type="datetimeFigureOut">
              <a:rPr lang="en-US" dirty="0"/>
              <a:t>10/20/2016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5D676B-6E73-4E3B-A9B3-4966DB9B52A5}" type="datetimeFigureOut">
              <a:rPr lang="en-US" dirty="0"/>
              <a:t>10/20/2016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61F3A6-CC5D-4649-8527-DB0C21FDDFD9}" type="datetimeFigureOut">
              <a:rPr lang="en-US" dirty="0"/>
              <a:t>10/20/2016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5B6F927C-B73E-4F9D-ADFE-F6E23BD7CEE8}" type="datetimeFigureOut">
              <a:rPr lang="en-US" dirty="0"/>
              <a:t>10/20/2016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B1FFFF-984A-4EE5-9BF2-EC9310C878F1}" type="datetimeFigureOut">
              <a:rPr lang="en-US" dirty="0"/>
              <a:t>10/20/2016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3271C1-B42E-4A60-A25F-0185B888604B}" type="datetimeFigureOut">
              <a:rPr lang="en-US" dirty="0"/>
              <a:t>10/20/2016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0416292-3725-4763-8973-4C59F0403D99}" type="datetimeFigureOut">
              <a:rPr lang="en-US" dirty="0"/>
              <a:t>10/20/2016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996D1-8909-469F-911A-4C12C68BF5D9}" type="datetimeFigureOut">
              <a:rPr lang="en-US" dirty="0"/>
              <a:t>10/20/2016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6A73BC-5D11-4675-B334-102E1E8C9B50}" type="datetimeFigureOut">
              <a:rPr lang="en-US" dirty="0"/>
              <a:t>10/20/2016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B8E45F-652B-4E89-8925-000B0AB8FD98}" type="datetimeFigureOut">
              <a:rPr lang="en-US" dirty="0"/>
              <a:t>10/20/2016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C4A3462A-2D5B-48AF-A3D4-EF8A90A50A80}" type="datetimeFigureOut">
              <a:rPr lang="en-US" dirty="0"/>
              <a:t>10/20/2016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cmje.org/recommendations/browse/roles-and-responsibilities/defining-the-role-of-authors-and-contributor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a:t>Scholarly Publishing: </a:t>
            </a:r>
            <a:r>
              <a:rPr lang="en-US" sz="4800" dirty="0" smtClean="0"/>
              <a:t/>
            </a:r>
            <a:br>
              <a:rPr lang="en-US" sz="4800" dirty="0" smtClean="0"/>
            </a:br>
            <a:r>
              <a:rPr lang="en-US" sz="3600" dirty="0" smtClean="0"/>
              <a:t>Instruction </a:t>
            </a:r>
            <a:r>
              <a:rPr lang="en-US" sz="3600" dirty="0"/>
              <a:t>for Undergraduate Students</a:t>
            </a:r>
            <a:r>
              <a:rPr lang="en-US" sz="4800" dirty="0"/>
              <a:t/>
            </a:r>
            <a:br>
              <a:rPr lang="en-US" sz="4800" dirty="0"/>
            </a:br>
            <a:endParaRPr lang="en-US" sz="4800" dirty="0"/>
          </a:p>
        </p:txBody>
      </p:sp>
      <p:sp>
        <p:nvSpPr>
          <p:cNvPr id="3" name="Subtitle 2"/>
          <p:cNvSpPr>
            <a:spLocks noGrp="1"/>
          </p:cNvSpPr>
          <p:nvPr>
            <p:ph type="subTitle" idx="1"/>
          </p:nvPr>
        </p:nvSpPr>
        <p:spPr>
          <a:xfrm>
            <a:off x="1051560" y="4608061"/>
            <a:ext cx="7891272" cy="1457888"/>
          </a:xfrm>
        </p:spPr>
        <p:txBody>
          <a:bodyPr>
            <a:normAutofit fontScale="92500" lnSpcReduction="20000"/>
          </a:bodyPr>
          <a:lstStyle/>
          <a:p>
            <a:r>
              <a:rPr lang="en-US" dirty="0" smtClean="0"/>
              <a:t>Michelle Price</a:t>
            </a:r>
          </a:p>
          <a:p>
            <a:r>
              <a:rPr lang="en-US" dirty="0" smtClean="0"/>
              <a:t>Lavery Library, St. John Fisher College</a:t>
            </a:r>
          </a:p>
          <a:p>
            <a:r>
              <a:rPr lang="en-US" dirty="0" smtClean="0"/>
              <a:t>Upstate New York Science Librarians Meeting</a:t>
            </a:r>
          </a:p>
          <a:p>
            <a:r>
              <a:rPr lang="en-US" dirty="0" smtClean="0"/>
              <a:t>October, 2016</a:t>
            </a:r>
            <a:endParaRPr lang="en-US" dirty="0"/>
          </a:p>
        </p:txBody>
      </p:sp>
    </p:spTree>
    <p:extLst>
      <p:ext uri="{BB962C8B-B14F-4D97-AF65-F5344CB8AC3E}">
        <p14:creationId xmlns:p14="http://schemas.microsoft.com/office/powerpoint/2010/main" val="2207974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37882"/>
            <a:ext cx="10058400" cy="1609344"/>
          </a:xfrm>
        </p:spPr>
        <p:txBody>
          <a:bodyPr/>
          <a:lstStyle/>
          <a:p>
            <a:r>
              <a:rPr lang="en-US" dirty="0" smtClean="0"/>
              <a:t>Summer Fellows</a:t>
            </a:r>
            <a:endParaRPr lang="en-US" dirty="0"/>
          </a:p>
        </p:txBody>
      </p:sp>
      <p:sp>
        <p:nvSpPr>
          <p:cNvPr id="3" name="Content Placeholder 2"/>
          <p:cNvSpPr>
            <a:spLocks noGrp="1"/>
          </p:cNvSpPr>
          <p:nvPr>
            <p:ph idx="1"/>
          </p:nvPr>
        </p:nvSpPr>
        <p:spPr>
          <a:xfrm>
            <a:off x="1069848" y="2047226"/>
            <a:ext cx="10058400" cy="5112913"/>
          </a:xfrm>
        </p:spPr>
        <p:txBody>
          <a:bodyPr>
            <a:normAutofit/>
          </a:bodyPr>
          <a:lstStyle/>
          <a:p>
            <a:pPr marL="0" indent="0">
              <a:buNone/>
            </a:pPr>
            <a:r>
              <a:rPr lang="en-US" b="1" dirty="0" smtClean="0"/>
              <a:t>Topics Covered:</a:t>
            </a:r>
          </a:p>
          <a:p>
            <a:r>
              <a:rPr lang="en-US" dirty="0" smtClean="0"/>
              <a:t>Length of Peer Review </a:t>
            </a:r>
            <a:r>
              <a:rPr lang="en-US" dirty="0"/>
              <a:t>P</a:t>
            </a:r>
            <a:r>
              <a:rPr lang="en-US" dirty="0" smtClean="0"/>
              <a:t>rocess</a:t>
            </a:r>
          </a:p>
          <a:p>
            <a:r>
              <a:rPr lang="en-US" dirty="0" smtClean="0"/>
              <a:t>Authorship </a:t>
            </a:r>
            <a:r>
              <a:rPr lang="en-US" dirty="0" smtClean="0"/>
              <a:t>vs Acknowledgements – ICMJE</a:t>
            </a:r>
          </a:p>
          <a:p>
            <a:r>
              <a:rPr lang="en-US" dirty="0" smtClean="0"/>
              <a:t>Instructions for Authors – Cover Letters </a:t>
            </a:r>
          </a:p>
          <a:p>
            <a:r>
              <a:rPr lang="en-US" dirty="0" smtClean="0"/>
              <a:t>Open Access, Article Processing Charges</a:t>
            </a:r>
            <a:endParaRPr lang="en-US" dirty="0"/>
          </a:p>
          <a:p>
            <a:pPr marL="0" indent="0">
              <a:buNone/>
            </a:pPr>
            <a:endParaRPr lang="en-US" b="1" dirty="0" smtClean="0"/>
          </a:p>
          <a:p>
            <a:pPr marL="0" indent="0">
              <a:buNone/>
            </a:pPr>
            <a:endParaRPr lang="en-US" b="1" dirty="0" smtClean="0"/>
          </a:p>
          <a:p>
            <a:endParaRPr lang="en-US" b="1" dirty="0" smtClean="0"/>
          </a:p>
          <a:p>
            <a:pPr marL="0" indent="0">
              <a:buNone/>
            </a:pPr>
            <a:endParaRPr lang="en-US" dirty="0"/>
          </a:p>
        </p:txBody>
      </p:sp>
    </p:spTree>
    <p:extLst>
      <p:ext uri="{BB962C8B-B14F-4D97-AF65-F5344CB8AC3E}">
        <p14:creationId xmlns:p14="http://schemas.microsoft.com/office/powerpoint/2010/main" val="3575510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0"/>
            <a:ext cx="10058400" cy="1609344"/>
          </a:xfrm>
        </p:spPr>
        <p:txBody>
          <a:bodyPr/>
          <a:lstStyle/>
          <a:p>
            <a:r>
              <a:rPr lang="en-US" dirty="0" smtClean="0"/>
              <a:t>Summer Fellows - </a:t>
            </a:r>
            <a:r>
              <a:rPr lang="en-US" sz="3200" dirty="0" smtClean="0"/>
              <a:t>Activities</a:t>
            </a:r>
            <a:endParaRPr lang="en-US" sz="3200" dirty="0"/>
          </a:p>
        </p:txBody>
      </p:sp>
      <p:sp>
        <p:nvSpPr>
          <p:cNvPr id="3" name="Content Placeholder 2"/>
          <p:cNvSpPr>
            <a:spLocks noGrp="1"/>
          </p:cNvSpPr>
          <p:nvPr>
            <p:ph idx="1"/>
          </p:nvPr>
        </p:nvSpPr>
        <p:spPr>
          <a:xfrm>
            <a:off x="1069848" y="1197735"/>
            <a:ext cx="10058400" cy="5318975"/>
          </a:xfrm>
        </p:spPr>
        <p:txBody>
          <a:bodyPr>
            <a:normAutofit fontScale="92500" lnSpcReduction="20000"/>
          </a:bodyPr>
          <a:lstStyle/>
          <a:p>
            <a:pPr marL="0" indent="0">
              <a:buNone/>
            </a:pPr>
            <a:r>
              <a:rPr lang="en-US" sz="1800" b="1" dirty="0" smtClean="0"/>
              <a:t>Weekly </a:t>
            </a:r>
            <a:r>
              <a:rPr lang="en-US" sz="1800" b="1" dirty="0"/>
              <a:t>Emails:  Content, Act, Reflect </a:t>
            </a:r>
            <a:endParaRPr lang="en-US" sz="1800" b="1" dirty="0" smtClean="0"/>
          </a:p>
          <a:p>
            <a:pPr marL="0" indent="0">
              <a:lnSpc>
                <a:spcPct val="120000"/>
              </a:lnSpc>
              <a:buNone/>
            </a:pPr>
            <a:r>
              <a:rPr lang="en-US" sz="1500" dirty="0"/>
              <a:t>What determines who is an author of a scholarly article?  What if someone helped you create the tables for your article, are they a co-author of the article?  Think about it and then look at this site from </a:t>
            </a:r>
            <a:r>
              <a:rPr lang="en-US" sz="1500" dirty="0" smtClean="0"/>
              <a:t>the ICMJE</a:t>
            </a:r>
            <a:r>
              <a:rPr lang="en-US" sz="1500" dirty="0"/>
              <a:t> </a:t>
            </a:r>
            <a:r>
              <a:rPr lang="en-US" sz="1700" dirty="0" smtClean="0"/>
              <a:t> </a:t>
            </a:r>
            <a:br>
              <a:rPr lang="en-US" sz="1700" dirty="0" smtClean="0"/>
            </a:br>
            <a:r>
              <a:rPr lang="en-US" sz="1300" u="sng" dirty="0" smtClean="0">
                <a:hlinkClick r:id="rId2"/>
              </a:rPr>
              <a:t>http</a:t>
            </a:r>
            <a:r>
              <a:rPr lang="en-US" sz="1300" u="sng" dirty="0">
                <a:hlinkClick r:id="rId2"/>
              </a:rPr>
              <a:t>://www.icmje.org/recommendations/browse/roles-and-responsibilities/defining-the-role-of-authors-and-contributors.</a:t>
            </a:r>
            <a:r>
              <a:rPr lang="en-US" sz="1300" dirty="0"/>
              <a:t> </a:t>
            </a:r>
            <a:r>
              <a:rPr lang="en-US" sz="1300" dirty="0" smtClean="0"/>
              <a:t/>
            </a:r>
            <a:br>
              <a:rPr lang="en-US" sz="1300" dirty="0" smtClean="0"/>
            </a:br>
            <a:r>
              <a:rPr lang="en-US" sz="1500" dirty="0" smtClean="0"/>
              <a:t>In </a:t>
            </a:r>
            <a:r>
              <a:rPr lang="en-US" sz="1500" dirty="0"/>
              <a:t>your own words, who is an author and who deserves acknowledgment?  </a:t>
            </a:r>
            <a:r>
              <a:rPr lang="en-US" sz="1500" i="1" dirty="0"/>
              <a:t>  </a:t>
            </a:r>
            <a:endParaRPr lang="en-US" sz="1500" dirty="0"/>
          </a:p>
          <a:p>
            <a:pPr marL="0" indent="0">
              <a:buNone/>
            </a:pPr>
            <a:endParaRPr lang="en-US" sz="1800" dirty="0" smtClean="0"/>
          </a:p>
          <a:p>
            <a:pPr marL="0" indent="0">
              <a:buNone/>
            </a:pPr>
            <a:r>
              <a:rPr lang="en-US" sz="1800" dirty="0" smtClean="0"/>
              <a:t>Student Response:</a:t>
            </a:r>
            <a:endParaRPr lang="en-US" sz="1800" dirty="0"/>
          </a:p>
          <a:p>
            <a:pPr marL="274320" lvl="1" indent="0">
              <a:lnSpc>
                <a:spcPct val="120000"/>
              </a:lnSpc>
              <a:buNone/>
            </a:pPr>
            <a:r>
              <a:rPr lang="en-US" sz="2200" dirty="0" smtClean="0"/>
              <a:t>	An </a:t>
            </a:r>
            <a:r>
              <a:rPr lang="en-US" sz="2200" dirty="0"/>
              <a:t>author is an individual who meets the four criteria of authorship as stated by the ICMJE. This includes contributing to the design, acquisition or interpretation of either the work or data of the work. Additionally they must be a part of drafting or revising the work. have final approval of the version which is to be published, and finally must agree to be accountable for all aspects of the work. </a:t>
            </a:r>
          </a:p>
          <a:p>
            <a:pPr marL="274320" lvl="1" indent="0">
              <a:lnSpc>
                <a:spcPct val="120000"/>
              </a:lnSpc>
              <a:buNone/>
            </a:pPr>
            <a:r>
              <a:rPr lang="en-US" sz="2200" dirty="0" smtClean="0"/>
              <a:t>	An </a:t>
            </a:r>
            <a:r>
              <a:rPr lang="en-US" sz="2200" dirty="0"/>
              <a:t>individual should be acknowledged as a contributor if they did not meet all four of the author criteria, but did assist in the project. Contributors can be individually recognized for their assistance, or in a group if more than one person helped in that area.</a:t>
            </a:r>
          </a:p>
          <a:p>
            <a:pPr marL="0" indent="0">
              <a:buNone/>
            </a:pPr>
            <a:endParaRPr lang="en-US" b="1" dirty="0" smtClean="0"/>
          </a:p>
          <a:p>
            <a:pPr marL="0" indent="0">
              <a:buNone/>
            </a:pPr>
            <a:endParaRPr lang="en-US" b="1" dirty="0" smtClean="0"/>
          </a:p>
          <a:p>
            <a:endParaRPr lang="en-US" b="1" dirty="0" smtClean="0"/>
          </a:p>
          <a:p>
            <a:pPr marL="0" indent="0">
              <a:buNone/>
            </a:pPr>
            <a:endParaRPr lang="en-US" dirty="0"/>
          </a:p>
        </p:txBody>
      </p:sp>
    </p:spTree>
    <p:extLst>
      <p:ext uri="{BB962C8B-B14F-4D97-AF65-F5344CB8AC3E}">
        <p14:creationId xmlns:p14="http://schemas.microsoft.com/office/powerpoint/2010/main" val="1568066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0"/>
            <a:ext cx="10058400" cy="1609344"/>
          </a:xfrm>
        </p:spPr>
        <p:txBody>
          <a:bodyPr/>
          <a:lstStyle/>
          <a:p>
            <a:r>
              <a:rPr lang="en-US" dirty="0" smtClean="0"/>
              <a:t>Summer Fellows - </a:t>
            </a:r>
            <a:r>
              <a:rPr lang="en-US" sz="3200" dirty="0" smtClean="0"/>
              <a:t>Activities</a:t>
            </a:r>
            <a:endParaRPr lang="en-US" sz="3200" dirty="0"/>
          </a:p>
        </p:txBody>
      </p:sp>
      <p:sp>
        <p:nvSpPr>
          <p:cNvPr id="3" name="Content Placeholder 2"/>
          <p:cNvSpPr>
            <a:spLocks noGrp="1"/>
          </p:cNvSpPr>
          <p:nvPr>
            <p:ph idx="1"/>
          </p:nvPr>
        </p:nvSpPr>
        <p:spPr>
          <a:xfrm>
            <a:off x="1069848" y="1197735"/>
            <a:ext cx="10058400" cy="5318975"/>
          </a:xfrm>
        </p:spPr>
        <p:txBody>
          <a:bodyPr>
            <a:normAutofit/>
          </a:bodyPr>
          <a:lstStyle/>
          <a:p>
            <a:pPr marL="0" indent="0">
              <a:buNone/>
            </a:pPr>
            <a:r>
              <a:rPr lang="en-US" sz="1800" b="1" dirty="0" smtClean="0"/>
              <a:t>Weekly </a:t>
            </a:r>
            <a:r>
              <a:rPr lang="en-US" sz="1800" b="1" dirty="0"/>
              <a:t>Emails:  Content, Act, Reflect </a:t>
            </a:r>
            <a:endParaRPr lang="en-US" sz="1800" b="1" dirty="0" smtClean="0"/>
          </a:p>
          <a:p>
            <a:pPr marL="0" indent="0">
              <a:lnSpc>
                <a:spcPct val="120000"/>
              </a:lnSpc>
              <a:buNone/>
            </a:pPr>
            <a:r>
              <a:rPr lang="en-US" sz="2200" dirty="0" smtClean="0"/>
              <a:t>Perspectives on Researching and Publishing</a:t>
            </a:r>
            <a:r>
              <a:rPr lang="en-US" sz="2200" dirty="0"/>
              <a:t>  </a:t>
            </a:r>
            <a:endParaRPr lang="en-US" sz="1800" dirty="0" smtClean="0"/>
          </a:p>
          <a:p>
            <a:pPr marL="0" indent="0">
              <a:buNone/>
            </a:pPr>
            <a:r>
              <a:rPr lang="en-US" sz="1800" dirty="0" smtClean="0"/>
              <a:t>Student </a:t>
            </a:r>
            <a:r>
              <a:rPr lang="en-US" sz="1800" dirty="0" smtClean="0"/>
              <a:t>Responses:</a:t>
            </a:r>
            <a:endParaRPr lang="en-US" sz="1800" dirty="0"/>
          </a:p>
          <a:p>
            <a:pPr lvl="1">
              <a:lnSpc>
                <a:spcPct val="120000"/>
              </a:lnSpc>
            </a:pPr>
            <a:r>
              <a:rPr lang="en-US" sz="2000" dirty="0"/>
              <a:t>I now also understand that publishing research articles can be a long process filled with many checkpoints along the way and several peer reviews. My lab hasn't talked much about publishing but we may talk more about it as we continue our project. </a:t>
            </a:r>
            <a:endParaRPr lang="en-US" sz="2000" dirty="0" smtClean="0"/>
          </a:p>
          <a:p>
            <a:pPr lvl="1">
              <a:lnSpc>
                <a:spcPct val="120000"/>
              </a:lnSpc>
            </a:pPr>
            <a:r>
              <a:rPr lang="en-US" sz="2000" dirty="0"/>
              <a:t>Before this summer project started, I didn't know about Open Access, mostly because I've always been able to access the articles I've needed through Fisher. Now I understand that there are no set policies for Open Access because it is still so new. </a:t>
            </a:r>
            <a:endParaRPr lang="en-US" sz="2000" b="1" dirty="0" smtClean="0"/>
          </a:p>
          <a:p>
            <a:pPr marL="0" indent="0">
              <a:buNone/>
            </a:pPr>
            <a:endParaRPr lang="en-US" b="1" dirty="0" smtClean="0"/>
          </a:p>
          <a:p>
            <a:endParaRPr lang="en-US" b="1" dirty="0" smtClean="0"/>
          </a:p>
          <a:p>
            <a:pPr marL="0" indent="0">
              <a:buNone/>
            </a:pPr>
            <a:endParaRPr lang="en-US" dirty="0"/>
          </a:p>
        </p:txBody>
      </p:sp>
    </p:spTree>
    <p:extLst>
      <p:ext uri="{BB962C8B-B14F-4D97-AF65-F5344CB8AC3E}">
        <p14:creationId xmlns:p14="http://schemas.microsoft.com/office/powerpoint/2010/main" val="1009969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Biology</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2176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Biology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Big Picture Understandings</a:t>
            </a:r>
          </a:p>
          <a:p>
            <a:r>
              <a:rPr lang="en-US" dirty="0"/>
              <a:t>Scientific </a:t>
            </a:r>
            <a:r>
              <a:rPr lang="en-US" dirty="0" smtClean="0"/>
              <a:t>information </a:t>
            </a:r>
            <a:r>
              <a:rPr lang="en-US" dirty="0"/>
              <a:t>is published with different audiences in mind</a:t>
            </a:r>
            <a:r>
              <a:rPr lang="en-US" dirty="0" smtClean="0"/>
              <a:t>.</a:t>
            </a:r>
            <a:endParaRPr lang="en-US" dirty="0"/>
          </a:p>
          <a:p>
            <a:r>
              <a:rPr lang="en-US" dirty="0"/>
              <a:t>Scientific discovery is a cumulative process. </a:t>
            </a:r>
          </a:p>
          <a:p>
            <a:endParaRPr lang="en-US" dirty="0" smtClean="0"/>
          </a:p>
          <a:p>
            <a:pPr marL="0" indent="0">
              <a:buNone/>
            </a:pPr>
            <a:r>
              <a:rPr lang="en-US" b="1" dirty="0" smtClean="0"/>
              <a:t>Topics Covered</a:t>
            </a:r>
            <a:endParaRPr lang="en-US" b="1" dirty="0"/>
          </a:p>
          <a:p>
            <a:r>
              <a:rPr lang="en-US" dirty="0" smtClean="0"/>
              <a:t>Open Access</a:t>
            </a:r>
          </a:p>
          <a:p>
            <a:r>
              <a:rPr lang="en-US" dirty="0" smtClean="0"/>
              <a:t>Article Processing Charges</a:t>
            </a:r>
          </a:p>
          <a:p>
            <a:r>
              <a:rPr lang="en-US" dirty="0" smtClean="0"/>
              <a:t>Author Instructions</a:t>
            </a:r>
          </a:p>
          <a:p>
            <a:r>
              <a:rPr lang="en-US" dirty="0" smtClean="0"/>
              <a:t>Peer-Review Process </a:t>
            </a:r>
            <a:endParaRPr lang="en-US" dirty="0"/>
          </a:p>
        </p:txBody>
      </p:sp>
    </p:spTree>
    <p:extLst>
      <p:ext uri="{BB962C8B-B14F-4D97-AF65-F5344CB8AC3E}">
        <p14:creationId xmlns:p14="http://schemas.microsoft.com/office/powerpoint/2010/main" val="2030605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0"/>
            <a:ext cx="10058400" cy="1609344"/>
          </a:xfrm>
        </p:spPr>
        <p:txBody>
          <a:bodyPr/>
          <a:lstStyle/>
          <a:p>
            <a:r>
              <a:rPr lang="en-US" dirty="0" smtClean="0"/>
              <a:t>General Biology </a:t>
            </a:r>
            <a:r>
              <a:rPr lang="en-US" sz="3200" dirty="0" smtClean="0"/>
              <a:t>- Activities	</a:t>
            </a:r>
            <a:endParaRPr lang="en-US" sz="3200" dirty="0"/>
          </a:p>
        </p:txBody>
      </p:sp>
      <p:sp>
        <p:nvSpPr>
          <p:cNvPr id="3" name="Content Placeholder 2"/>
          <p:cNvSpPr>
            <a:spLocks noGrp="1"/>
          </p:cNvSpPr>
          <p:nvPr>
            <p:ph idx="1"/>
          </p:nvPr>
        </p:nvSpPr>
        <p:spPr>
          <a:xfrm>
            <a:off x="1069848" y="1205682"/>
            <a:ext cx="10058400" cy="5354777"/>
          </a:xfrm>
        </p:spPr>
        <p:txBody>
          <a:bodyPr>
            <a:normAutofit/>
          </a:bodyPr>
          <a:lstStyle/>
          <a:p>
            <a:pPr marL="0" indent="0">
              <a:buNone/>
            </a:pPr>
            <a:endParaRPr lang="en-US" b="1" dirty="0" smtClean="0"/>
          </a:p>
          <a:p>
            <a:pPr marL="0" indent="0">
              <a:buNone/>
            </a:pPr>
            <a:endParaRPr lang="en-US" b="1" dirty="0"/>
          </a:p>
          <a:p>
            <a:pPr marL="0" indent="0">
              <a:buNone/>
            </a:pPr>
            <a:endParaRPr lang="en-US" b="1" dirty="0" smtClean="0"/>
          </a:p>
          <a:p>
            <a:pPr marL="0" indent="0">
              <a:buNone/>
            </a:pPr>
            <a:endParaRPr lang="en-US" b="1" dirty="0"/>
          </a:p>
          <a:p>
            <a:pPr marL="0" indent="0">
              <a:buNone/>
            </a:pPr>
            <a:endParaRPr lang="en-US" b="1" dirty="0" smtClean="0"/>
          </a:p>
          <a:p>
            <a:pPr marL="0" indent="0">
              <a:buNone/>
            </a:pP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663" y="1253984"/>
            <a:ext cx="7201905" cy="498227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38630" y="4247573"/>
            <a:ext cx="6488957" cy="215078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332874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0"/>
            <a:ext cx="10058400" cy="1609344"/>
          </a:xfrm>
        </p:spPr>
        <p:txBody>
          <a:bodyPr/>
          <a:lstStyle/>
          <a:p>
            <a:r>
              <a:rPr lang="en-US" dirty="0" smtClean="0"/>
              <a:t>General Biology - </a:t>
            </a:r>
            <a:r>
              <a:rPr lang="en-US" sz="3200" dirty="0" smtClean="0"/>
              <a:t>Activities	</a:t>
            </a:r>
            <a:endParaRPr lang="en-US" sz="3200" dirty="0"/>
          </a:p>
        </p:txBody>
      </p:sp>
      <p:sp>
        <p:nvSpPr>
          <p:cNvPr id="3" name="Content Placeholder 2"/>
          <p:cNvSpPr>
            <a:spLocks noGrp="1"/>
          </p:cNvSpPr>
          <p:nvPr>
            <p:ph idx="1"/>
          </p:nvPr>
        </p:nvSpPr>
        <p:spPr>
          <a:xfrm>
            <a:off x="1069848" y="1303599"/>
            <a:ext cx="10058400" cy="5354777"/>
          </a:xfrm>
        </p:spPr>
        <p:txBody>
          <a:bodyPr>
            <a:normAutofit/>
          </a:bodyPr>
          <a:lstStyle/>
          <a:p>
            <a:pPr marL="0" indent="0">
              <a:buNone/>
            </a:pPr>
            <a:endParaRPr lang="en-US" b="1" dirty="0"/>
          </a:p>
          <a:p>
            <a:pPr marL="0" indent="0">
              <a:buNone/>
            </a:pPr>
            <a:r>
              <a:rPr lang="en-US" b="1" dirty="0"/>
              <a:t>Worksheet Discussion questions:  </a:t>
            </a:r>
            <a:endParaRPr lang="en-US" dirty="0"/>
          </a:p>
          <a:p>
            <a:pPr lvl="0">
              <a:spcAft>
                <a:spcPts val="1200"/>
              </a:spcAft>
            </a:pPr>
            <a:r>
              <a:rPr lang="en-US" dirty="0"/>
              <a:t>What are the positives and negatives of charging authors to publish?</a:t>
            </a:r>
          </a:p>
          <a:p>
            <a:pPr lvl="0">
              <a:spcAft>
                <a:spcPts val="1200"/>
              </a:spcAft>
            </a:pPr>
            <a:r>
              <a:rPr lang="en-US" dirty="0"/>
              <a:t>How are the purposes of Scholarly and Popular publications different? The same?</a:t>
            </a:r>
          </a:p>
          <a:p>
            <a:pPr lvl="0">
              <a:spcAft>
                <a:spcPts val="1200"/>
              </a:spcAft>
            </a:pPr>
            <a:r>
              <a:rPr lang="en-US" dirty="0"/>
              <a:t>What does Peer-Reviewed mean?  What are the positives and negatives of this process?</a:t>
            </a:r>
          </a:p>
          <a:p>
            <a:pPr lvl="0">
              <a:spcAft>
                <a:spcPts val="1200"/>
              </a:spcAft>
            </a:pPr>
            <a:r>
              <a:rPr lang="en-US" dirty="0"/>
              <a:t>How does submission style affect the quality and content of articles published?</a:t>
            </a:r>
          </a:p>
          <a:p>
            <a:pPr marL="0" indent="0">
              <a:buNone/>
            </a:pPr>
            <a:endParaRPr lang="en-US" b="1" dirty="0" smtClean="0"/>
          </a:p>
          <a:p>
            <a:pPr marL="0" indent="0">
              <a:buNone/>
            </a:pPr>
            <a:endParaRPr lang="en-US" b="1" dirty="0" smtClean="0"/>
          </a:p>
          <a:p>
            <a:pPr marL="0" indent="0">
              <a:buNone/>
            </a:pPr>
            <a:endParaRPr lang="en-US" b="1" dirty="0"/>
          </a:p>
          <a:p>
            <a:pPr marL="0" indent="0">
              <a:buNone/>
            </a:pPr>
            <a:endParaRPr lang="en-US" b="1" dirty="0" smtClean="0"/>
          </a:p>
          <a:p>
            <a:pPr marL="0" indent="0">
              <a:buNone/>
            </a:pPr>
            <a:endParaRPr lang="en-US" b="1" dirty="0"/>
          </a:p>
          <a:p>
            <a:pPr marL="0" indent="0">
              <a:buNone/>
            </a:pPr>
            <a:endParaRPr lang="en-US" b="1" dirty="0" smtClean="0"/>
          </a:p>
          <a:p>
            <a:pPr marL="0" indent="0">
              <a:buNone/>
            </a:pPr>
            <a:endParaRPr lang="en-US" dirty="0"/>
          </a:p>
        </p:txBody>
      </p:sp>
    </p:spTree>
    <p:extLst>
      <p:ext uri="{BB962C8B-B14F-4D97-AF65-F5344CB8AC3E}">
        <p14:creationId xmlns:p14="http://schemas.microsoft.com/office/powerpoint/2010/main" val="1041734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Anatomy</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02909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Anatomy</a:t>
            </a:r>
            <a:endParaRPr lang="en-US" dirty="0"/>
          </a:p>
        </p:txBody>
      </p:sp>
      <p:sp>
        <p:nvSpPr>
          <p:cNvPr id="3" name="Content Placeholder 2"/>
          <p:cNvSpPr>
            <a:spLocks noGrp="1"/>
          </p:cNvSpPr>
          <p:nvPr>
            <p:ph idx="1"/>
          </p:nvPr>
        </p:nvSpPr>
        <p:spPr/>
        <p:txBody>
          <a:bodyPr/>
          <a:lstStyle/>
          <a:p>
            <a:pPr marL="0" indent="0">
              <a:buNone/>
            </a:pPr>
            <a:r>
              <a:rPr lang="en-US" b="1" dirty="0" smtClean="0"/>
              <a:t>Topics Covered:</a:t>
            </a:r>
          </a:p>
          <a:p>
            <a:pPr>
              <a:lnSpc>
                <a:spcPct val="150000"/>
              </a:lnSpc>
            </a:pPr>
            <a:r>
              <a:rPr lang="en-US" dirty="0" smtClean="0"/>
              <a:t>Figures in Scholarly </a:t>
            </a:r>
            <a:r>
              <a:rPr lang="en-US" dirty="0" smtClean="0"/>
              <a:t>Books </a:t>
            </a:r>
            <a:r>
              <a:rPr lang="en-US" dirty="0" smtClean="0"/>
              <a:t>and </a:t>
            </a:r>
            <a:r>
              <a:rPr lang="en-US" dirty="0" smtClean="0"/>
              <a:t>Popular Science </a:t>
            </a:r>
            <a:r>
              <a:rPr lang="en-US" dirty="0" smtClean="0"/>
              <a:t>Books</a:t>
            </a:r>
            <a:endParaRPr lang="en-US" dirty="0" smtClean="0"/>
          </a:p>
          <a:p>
            <a:pPr>
              <a:lnSpc>
                <a:spcPct val="150000"/>
              </a:lnSpc>
            </a:pPr>
            <a:r>
              <a:rPr lang="en-US" dirty="0" smtClean="0"/>
              <a:t>References vs Acknowledgements</a:t>
            </a:r>
          </a:p>
          <a:p>
            <a:pPr>
              <a:lnSpc>
                <a:spcPct val="150000"/>
              </a:lnSpc>
            </a:pPr>
            <a:r>
              <a:rPr lang="en-US" dirty="0" smtClean="0"/>
              <a:t>Access to Scholarly Books</a:t>
            </a:r>
          </a:p>
          <a:p>
            <a:pPr>
              <a:lnSpc>
                <a:spcPct val="150000"/>
              </a:lnSpc>
            </a:pPr>
            <a:r>
              <a:rPr lang="en-US" dirty="0" smtClean="0"/>
              <a:t>A </a:t>
            </a:r>
            <a:r>
              <a:rPr lang="en-US" dirty="0"/>
              <a:t>S</a:t>
            </a:r>
            <a:r>
              <a:rPr lang="en-US" dirty="0" smtClean="0"/>
              <a:t>cholarly Book </a:t>
            </a:r>
            <a:r>
              <a:rPr lang="en-US" dirty="0"/>
              <a:t>C</a:t>
            </a:r>
            <a:r>
              <a:rPr lang="en-US" dirty="0" smtClean="0"/>
              <a:t>hapter vs. a Scholarly Article</a:t>
            </a:r>
          </a:p>
          <a:p>
            <a:pPr marL="0" indent="0">
              <a:buNone/>
            </a:pPr>
            <a:endParaRPr lang="en-US" b="1" dirty="0" smtClean="0"/>
          </a:p>
          <a:p>
            <a:pPr marL="0" indent="0">
              <a:buNone/>
            </a:pPr>
            <a:endParaRPr lang="en-US" b="1" dirty="0" smtClean="0"/>
          </a:p>
          <a:p>
            <a:endParaRPr lang="en-US" b="1" dirty="0" smtClean="0"/>
          </a:p>
          <a:p>
            <a:pPr marL="0" indent="0">
              <a:buNone/>
            </a:pPr>
            <a:endParaRPr lang="en-US" dirty="0"/>
          </a:p>
        </p:txBody>
      </p:sp>
    </p:spTree>
    <p:extLst>
      <p:ext uri="{BB962C8B-B14F-4D97-AF65-F5344CB8AC3E}">
        <p14:creationId xmlns:p14="http://schemas.microsoft.com/office/powerpoint/2010/main" val="2152475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Anatomy - </a:t>
            </a:r>
            <a:r>
              <a:rPr lang="en-US" sz="3200" dirty="0" smtClean="0"/>
              <a:t>Activities</a:t>
            </a:r>
            <a:endParaRPr lang="en-US" sz="3200" dirty="0"/>
          </a:p>
        </p:txBody>
      </p:sp>
      <p:sp>
        <p:nvSpPr>
          <p:cNvPr id="3" name="Content Placeholder 2"/>
          <p:cNvSpPr>
            <a:spLocks noGrp="1"/>
          </p:cNvSpPr>
          <p:nvPr>
            <p:ph idx="1"/>
          </p:nvPr>
        </p:nvSpPr>
        <p:spPr>
          <a:xfrm>
            <a:off x="1069848" y="2121408"/>
            <a:ext cx="10058400" cy="4369544"/>
          </a:xfrm>
        </p:spPr>
        <p:txBody>
          <a:bodyPr>
            <a:normAutofit fontScale="85000" lnSpcReduction="10000"/>
          </a:bodyPr>
          <a:lstStyle/>
          <a:p>
            <a:pPr marL="0" indent="0">
              <a:buNone/>
            </a:pPr>
            <a:r>
              <a:rPr lang="en-US" b="1" dirty="0" smtClean="0"/>
              <a:t>Weekly Private Journals with Librarian </a:t>
            </a:r>
          </a:p>
          <a:p>
            <a:pPr marL="0" indent="0">
              <a:buNone/>
            </a:pPr>
            <a:r>
              <a:rPr lang="en-US" dirty="0" smtClean="0"/>
              <a:t>6 out of 12 entries were about the scholarly book</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Student Response: </a:t>
            </a:r>
          </a:p>
          <a:p>
            <a:pPr marL="0" indent="0">
              <a:lnSpc>
                <a:spcPct val="120000"/>
              </a:lnSpc>
              <a:buNone/>
            </a:pPr>
            <a:r>
              <a:rPr lang="en-US" dirty="0" smtClean="0"/>
              <a:t>….</a:t>
            </a:r>
            <a:r>
              <a:rPr lang="en-US" dirty="0"/>
              <a:t> A cheaper book is more likely to be bought because people don't mind spending 10 dollars but do mind about spending almost a 100 dollars. Therefore, more people will have access to You Inner Fish than they will Animal Body Size and </a:t>
            </a:r>
            <a:r>
              <a:rPr lang="en-US" dirty="0" smtClean="0"/>
              <a:t>Fish Oocyte</a:t>
            </a:r>
            <a:r>
              <a:rPr lang="en-US" dirty="0"/>
              <a:t>. This causes a major separation because people who have more money and are maybe more knowledgeable will get the more expensive books and those who don't have that much money and may be less knowledgeable will get the cheaper </a:t>
            </a:r>
            <a:r>
              <a:rPr lang="en-US" dirty="0" smtClean="0"/>
              <a:t>book…….</a:t>
            </a:r>
          </a:p>
          <a:p>
            <a:pPr marL="0" indent="0">
              <a:buNone/>
            </a:pPr>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600" y="3083598"/>
            <a:ext cx="11257738" cy="153991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327572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Fellows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635524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1324</TotalTime>
  <Words>219</Words>
  <Application>Microsoft Office PowerPoint</Application>
  <PresentationFormat>Widescreen</PresentationFormat>
  <Paragraphs>81</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Bookman Old Style</vt:lpstr>
      <vt:lpstr>Calibri</vt:lpstr>
      <vt:lpstr>Century Gothic</vt:lpstr>
      <vt:lpstr>Wingdings</vt:lpstr>
      <vt:lpstr>Wood Type</vt:lpstr>
      <vt:lpstr>Scholarly Publishing:  Instruction for Undergraduate Students </vt:lpstr>
      <vt:lpstr>General Biology</vt:lpstr>
      <vt:lpstr>General Biology </vt:lpstr>
      <vt:lpstr>General Biology - Activities </vt:lpstr>
      <vt:lpstr>General Biology - Activities </vt:lpstr>
      <vt:lpstr>Advanced Anatomy</vt:lpstr>
      <vt:lpstr>Advanced Anatomy</vt:lpstr>
      <vt:lpstr>Advanced Anatomy - Activities</vt:lpstr>
      <vt:lpstr>Summer Fellows</vt:lpstr>
      <vt:lpstr>Summer Fellows</vt:lpstr>
      <vt:lpstr>Summer Fellows - Activities</vt:lpstr>
      <vt:lpstr>Summer Fellows - Activities</vt:lpstr>
    </vt:vector>
  </TitlesOfParts>
  <Company>St. John Fisher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Scholarly Publishing:  Instruction for Undergraduate Students</dc:title>
  <dc:creator>Price, Michelle</dc:creator>
  <cp:lastModifiedBy>Price, Michelle</cp:lastModifiedBy>
  <cp:revision>13</cp:revision>
  <dcterms:created xsi:type="dcterms:W3CDTF">2016-10-18T20:43:28Z</dcterms:created>
  <dcterms:modified xsi:type="dcterms:W3CDTF">2016-10-20T15:37:04Z</dcterms:modified>
</cp:coreProperties>
</file>