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40" r:id="rId1"/>
  </p:sldMasterIdLst>
  <p:notesMasterIdLst>
    <p:notesMasterId r:id="rId14"/>
  </p:notesMasterIdLst>
  <p:sldIdLst>
    <p:sldId id="256" r:id="rId2"/>
    <p:sldId id="257" r:id="rId3"/>
    <p:sldId id="258" r:id="rId4"/>
    <p:sldId id="261" r:id="rId5"/>
    <p:sldId id="264" r:id="rId6"/>
    <p:sldId id="259" r:id="rId7"/>
    <p:sldId id="262" r:id="rId8"/>
    <p:sldId id="266" r:id="rId9"/>
    <p:sldId id="260" r:id="rId10"/>
    <p:sldId id="263" r:id="rId11"/>
    <p:sldId id="265" r:id="rId12"/>
    <p:sldId id="267"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016" autoAdjust="0"/>
    <p:restoredTop sz="96187" autoAdjust="0"/>
  </p:normalViewPr>
  <p:slideViewPr>
    <p:cSldViewPr snapToGrid="0">
      <p:cViewPr varScale="1">
        <p:scale>
          <a:sx n="74" d="100"/>
          <a:sy n="74" d="100"/>
        </p:scale>
        <p:origin x="84" y="666"/>
      </p:cViewPr>
      <p:guideLst/>
    </p:cSldViewPr>
  </p:slideViewPr>
  <p:outlineViewPr>
    <p:cViewPr>
      <p:scale>
        <a:sx n="33" d="100"/>
        <a:sy n="33" d="100"/>
      </p:scale>
      <p:origin x="0" y="0"/>
    </p:cViewPr>
  </p:outlineViewPr>
  <p:notesTextViewPr>
    <p:cViewPr>
      <p:scale>
        <a:sx n="1" d="1"/>
        <a:sy n="1" d="1"/>
      </p:scale>
      <p:origin x="0" y="0"/>
    </p:cViewPr>
  </p:notesTextViewPr>
  <p:notesViewPr>
    <p:cSldViewPr snapToGrid="0">
      <p:cViewPr varScale="1">
        <p:scale>
          <a:sx n="80" d="100"/>
          <a:sy n="80" d="100"/>
        </p:scale>
        <p:origin x="1998" y="9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2448BE2-F4FC-4BA8-85EA-AA98F2359BB7}" type="datetimeFigureOut">
              <a:rPr lang="en-US" smtClean="0"/>
              <a:t>10/20/2016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4CB3EF6-8DBC-47D1-869D-31638099AF93}" type="slidenum">
              <a:rPr lang="en-US" smtClean="0"/>
              <a:t>‹#›</a:t>
            </a:fld>
            <a:endParaRPr lang="en-US"/>
          </a:p>
        </p:txBody>
      </p:sp>
    </p:spTree>
    <p:extLst>
      <p:ext uri="{BB962C8B-B14F-4D97-AF65-F5344CB8AC3E}">
        <p14:creationId xmlns:p14="http://schemas.microsoft.com/office/powerpoint/2010/main" val="429124242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Where to put the frames? </a:t>
            </a:r>
            <a:endParaRPr lang="en-US" dirty="0"/>
          </a:p>
        </p:txBody>
      </p:sp>
      <p:sp>
        <p:nvSpPr>
          <p:cNvPr id="4" name="Slide Number Placeholder 3"/>
          <p:cNvSpPr>
            <a:spLocks noGrp="1"/>
          </p:cNvSpPr>
          <p:nvPr>
            <p:ph type="sldNum" sz="quarter" idx="10"/>
          </p:nvPr>
        </p:nvSpPr>
        <p:spPr/>
        <p:txBody>
          <a:bodyPr/>
          <a:lstStyle/>
          <a:p>
            <a:fld id="{A4CB3EF6-8DBC-47D1-869D-31638099AF93}" type="slidenum">
              <a:rPr lang="en-US" smtClean="0"/>
              <a:t>3</a:t>
            </a:fld>
            <a:endParaRPr lang="en-US"/>
          </a:p>
        </p:txBody>
      </p:sp>
    </p:spTree>
    <p:extLst>
      <p:ext uri="{BB962C8B-B14F-4D97-AF65-F5344CB8AC3E}">
        <p14:creationId xmlns:p14="http://schemas.microsoft.com/office/powerpoint/2010/main" val="403287016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Where to put </a:t>
            </a:r>
            <a:r>
              <a:rPr lang="en-US" smtClean="0"/>
              <a:t>the frames? </a:t>
            </a:r>
            <a:endParaRPr lang="en-US"/>
          </a:p>
        </p:txBody>
      </p:sp>
      <p:sp>
        <p:nvSpPr>
          <p:cNvPr id="4" name="Slide Number Placeholder 3"/>
          <p:cNvSpPr>
            <a:spLocks noGrp="1"/>
          </p:cNvSpPr>
          <p:nvPr>
            <p:ph type="sldNum" sz="quarter" idx="10"/>
          </p:nvPr>
        </p:nvSpPr>
        <p:spPr/>
        <p:txBody>
          <a:bodyPr/>
          <a:lstStyle/>
          <a:p>
            <a:fld id="{A4CB3EF6-8DBC-47D1-869D-31638099AF93}" type="slidenum">
              <a:rPr lang="en-US" smtClean="0"/>
              <a:t>4</a:t>
            </a:fld>
            <a:endParaRPr lang="en-US"/>
          </a:p>
        </p:txBody>
      </p:sp>
    </p:spTree>
    <p:extLst>
      <p:ext uri="{BB962C8B-B14F-4D97-AF65-F5344CB8AC3E}">
        <p14:creationId xmlns:p14="http://schemas.microsoft.com/office/powerpoint/2010/main" val="208265880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4CB3EF6-8DBC-47D1-869D-31638099AF93}" type="slidenum">
              <a:rPr lang="en-US" smtClean="0"/>
              <a:t>5</a:t>
            </a:fld>
            <a:endParaRPr lang="en-US"/>
          </a:p>
        </p:txBody>
      </p:sp>
    </p:spTree>
    <p:extLst>
      <p:ext uri="{BB962C8B-B14F-4D97-AF65-F5344CB8AC3E}">
        <p14:creationId xmlns:p14="http://schemas.microsoft.com/office/powerpoint/2010/main" val="3900897486"/>
      </p:ext>
    </p:extLst>
  </p:cSld>
  <p:clrMapOvr>
    <a:masterClrMapping/>
  </p:clrMapOvr>
</p:notes>
</file>

<file path=ppt/slideLayouts/_rels/slideLayout1.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_rels/slideLayout9.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920834" y="1346946"/>
            <a:ext cx="10222992" cy="80683"/>
          </a:xfrm>
          <a:prstGeom prst="rect">
            <a:avLst/>
          </a:prstGeom>
          <a:blipFill dpi="0" rotWithShape="1">
            <a:blip r:embed="rId2">
              <a:alphaModFix amt="8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0834" y="4282762"/>
            <a:ext cx="10222992" cy="80683"/>
          </a:xfrm>
          <a:prstGeom prst="rect">
            <a:avLst/>
          </a:prstGeom>
          <a:blipFill dpi="0" rotWithShape="1">
            <a:blip r:embed="rId2">
              <a:alphaModFix amt="8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920834" y="1484779"/>
            <a:ext cx="10222992" cy="2743200"/>
          </a:xfrm>
          <a:prstGeom prst="rect">
            <a:avLst/>
          </a:prstGeom>
          <a:blipFill dpi="0" rotWithShape="1">
            <a:blip r:embed="rId2">
              <a:alphaModFix amt="8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pSp>
        <p:nvGrpSpPr>
          <p:cNvPr id="10" name="Group 9"/>
          <p:cNvGrpSpPr/>
          <p:nvPr/>
        </p:nvGrpSpPr>
        <p:grpSpPr>
          <a:xfrm>
            <a:off x="9649215" y="4068923"/>
            <a:ext cx="1080904" cy="1080902"/>
            <a:chOff x="9685338" y="4460675"/>
            <a:chExt cx="1080904" cy="1080902"/>
          </a:xfrm>
        </p:grpSpPr>
        <p:sp>
          <p:nvSpPr>
            <p:cNvPr id="11" name="Oval 10"/>
            <p:cNvSpPr/>
            <p:nvPr/>
          </p:nvSpPr>
          <p:spPr>
            <a:xfrm>
              <a:off x="9685338" y="4460675"/>
              <a:ext cx="1080904" cy="1080902"/>
            </a:xfrm>
            <a:prstGeom prst="ellipse">
              <a:avLst/>
            </a:prstGeom>
            <a:blipFill dpi="0" rotWithShape="1">
              <a:blip r:embed="rId4">
                <a:duotone>
                  <a:schemeClr val="accent2">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2" name="Oval 11"/>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2" name="Title 1"/>
          <p:cNvSpPr>
            <a:spLocks noGrp="1"/>
          </p:cNvSpPr>
          <p:nvPr>
            <p:ph type="ctrTitle"/>
          </p:nvPr>
        </p:nvSpPr>
        <p:spPr>
          <a:xfrm>
            <a:off x="1051560" y="1432223"/>
            <a:ext cx="9966960" cy="3035808"/>
          </a:xfrm>
        </p:spPr>
        <p:txBody>
          <a:bodyPr anchor="ctr">
            <a:noAutofit/>
          </a:bodyPr>
          <a:lstStyle>
            <a:lvl1pPr algn="l">
              <a:lnSpc>
                <a:spcPct val="85000"/>
              </a:lnSpc>
              <a:defRPr sz="7200" b="1" cap="none" baseline="0">
                <a:blipFill dpi="0" rotWithShape="1">
                  <a:blip r:embed="rId4"/>
                  <a:srcRect/>
                  <a:tile tx="6350" ty="-127000" sx="65000" sy="64000" flip="none" algn="tl"/>
                </a:blipFill>
              </a:defRPr>
            </a:lvl1pPr>
          </a:lstStyle>
          <a:p>
            <a:r>
              <a:rPr lang="en-US" smtClean="0"/>
              <a:t>Click to edit Master title style</a:t>
            </a:r>
            <a:endParaRPr lang="en-US" dirty="0"/>
          </a:p>
        </p:txBody>
      </p:sp>
      <p:sp>
        <p:nvSpPr>
          <p:cNvPr id="3" name="Subtitle 2"/>
          <p:cNvSpPr>
            <a:spLocks noGrp="1"/>
          </p:cNvSpPr>
          <p:nvPr>
            <p:ph type="subTitle" idx="1"/>
          </p:nvPr>
        </p:nvSpPr>
        <p:spPr>
          <a:xfrm>
            <a:off x="1069848" y="4389120"/>
            <a:ext cx="7891272" cy="1069848"/>
          </a:xfrm>
        </p:spPr>
        <p:txBody>
          <a:bodyPr>
            <a:normAutofit/>
          </a:bodyPr>
          <a:lstStyle>
            <a:lvl1pPr marL="0" indent="0" algn="l">
              <a:buNone/>
              <a:defRPr sz="2000" b="1">
                <a:solidFill>
                  <a:schemeClr val="accent2">
                    <a:lumMod val="75000"/>
                  </a:schemeClr>
                </a:solidFill>
              </a:defRPr>
            </a:lvl1pPr>
            <a:lvl2pPr marL="457200" indent="0" algn="ctr">
              <a:buNone/>
              <a:defRPr sz="2000"/>
            </a:lvl2pPr>
            <a:lvl3pPr marL="914400" indent="0" algn="ctr">
              <a:buNone/>
              <a:defRPr sz="20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D91B805F-FF0F-4BAA-A3A3-E4F945D687F8}" type="datetimeFigureOut">
              <a:rPr lang="en-US" dirty="0"/>
              <a:t>10/20/2016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9592733" y="4289334"/>
            <a:ext cx="1193868" cy="640080"/>
          </a:xfrm>
        </p:spPr>
        <p:txBody>
          <a:bodyPr/>
          <a:lstStyle>
            <a:lvl1pPr>
              <a:defRPr sz="2800" b="1"/>
            </a:lvl1pPr>
          </a:lstStyle>
          <a:p>
            <a:fld id="{4FAB73BC-B049-4115-A692-8D63A059BFB8}"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80B5C51-60B3-48EF-AA78-DB950F30DBA2}" type="datetimeFigureOut">
              <a:rPr lang="en-US" dirty="0"/>
              <a:t>10/20/2016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533400"/>
            <a:ext cx="2552700" cy="56388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066800" y="533400"/>
            <a:ext cx="7505700" cy="56388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35D676B-6E73-4E3B-A9B3-4966DB9B52A5}" type="datetimeFigureOut">
              <a:rPr lang="en-US" dirty="0"/>
              <a:t>10/20/2016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261F3A6-CC5D-4649-8527-DB0C21FDDFD9}" type="datetimeFigureOut">
              <a:rPr lang="en-US" dirty="0"/>
              <a:t>10/20/2016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0" y="4917989"/>
            <a:ext cx="12192000" cy="1940010"/>
          </a:xfrm>
          <a:prstGeom prst="rect">
            <a:avLst/>
          </a:prstGeom>
          <a:blipFill dpi="0" rotWithShape="1">
            <a:blip r:embed="rId2">
              <a:alphaModFix amt="8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167128" y="1225296"/>
            <a:ext cx="9281160" cy="3520440"/>
          </a:xfrm>
        </p:spPr>
        <p:txBody>
          <a:bodyPr anchor="ctr">
            <a:normAutofit/>
          </a:bodyPr>
          <a:lstStyle>
            <a:lvl1pPr>
              <a:lnSpc>
                <a:spcPct val="85000"/>
              </a:lnSpc>
              <a:defRPr sz="7200" b="1"/>
            </a:lvl1pPr>
          </a:lstStyle>
          <a:p>
            <a:r>
              <a:rPr lang="en-US" smtClean="0"/>
              <a:t>Click to edit Master title style</a:t>
            </a:r>
            <a:endParaRPr lang="en-US" dirty="0"/>
          </a:p>
        </p:txBody>
      </p:sp>
      <p:sp>
        <p:nvSpPr>
          <p:cNvPr id="3" name="Text Placeholder 2"/>
          <p:cNvSpPr>
            <a:spLocks noGrp="1"/>
          </p:cNvSpPr>
          <p:nvPr>
            <p:ph type="body" idx="1"/>
          </p:nvPr>
        </p:nvSpPr>
        <p:spPr>
          <a:xfrm>
            <a:off x="2165774" y="5020056"/>
            <a:ext cx="9052560" cy="1066800"/>
          </a:xfrm>
        </p:spPr>
        <p:txBody>
          <a:bodyPr anchor="t">
            <a:normAutofit/>
          </a:bodyPr>
          <a:lstStyle>
            <a:lvl1pPr marL="0" indent="0">
              <a:buNone/>
              <a:defRPr sz="2000" b="1">
                <a:solidFill>
                  <a:schemeClr val="accent2">
                    <a:lumMod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8593667" y="6272784"/>
            <a:ext cx="2644309" cy="365125"/>
          </a:xfrm>
        </p:spPr>
        <p:txBody>
          <a:bodyPr/>
          <a:lstStyle>
            <a:lvl1pPr>
              <a:defRPr>
                <a:solidFill>
                  <a:schemeClr val="accent2">
                    <a:lumMod val="50000"/>
                  </a:schemeClr>
                </a:solidFill>
              </a:defRPr>
            </a:lvl1pPr>
          </a:lstStyle>
          <a:p>
            <a:fld id="{5B6F927C-B73E-4F9D-ADFE-F6E23BD7CEE8}" type="datetimeFigureOut">
              <a:rPr lang="en-US" dirty="0"/>
              <a:t>10/20/2016</a:t>
            </a:fld>
            <a:endParaRPr lang="en-US" dirty="0"/>
          </a:p>
        </p:txBody>
      </p:sp>
      <p:sp>
        <p:nvSpPr>
          <p:cNvPr id="5" name="Footer Placeholder 4"/>
          <p:cNvSpPr>
            <a:spLocks noGrp="1"/>
          </p:cNvSpPr>
          <p:nvPr>
            <p:ph type="ftr" sz="quarter" idx="11"/>
          </p:nvPr>
        </p:nvSpPr>
        <p:spPr>
          <a:xfrm>
            <a:off x="2182708" y="6272784"/>
            <a:ext cx="6327648" cy="365125"/>
          </a:xfrm>
        </p:spPr>
        <p:txBody>
          <a:bodyPr/>
          <a:lstStyle>
            <a:lvl1pPr>
              <a:defRPr>
                <a:solidFill>
                  <a:schemeClr val="accent2">
                    <a:lumMod val="50000"/>
                  </a:schemeClr>
                </a:solidFill>
              </a:defRPr>
            </a:lvl1pPr>
          </a:lstStyle>
          <a:p>
            <a:endParaRPr lang="en-US" dirty="0"/>
          </a:p>
        </p:txBody>
      </p:sp>
      <p:grpSp>
        <p:nvGrpSpPr>
          <p:cNvPr id="8" name="Group 7"/>
          <p:cNvGrpSpPr/>
          <p:nvPr/>
        </p:nvGrpSpPr>
        <p:grpSpPr>
          <a:xfrm>
            <a:off x="897399" y="2325848"/>
            <a:ext cx="1080904" cy="1080902"/>
            <a:chOff x="9685338" y="4460675"/>
            <a:chExt cx="1080904" cy="1080902"/>
          </a:xfrm>
        </p:grpSpPr>
        <p:sp>
          <p:nvSpPr>
            <p:cNvPr id="9" name="Oval 8"/>
            <p:cNvSpPr/>
            <p:nvPr/>
          </p:nvSpPr>
          <p:spPr>
            <a:xfrm>
              <a:off x="9685338" y="4460675"/>
              <a:ext cx="1080904" cy="1080902"/>
            </a:xfrm>
            <a:prstGeom prst="ellipse">
              <a:avLst/>
            </a:prstGeom>
            <a:blipFill dpi="0" rotWithShape="1">
              <a:blip r:embed="rId4">
                <a:duotone>
                  <a:schemeClr val="accent2">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0" name="Oval 9"/>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6" name="Slide Number Placeholder 5"/>
          <p:cNvSpPr>
            <a:spLocks noGrp="1"/>
          </p:cNvSpPr>
          <p:nvPr>
            <p:ph type="sldNum" sz="quarter" idx="12"/>
          </p:nvPr>
        </p:nvSpPr>
        <p:spPr>
          <a:xfrm>
            <a:off x="843702" y="2506133"/>
            <a:ext cx="1188298" cy="720332"/>
          </a:xfrm>
        </p:spPr>
        <p:txBody>
          <a:bodyPr/>
          <a:lstStyle>
            <a:lvl1pPr>
              <a:defRPr sz="2800"/>
            </a:lvl1pPr>
          </a:lstStyle>
          <a:p>
            <a:fld id="{4FAB73BC-B049-4115-A692-8D63A059BFB8}"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69848"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364224"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65B1FFFF-984A-4EE5-9BF2-EC9310C878F1}" type="datetimeFigureOut">
              <a:rPr lang="en-US" dirty="0"/>
              <a:t>10/20/2016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66800" y="2048256"/>
            <a:ext cx="4754880" cy="640080"/>
          </a:xfrm>
        </p:spPr>
        <p:txBody>
          <a:bodyPr anchor="ctr">
            <a:normAutofit/>
          </a:bodyPr>
          <a:lstStyle>
            <a:lvl1pPr marL="0" indent="0">
              <a:buNone/>
              <a:defRPr sz="2000" b="1">
                <a:solidFill>
                  <a:schemeClr val="accent2">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69848"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364224" y="2048256"/>
            <a:ext cx="4754880" cy="640080"/>
          </a:xfrm>
        </p:spPr>
        <p:txBody>
          <a:bodyPr anchor="ctr">
            <a:normAutofit/>
          </a:bodyPr>
          <a:lstStyle>
            <a:lvl1pPr marL="0" indent="0">
              <a:buNone/>
              <a:defRPr sz="2000" b="1">
                <a:solidFill>
                  <a:schemeClr val="accent2">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364224"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703271C1-B42E-4A60-A25F-0185B888604B}" type="datetimeFigureOut">
              <a:rPr lang="en-US" dirty="0"/>
              <a:t>10/20/2016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80416292-3725-4763-8973-4C59F0403D99}" type="datetimeFigureOut">
              <a:rPr lang="en-US" dirty="0"/>
              <a:t>10/20/2016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86996D1-8909-469F-911A-4C12C68BF5D9}" type="datetimeFigureOut">
              <a:rPr lang="en-US" dirty="0"/>
              <a:t>10/20/2016</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en-US" smtClean="0"/>
              <a:t>Click to edit Master title style</a:t>
            </a:r>
            <a:endParaRPr lang="en-US" dirty="0"/>
          </a:p>
        </p:txBody>
      </p:sp>
      <p:sp>
        <p:nvSpPr>
          <p:cNvPr id="3" name="Content Placeholder 2"/>
          <p:cNvSpPr>
            <a:spLocks noGrp="1"/>
          </p:cNvSpPr>
          <p:nvPr>
            <p:ph idx="1"/>
          </p:nvPr>
        </p:nvSpPr>
        <p:spPr>
          <a:xfrm>
            <a:off x="838200" y="685800"/>
            <a:ext cx="6711696" cy="5020056"/>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2">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16A73BC-5D11-4675-B334-102E1E8C9B50}" type="datetimeFigureOut">
              <a:rPr lang="en-US" dirty="0"/>
              <a:t>10/20/2016</a:t>
            </a:fld>
            <a:endParaRPr lang="en-US" dirty="0"/>
          </a:p>
        </p:txBody>
      </p:sp>
      <p:sp>
        <p:nvSpPr>
          <p:cNvPr id="6" name="Footer Placeholder 5"/>
          <p:cNvSpPr>
            <a:spLocks noGrp="1"/>
          </p:cNvSpPr>
          <p:nvPr>
            <p:ph type="ftr" sz="quarter" idx="11"/>
          </p:nvPr>
        </p:nvSpPr>
        <p:spPr/>
        <p:txBody>
          <a:bodyPr/>
          <a:lstStyle/>
          <a:p>
            <a:endParaRPr lang="en-US" dirty="0"/>
          </a:p>
        </p:txBody>
      </p:sp>
      <p:grpSp>
        <p:nvGrpSpPr>
          <p:cNvPr id="9" name="Group 8"/>
          <p:cNvGrpSpPr>
            <a:grpSpLocks noChangeAspect="1"/>
          </p:cNvGrpSpPr>
          <p:nvPr/>
        </p:nvGrpSpPr>
        <p:grpSpPr>
          <a:xfrm>
            <a:off x="11401725" y="6229681"/>
            <a:ext cx="457200" cy="457200"/>
            <a:chOff x="11361456" y="6195813"/>
            <a:chExt cx="548640" cy="548640"/>
          </a:xfrm>
        </p:grpSpPr>
        <p:sp>
          <p:nvSpPr>
            <p:cNvPr id="10" name="Oval 9"/>
            <p:cNvSpPr/>
            <p:nvPr/>
          </p:nvSpPr>
          <p:spPr>
            <a:xfrm>
              <a:off x="11361456" y="6195813"/>
              <a:ext cx="548640" cy="548640"/>
            </a:xfrm>
            <a:prstGeom prst="ellipse">
              <a:avLst/>
            </a:prstGeom>
            <a:blipFill dpi="0" rotWithShape="1">
              <a:blip r:embed="rId4">
                <a:duotone>
                  <a:schemeClr val="accent2">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1" name="Oval 10"/>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Rectangle 10"/>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0" y="0"/>
            <a:ext cx="8303740" cy="6858000"/>
          </a:xfrm>
          <a:solidFill>
            <a:schemeClr val="tx2">
              <a:lumMod val="20000"/>
              <a:lumOff val="80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2">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solidFill>
                  <a:schemeClr val="accent2">
                    <a:lumMod val="75000"/>
                  </a:schemeClr>
                </a:solidFill>
              </a:defRPr>
            </a:lvl1pPr>
          </a:lstStyle>
          <a:p>
            <a:fld id="{27B8E45F-652B-4E89-8925-000B0AB8FD98}" type="datetimeFigureOut">
              <a:rPr lang="en-US" dirty="0"/>
              <a:t>10/20/2016</a:t>
            </a:fld>
            <a:endParaRPr lang="en-US" dirty="0"/>
          </a:p>
        </p:txBody>
      </p:sp>
      <p:grpSp>
        <p:nvGrpSpPr>
          <p:cNvPr id="8" name="Group 7"/>
          <p:cNvGrpSpPr>
            <a:grpSpLocks noChangeAspect="1"/>
          </p:cNvGrpSpPr>
          <p:nvPr/>
        </p:nvGrpSpPr>
        <p:grpSpPr>
          <a:xfrm>
            <a:off x="11401725" y="6229681"/>
            <a:ext cx="457200" cy="457200"/>
            <a:chOff x="11361456" y="6195813"/>
            <a:chExt cx="548640" cy="548640"/>
          </a:xfrm>
        </p:grpSpPr>
        <p:sp>
          <p:nvSpPr>
            <p:cNvPr id="9" name="Oval 8"/>
            <p:cNvSpPr/>
            <p:nvPr/>
          </p:nvSpPr>
          <p:spPr>
            <a:xfrm>
              <a:off x="11361456" y="6195813"/>
              <a:ext cx="548640" cy="548640"/>
            </a:xfrm>
            <a:prstGeom prst="ellipse">
              <a:avLst/>
            </a:prstGeom>
            <a:blipFill dpi="0" rotWithShape="1">
              <a:blip r:embed="rId4">
                <a:duotone>
                  <a:schemeClr val="accent2">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0" name="Oval 9"/>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69848" y="484632"/>
            <a:ext cx="10058400" cy="1609344"/>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69848" y="2121408"/>
            <a:ext cx="10058400" cy="405079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964424" y="6272784"/>
            <a:ext cx="3273552" cy="365125"/>
          </a:xfrm>
          <a:prstGeom prst="rect">
            <a:avLst/>
          </a:prstGeom>
        </p:spPr>
        <p:txBody>
          <a:bodyPr vert="horz" lIns="91440" tIns="45720" rIns="91440" bIns="45720" rtlCol="0" anchor="ctr"/>
          <a:lstStyle>
            <a:lvl1pPr algn="r">
              <a:defRPr sz="1100">
                <a:solidFill>
                  <a:schemeClr val="accent2">
                    <a:lumMod val="50000"/>
                  </a:schemeClr>
                </a:solidFill>
              </a:defRPr>
            </a:lvl1pPr>
          </a:lstStyle>
          <a:p>
            <a:fld id="{C4A3462A-2D5B-48AF-A3D4-EF8A90A50A80}" type="datetimeFigureOut">
              <a:rPr lang="en-US" dirty="0"/>
              <a:t>10/20/2016</a:t>
            </a:fld>
            <a:endParaRPr lang="en-US" dirty="0"/>
          </a:p>
        </p:txBody>
      </p:sp>
      <p:sp>
        <p:nvSpPr>
          <p:cNvPr id="5" name="Footer Placeholder 4"/>
          <p:cNvSpPr>
            <a:spLocks noGrp="1"/>
          </p:cNvSpPr>
          <p:nvPr>
            <p:ph type="ftr" sz="quarter" idx="3"/>
          </p:nvPr>
        </p:nvSpPr>
        <p:spPr>
          <a:xfrm>
            <a:off x="1088136" y="6272784"/>
            <a:ext cx="6327648" cy="365125"/>
          </a:xfrm>
          <a:prstGeom prst="rect">
            <a:avLst/>
          </a:prstGeom>
        </p:spPr>
        <p:txBody>
          <a:bodyPr vert="horz" lIns="91440" tIns="45720" rIns="91440" bIns="45720" rtlCol="0" anchor="ctr"/>
          <a:lstStyle>
            <a:lvl1pPr algn="l">
              <a:defRPr sz="1100">
                <a:solidFill>
                  <a:schemeClr val="accent2">
                    <a:lumMod val="50000"/>
                  </a:schemeClr>
                </a:solidFill>
              </a:defRPr>
            </a:lvl1pPr>
          </a:lstStyle>
          <a:p>
            <a:endParaRPr lang="en-US" dirty="0"/>
          </a:p>
        </p:txBody>
      </p:sp>
      <p:grpSp>
        <p:nvGrpSpPr>
          <p:cNvPr id="7" name="Group 6"/>
          <p:cNvGrpSpPr>
            <a:grpSpLocks noChangeAspect="1"/>
          </p:cNvGrpSpPr>
          <p:nvPr/>
        </p:nvGrpSpPr>
        <p:grpSpPr>
          <a:xfrm>
            <a:off x="11401725" y="6229681"/>
            <a:ext cx="457200" cy="457200"/>
            <a:chOff x="11361456" y="6195813"/>
            <a:chExt cx="548640" cy="548640"/>
          </a:xfrm>
        </p:grpSpPr>
        <p:sp>
          <p:nvSpPr>
            <p:cNvPr id="8" name="Oval 7"/>
            <p:cNvSpPr/>
            <p:nvPr/>
          </p:nvSpPr>
          <p:spPr>
            <a:xfrm>
              <a:off x="11361456" y="6195813"/>
              <a:ext cx="548640" cy="548640"/>
            </a:xfrm>
            <a:prstGeom prst="ellipse">
              <a:avLst/>
            </a:prstGeom>
            <a:blipFill dpi="0" rotWithShape="1">
              <a:blip r:embed="rId13">
                <a:duotone>
                  <a:schemeClr val="accent2">
                    <a:shade val="45000"/>
                    <a:satMod val="135000"/>
                  </a:schemeClr>
                  <a:prstClr val="white"/>
                </a:duotone>
                <a:extLst>
                  <a:ext uri="{BEBA8EAE-BF5A-486C-A8C5-ECC9F3942E4B}">
                    <a14:imgProps xmlns:a14="http://schemas.microsoft.com/office/drawing/2010/main">
                      <a14:imgLayer r:embed="rId14">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9" name="Oval 8"/>
            <p:cNvSpPr/>
            <p:nvPr/>
          </p:nvSpPr>
          <p:spPr>
            <a:xfrm>
              <a:off x="11396488" y="6230844"/>
              <a:ext cx="478576" cy="478578"/>
            </a:xfrm>
            <a:prstGeom prst="ellipse">
              <a:avLst/>
            </a:prstGeom>
            <a:noFill/>
            <a:ln w="12700" cap="flat" cmpd="sng" algn="ctr">
              <a:solidFill>
                <a:srgbClr val="FFFFFF"/>
              </a:solidFill>
              <a:prstDash val="solid"/>
            </a:ln>
            <a:effectLst/>
          </p:spPr>
        </p:sp>
      </p:grpSp>
      <p:sp>
        <p:nvSpPr>
          <p:cNvPr id="6" name="Slide Number Placeholder 5"/>
          <p:cNvSpPr>
            <a:spLocks noGrp="1"/>
          </p:cNvSpPr>
          <p:nvPr>
            <p:ph type="sldNum" sz="quarter" idx="4"/>
          </p:nvPr>
        </p:nvSpPr>
        <p:spPr>
          <a:xfrm>
            <a:off x="11311128" y="6272784"/>
            <a:ext cx="640080" cy="365125"/>
          </a:xfrm>
          <a:prstGeom prst="rect">
            <a:avLst/>
          </a:prstGeom>
        </p:spPr>
        <p:txBody>
          <a:bodyPr vert="horz" lIns="91440" tIns="45720" rIns="91440" bIns="45720" rtlCol="0" anchor="ctr"/>
          <a:lstStyle>
            <a:lvl1pPr algn="ctr">
              <a:defRPr sz="1400" b="1">
                <a:solidFill>
                  <a:srgbClr val="FFFFFF"/>
                </a:solidFill>
                <a:latin typeface="+mj-lt"/>
              </a:defRPr>
            </a:lvl1pPr>
          </a:lstStyle>
          <a:p>
            <a:fld id="{4FAB73BC-B049-4115-A692-8D63A059BFB8}"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p:hf sldNum="0" hdr="0" ftr="0" dt="0"/>
  <p:txStyles>
    <p:titleStyle>
      <a:lvl1pPr algn="l" defTabSz="914400" rtl="0" eaLnBrk="1" latinLnBrk="0" hangingPunct="1">
        <a:lnSpc>
          <a:spcPct val="90000"/>
        </a:lnSpc>
        <a:spcBef>
          <a:spcPct val="0"/>
        </a:spcBef>
        <a:buNone/>
        <a:defRPr sz="4800" b="1" kern="1200" cap="none" baseline="0">
          <a:blipFill>
            <a:blip r:embed="rId15">
              <a:extLst>
                <a:ext uri="{28A0092B-C50C-407E-A947-70E740481C1C}">
                  <a14:useLocalDpi xmlns:a14="http://schemas.microsoft.com/office/drawing/2010/main" val="0"/>
                </a:ext>
              </a:extLst>
            </a:blip>
            <a:tile tx="6350" ty="-127000" sx="65000" sy="64000" flip="none" algn="tl"/>
          </a:blip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2"/>
        </a:buClr>
        <a:buSzPct val="85000"/>
        <a:buFont typeface="Wingdings" pitchFamily="2" charset="2"/>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400"/>
        </a:spcBef>
        <a:spcAft>
          <a:spcPts val="200"/>
        </a:spcAft>
        <a:buClr>
          <a:schemeClr val="accent2"/>
        </a:buClr>
        <a:buSzPct val="85000"/>
        <a:buFont typeface="Wingdings" pitchFamily="2" charset="2"/>
        <a:buChar char="§"/>
        <a:defRPr sz="1800" kern="1200">
          <a:solidFill>
            <a:schemeClr val="tx1"/>
          </a:solidFill>
          <a:latin typeface="+mn-lt"/>
          <a:ea typeface="+mn-ea"/>
          <a:cs typeface="+mn-cs"/>
        </a:defRPr>
      </a:lvl2pPr>
      <a:lvl3pPr marL="731520" indent="-182880" algn="l" defTabSz="914400" rtl="0" eaLnBrk="1" latinLnBrk="0" hangingPunct="1">
        <a:lnSpc>
          <a:spcPct val="90000"/>
        </a:lnSpc>
        <a:spcBef>
          <a:spcPts val="400"/>
        </a:spcBef>
        <a:spcAft>
          <a:spcPts val="200"/>
        </a:spcAft>
        <a:buClr>
          <a:schemeClr val="accent2"/>
        </a:buClr>
        <a:buSzPct val="85000"/>
        <a:buFont typeface="Wingdings" pitchFamily="2" charset="2"/>
        <a:buChar char="§"/>
        <a:defRPr sz="1600" kern="1200">
          <a:solidFill>
            <a:schemeClr val="tx1"/>
          </a:solidFill>
          <a:latin typeface="+mn-lt"/>
          <a:ea typeface="+mn-ea"/>
          <a:cs typeface="+mn-cs"/>
        </a:defRPr>
      </a:lvl3pPr>
      <a:lvl4pPr marL="1005840" indent="-182880" algn="l" defTabSz="914400" rtl="0" eaLnBrk="1" latinLnBrk="0" hangingPunct="1">
        <a:lnSpc>
          <a:spcPct val="90000"/>
        </a:lnSpc>
        <a:spcBef>
          <a:spcPts val="400"/>
        </a:spcBef>
        <a:spcAft>
          <a:spcPts val="200"/>
        </a:spcAft>
        <a:buClr>
          <a:schemeClr val="accent2"/>
        </a:buClr>
        <a:buSzPct val="85000"/>
        <a:buFont typeface="Wingdings" pitchFamily="2" charset="2"/>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400"/>
        </a:spcBef>
        <a:spcAft>
          <a:spcPts val="200"/>
        </a:spcAft>
        <a:buClr>
          <a:schemeClr val="accent2"/>
        </a:buClr>
        <a:buSzPct val="85000"/>
        <a:buFont typeface="Wingdings" pitchFamily="2" charset="2"/>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2"/>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2"/>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2"/>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2"/>
        </a:buClr>
        <a:buSzPct val="85000"/>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www.icmje.org/recommendations/browse/roles-and-responsibilities/defining-the-role-of-authors-and-contributors.html"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4800" dirty="0"/>
              <a:t>Scholarly Publishing: </a:t>
            </a:r>
            <a:r>
              <a:rPr lang="en-US" sz="4800" dirty="0" smtClean="0"/>
              <a:t/>
            </a:r>
            <a:br>
              <a:rPr lang="en-US" sz="4800" dirty="0" smtClean="0"/>
            </a:br>
            <a:r>
              <a:rPr lang="en-US" sz="3600" dirty="0" smtClean="0"/>
              <a:t>Instruction </a:t>
            </a:r>
            <a:r>
              <a:rPr lang="en-US" sz="3600" dirty="0"/>
              <a:t>for Undergraduate Students</a:t>
            </a:r>
            <a:r>
              <a:rPr lang="en-US" sz="4800" dirty="0"/>
              <a:t/>
            </a:r>
            <a:br>
              <a:rPr lang="en-US" sz="4800" dirty="0"/>
            </a:br>
            <a:endParaRPr lang="en-US" sz="4800" dirty="0"/>
          </a:p>
        </p:txBody>
      </p:sp>
      <p:sp>
        <p:nvSpPr>
          <p:cNvPr id="3" name="Subtitle 2"/>
          <p:cNvSpPr>
            <a:spLocks noGrp="1"/>
          </p:cNvSpPr>
          <p:nvPr>
            <p:ph type="subTitle" idx="1"/>
          </p:nvPr>
        </p:nvSpPr>
        <p:spPr>
          <a:xfrm>
            <a:off x="1051560" y="4608061"/>
            <a:ext cx="7891272" cy="1457888"/>
          </a:xfrm>
        </p:spPr>
        <p:txBody>
          <a:bodyPr>
            <a:normAutofit fontScale="92500" lnSpcReduction="20000"/>
          </a:bodyPr>
          <a:lstStyle/>
          <a:p>
            <a:r>
              <a:rPr lang="en-US" dirty="0" smtClean="0"/>
              <a:t>Michelle Price</a:t>
            </a:r>
          </a:p>
          <a:p>
            <a:r>
              <a:rPr lang="en-US" dirty="0" smtClean="0"/>
              <a:t>Lavery Library, St. John Fisher College</a:t>
            </a:r>
          </a:p>
          <a:p>
            <a:r>
              <a:rPr lang="en-US" dirty="0" smtClean="0"/>
              <a:t>Upstate New York Science Librarians Meeting</a:t>
            </a:r>
          </a:p>
          <a:p>
            <a:r>
              <a:rPr lang="en-US" dirty="0" smtClean="0"/>
              <a:t>October, 2016</a:t>
            </a:r>
            <a:endParaRPr lang="en-US" dirty="0"/>
          </a:p>
        </p:txBody>
      </p:sp>
    </p:spTree>
    <p:extLst>
      <p:ext uri="{BB962C8B-B14F-4D97-AF65-F5344CB8AC3E}">
        <p14:creationId xmlns:p14="http://schemas.microsoft.com/office/powerpoint/2010/main" val="220797460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9848" y="437882"/>
            <a:ext cx="10058400" cy="1609344"/>
          </a:xfrm>
        </p:spPr>
        <p:txBody>
          <a:bodyPr/>
          <a:lstStyle/>
          <a:p>
            <a:r>
              <a:rPr lang="en-US" dirty="0" smtClean="0"/>
              <a:t>Summer Fellows</a:t>
            </a:r>
            <a:endParaRPr lang="en-US" dirty="0"/>
          </a:p>
        </p:txBody>
      </p:sp>
      <p:sp>
        <p:nvSpPr>
          <p:cNvPr id="3" name="Content Placeholder 2"/>
          <p:cNvSpPr>
            <a:spLocks noGrp="1"/>
          </p:cNvSpPr>
          <p:nvPr>
            <p:ph idx="1"/>
          </p:nvPr>
        </p:nvSpPr>
        <p:spPr>
          <a:xfrm>
            <a:off x="1069848" y="2047226"/>
            <a:ext cx="10058400" cy="5112913"/>
          </a:xfrm>
        </p:spPr>
        <p:txBody>
          <a:bodyPr>
            <a:normAutofit/>
          </a:bodyPr>
          <a:lstStyle/>
          <a:p>
            <a:pPr marL="0" indent="0">
              <a:buNone/>
            </a:pPr>
            <a:r>
              <a:rPr lang="en-US" b="1" dirty="0" smtClean="0"/>
              <a:t>Topics Covered:</a:t>
            </a:r>
          </a:p>
          <a:p>
            <a:r>
              <a:rPr lang="en-US" dirty="0" smtClean="0"/>
              <a:t>Length of Peer Review </a:t>
            </a:r>
            <a:r>
              <a:rPr lang="en-US" dirty="0"/>
              <a:t>P</a:t>
            </a:r>
            <a:r>
              <a:rPr lang="en-US" dirty="0" smtClean="0"/>
              <a:t>rocess</a:t>
            </a:r>
          </a:p>
          <a:p>
            <a:r>
              <a:rPr lang="en-US" dirty="0" smtClean="0"/>
              <a:t>Authorship </a:t>
            </a:r>
            <a:r>
              <a:rPr lang="en-US" dirty="0" smtClean="0"/>
              <a:t>vs Acknowledgements – ICMJE</a:t>
            </a:r>
          </a:p>
          <a:p>
            <a:r>
              <a:rPr lang="en-US" dirty="0" smtClean="0"/>
              <a:t>Instructions for Authors – Cover Letters </a:t>
            </a:r>
          </a:p>
          <a:p>
            <a:r>
              <a:rPr lang="en-US" dirty="0" smtClean="0"/>
              <a:t>Open Access, Article Processing Charges</a:t>
            </a:r>
            <a:endParaRPr lang="en-US" dirty="0"/>
          </a:p>
          <a:p>
            <a:pPr marL="0" indent="0">
              <a:buNone/>
            </a:pPr>
            <a:endParaRPr lang="en-US" b="1" dirty="0" smtClean="0"/>
          </a:p>
          <a:p>
            <a:pPr marL="0" indent="0">
              <a:buNone/>
            </a:pPr>
            <a:endParaRPr lang="en-US" b="1" dirty="0" smtClean="0"/>
          </a:p>
          <a:p>
            <a:endParaRPr lang="en-US" b="1" dirty="0" smtClean="0"/>
          </a:p>
          <a:p>
            <a:pPr marL="0" indent="0">
              <a:buNone/>
            </a:pPr>
            <a:endParaRPr lang="en-US" dirty="0"/>
          </a:p>
        </p:txBody>
      </p:sp>
    </p:spTree>
    <p:extLst>
      <p:ext uri="{BB962C8B-B14F-4D97-AF65-F5344CB8AC3E}">
        <p14:creationId xmlns:p14="http://schemas.microsoft.com/office/powerpoint/2010/main" val="357551099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9848" y="0"/>
            <a:ext cx="10058400" cy="1609344"/>
          </a:xfrm>
        </p:spPr>
        <p:txBody>
          <a:bodyPr/>
          <a:lstStyle/>
          <a:p>
            <a:r>
              <a:rPr lang="en-US" dirty="0" smtClean="0"/>
              <a:t>Summer Fellows - </a:t>
            </a:r>
            <a:r>
              <a:rPr lang="en-US" sz="3200" dirty="0" smtClean="0"/>
              <a:t>Activities</a:t>
            </a:r>
            <a:endParaRPr lang="en-US" sz="3200" dirty="0"/>
          </a:p>
        </p:txBody>
      </p:sp>
      <p:sp>
        <p:nvSpPr>
          <p:cNvPr id="3" name="Content Placeholder 2"/>
          <p:cNvSpPr>
            <a:spLocks noGrp="1"/>
          </p:cNvSpPr>
          <p:nvPr>
            <p:ph idx="1"/>
          </p:nvPr>
        </p:nvSpPr>
        <p:spPr>
          <a:xfrm>
            <a:off x="1069848" y="1197735"/>
            <a:ext cx="10058400" cy="5318975"/>
          </a:xfrm>
        </p:spPr>
        <p:txBody>
          <a:bodyPr>
            <a:normAutofit fontScale="92500" lnSpcReduction="20000"/>
          </a:bodyPr>
          <a:lstStyle/>
          <a:p>
            <a:pPr marL="0" indent="0">
              <a:buNone/>
            </a:pPr>
            <a:r>
              <a:rPr lang="en-US" sz="1800" b="1" dirty="0" smtClean="0"/>
              <a:t>Weekly </a:t>
            </a:r>
            <a:r>
              <a:rPr lang="en-US" sz="1800" b="1" dirty="0"/>
              <a:t>Emails:  Content, Act, Reflect </a:t>
            </a:r>
            <a:endParaRPr lang="en-US" sz="1800" b="1" dirty="0" smtClean="0"/>
          </a:p>
          <a:p>
            <a:pPr marL="0" indent="0">
              <a:lnSpc>
                <a:spcPct val="120000"/>
              </a:lnSpc>
              <a:buNone/>
            </a:pPr>
            <a:r>
              <a:rPr lang="en-US" sz="1500" dirty="0"/>
              <a:t>What determines who is an author of a scholarly article?  What if someone helped you create the tables for your article, are they a co-author of the article?  Think about it and then look at this site from </a:t>
            </a:r>
            <a:r>
              <a:rPr lang="en-US" sz="1500" dirty="0" smtClean="0"/>
              <a:t>the ICMJE</a:t>
            </a:r>
            <a:r>
              <a:rPr lang="en-US" sz="1500" dirty="0"/>
              <a:t> </a:t>
            </a:r>
            <a:r>
              <a:rPr lang="en-US" sz="1700" dirty="0" smtClean="0"/>
              <a:t> </a:t>
            </a:r>
            <a:br>
              <a:rPr lang="en-US" sz="1700" dirty="0" smtClean="0"/>
            </a:br>
            <a:r>
              <a:rPr lang="en-US" sz="1300" u="sng" dirty="0" smtClean="0">
                <a:hlinkClick r:id="rId2"/>
              </a:rPr>
              <a:t>http</a:t>
            </a:r>
            <a:r>
              <a:rPr lang="en-US" sz="1300" u="sng" dirty="0">
                <a:hlinkClick r:id="rId2"/>
              </a:rPr>
              <a:t>://www.icmje.org/recommendations/browse/roles-and-responsibilities/defining-the-role-of-authors-and-contributors.</a:t>
            </a:r>
            <a:r>
              <a:rPr lang="en-US" sz="1300" dirty="0"/>
              <a:t> </a:t>
            </a:r>
            <a:r>
              <a:rPr lang="en-US" sz="1300" dirty="0" smtClean="0"/>
              <a:t/>
            </a:r>
            <a:br>
              <a:rPr lang="en-US" sz="1300" dirty="0" smtClean="0"/>
            </a:br>
            <a:r>
              <a:rPr lang="en-US" sz="1500" dirty="0" smtClean="0"/>
              <a:t>In </a:t>
            </a:r>
            <a:r>
              <a:rPr lang="en-US" sz="1500" dirty="0"/>
              <a:t>your own words, who is an author and who deserves acknowledgment?  </a:t>
            </a:r>
            <a:r>
              <a:rPr lang="en-US" sz="1500" i="1" dirty="0"/>
              <a:t>  </a:t>
            </a:r>
            <a:endParaRPr lang="en-US" sz="1500" dirty="0"/>
          </a:p>
          <a:p>
            <a:pPr marL="0" indent="0">
              <a:buNone/>
            </a:pPr>
            <a:endParaRPr lang="en-US" sz="1800" dirty="0" smtClean="0"/>
          </a:p>
          <a:p>
            <a:pPr marL="0" indent="0">
              <a:buNone/>
            </a:pPr>
            <a:r>
              <a:rPr lang="en-US" sz="1800" dirty="0" smtClean="0"/>
              <a:t>Student Response:</a:t>
            </a:r>
            <a:endParaRPr lang="en-US" sz="1800" dirty="0"/>
          </a:p>
          <a:p>
            <a:pPr marL="274320" lvl="1" indent="0">
              <a:lnSpc>
                <a:spcPct val="120000"/>
              </a:lnSpc>
              <a:buNone/>
            </a:pPr>
            <a:r>
              <a:rPr lang="en-US" sz="2200" dirty="0" smtClean="0"/>
              <a:t>	An </a:t>
            </a:r>
            <a:r>
              <a:rPr lang="en-US" sz="2200" dirty="0"/>
              <a:t>author is an individual who meets the four criteria of authorship as stated by the ICMJE. This includes contributing to the design, acquisition or interpretation of either the work or data of the work. Additionally they must be a part of drafting or revising the work. have final approval of the version which is to be published, and finally must agree to be accountable for all aspects of the work. </a:t>
            </a:r>
          </a:p>
          <a:p>
            <a:pPr marL="274320" lvl="1" indent="0">
              <a:lnSpc>
                <a:spcPct val="120000"/>
              </a:lnSpc>
              <a:buNone/>
            </a:pPr>
            <a:r>
              <a:rPr lang="en-US" sz="2200" dirty="0" smtClean="0"/>
              <a:t>	An </a:t>
            </a:r>
            <a:r>
              <a:rPr lang="en-US" sz="2200" dirty="0"/>
              <a:t>individual should be acknowledged as a contributor if they did not meet all four of the author criteria, but did assist in the project. Contributors can be individually recognized for their assistance, or in a group if more than one person helped in that area.</a:t>
            </a:r>
          </a:p>
          <a:p>
            <a:pPr marL="0" indent="0">
              <a:buNone/>
            </a:pPr>
            <a:endParaRPr lang="en-US" b="1" dirty="0" smtClean="0"/>
          </a:p>
          <a:p>
            <a:pPr marL="0" indent="0">
              <a:buNone/>
            </a:pPr>
            <a:endParaRPr lang="en-US" b="1" dirty="0" smtClean="0"/>
          </a:p>
          <a:p>
            <a:endParaRPr lang="en-US" b="1" dirty="0" smtClean="0"/>
          </a:p>
          <a:p>
            <a:pPr marL="0" indent="0">
              <a:buNone/>
            </a:pPr>
            <a:endParaRPr lang="en-US" dirty="0"/>
          </a:p>
        </p:txBody>
      </p:sp>
    </p:spTree>
    <p:extLst>
      <p:ext uri="{BB962C8B-B14F-4D97-AF65-F5344CB8AC3E}">
        <p14:creationId xmlns:p14="http://schemas.microsoft.com/office/powerpoint/2010/main" val="156806667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9848" y="0"/>
            <a:ext cx="10058400" cy="1609344"/>
          </a:xfrm>
        </p:spPr>
        <p:txBody>
          <a:bodyPr/>
          <a:lstStyle/>
          <a:p>
            <a:r>
              <a:rPr lang="en-US" dirty="0" smtClean="0"/>
              <a:t>Summer Fellows - </a:t>
            </a:r>
            <a:r>
              <a:rPr lang="en-US" sz="3200" dirty="0" smtClean="0"/>
              <a:t>Activities</a:t>
            </a:r>
            <a:endParaRPr lang="en-US" sz="3200" dirty="0"/>
          </a:p>
        </p:txBody>
      </p:sp>
      <p:sp>
        <p:nvSpPr>
          <p:cNvPr id="3" name="Content Placeholder 2"/>
          <p:cNvSpPr>
            <a:spLocks noGrp="1"/>
          </p:cNvSpPr>
          <p:nvPr>
            <p:ph idx="1"/>
          </p:nvPr>
        </p:nvSpPr>
        <p:spPr>
          <a:xfrm>
            <a:off x="1069848" y="1197735"/>
            <a:ext cx="10058400" cy="5318975"/>
          </a:xfrm>
        </p:spPr>
        <p:txBody>
          <a:bodyPr>
            <a:normAutofit/>
          </a:bodyPr>
          <a:lstStyle/>
          <a:p>
            <a:pPr marL="0" indent="0">
              <a:buNone/>
            </a:pPr>
            <a:r>
              <a:rPr lang="en-US" sz="1800" b="1" dirty="0" smtClean="0"/>
              <a:t>Weekly </a:t>
            </a:r>
            <a:r>
              <a:rPr lang="en-US" sz="1800" b="1" dirty="0"/>
              <a:t>Emails:  Content, Act, Reflect </a:t>
            </a:r>
            <a:endParaRPr lang="en-US" sz="1800" b="1" dirty="0" smtClean="0"/>
          </a:p>
          <a:p>
            <a:pPr marL="0" indent="0">
              <a:lnSpc>
                <a:spcPct val="120000"/>
              </a:lnSpc>
              <a:buNone/>
            </a:pPr>
            <a:r>
              <a:rPr lang="en-US" sz="2200" dirty="0" smtClean="0"/>
              <a:t>Perspectives on Researching and Publishing</a:t>
            </a:r>
            <a:r>
              <a:rPr lang="en-US" sz="2200" dirty="0"/>
              <a:t>  </a:t>
            </a:r>
            <a:endParaRPr lang="en-US" sz="1800" dirty="0" smtClean="0"/>
          </a:p>
          <a:p>
            <a:pPr marL="0" indent="0">
              <a:buNone/>
            </a:pPr>
            <a:r>
              <a:rPr lang="en-US" sz="1800" dirty="0" smtClean="0"/>
              <a:t>Student </a:t>
            </a:r>
            <a:r>
              <a:rPr lang="en-US" sz="1800" dirty="0" smtClean="0"/>
              <a:t>Responses:</a:t>
            </a:r>
            <a:endParaRPr lang="en-US" sz="1800" dirty="0"/>
          </a:p>
          <a:p>
            <a:pPr lvl="1">
              <a:lnSpc>
                <a:spcPct val="120000"/>
              </a:lnSpc>
            </a:pPr>
            <a:r>
              <a:rPr lang="en-US" sz="2000" dirty="0"/>
              <a:t>I now also understand that publishing research articles can be a long process filled with many checkpoints along the way and several peer reviews. My lab hasn't talked much about publishing but we may talk more about it as we continue our project. </a:t>
            </a:r>
            <a:endParaRPr lang="en-US" sz="2000" dirty="0" smtClean="0"/>
          </a:p>
          <a:p>
            <a:pPr lvl="1">
              <a:lnSpc>
                <a:spcPct val="120000"/>
              </a:lnSpc>
            </a:pPr>
            <a:r>
              <a:rPr lang="en-US" sz="2000" dirty="0"/>
              <a:t>Before this summer project started, I didn't know about Open Access, mostly because I've always been able to access the articles I've needed through Fisher. Now I understand that there are no set policies for Open Access because it is still so new. </a:t>
            </a:r>
            <a:endParaRPr lang="en-US" sz="2000" b="1" dirty="0" smtClean="0"/>
          </a:p>
          <a:p>
            <a:pPr marL="0" indent="0">
              <a:buNone/>
            </a:pPr>
            <a:endParaRPr lang="en-US" b="1" dirty="0" smtClean="0"/>
          </a:p>
          <a:p>
            <a:endParaRPr lang="en-US" b="1" dirty="0" smtClean="0"/>
          </a:p>
          <a:p>
            <a:pPr marL="0" indent="0">
              <a:buNone/>
            </a:pPr>
            <a:endParaRPr lang="en-US" dirty="0"/>
          </a:p>
        </p:txBody>
      </p:sp>
    </p:spTree>
    <p:extLst>
      <p:ext uri="{BB962C8B-B14F-4D97-AF65-F5344CB8AC3E}">
        <p14:creationId xmlns:p14="http://schemas.microsoft.com/office/powerpoint/2010/main" val="10099699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General Biology</a:t>
            </a:r>
            <a:endParaRPr lang="en-US" dirty="0"/>
          </a:p>
        </p:txBody>
      </p:sp>
      <p:sp>
        <p:nvSpPr>
          <p:cNvPr id="3" name="Text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3221763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General Biology	</a:t>
            </a:r>
            <a:endParaRPr lang="en-US" dirty="0"/>
          </a:p>
        </p:txBody>
      </p:sp>
      <p:sp>
        <p:nvSpPr>
          <p:cNvPr id="3" name="Content Placeholder 2"/>
          <p:cNvSpPr>
            <a:spLocks noGrp="1"/>
          </p:cNvSpPr>
          <p:nvPr>
            <p:ph idx="1"/>
          </p:nvPr>
        </p:nvSpPr>
        <p:spPr/>
        <p:txBody>
          <a:bodyPr>
            <a:normAutofit/>
          </a:bodyPr>
          <a:lstStyle/>
          <a:p>
            <a:pPr marL="0" indent="0">
              <a:buNone/>
            </a:pPr>
            <a:r>
              <a:rPr lang="en-US" b="1" dirty="0" smtClean="0"/>
              <a:t>Big Picture Understandings</a:t>
            </a:r>
          </a:p>
          <a:p>
            <a:r>
              <a:rPr lang="en-US" dirty="0"/>
              <a:t>Scientific </a:t>
            </a:r>
            <a:r>
              <a:rPr lang="en-US" dirty="0" smtClean="0"/>
              <a:t>information </a:t>
            </a:r>
            <a:r>
              <a:rPr lang="en-US" dirty="0"/>
              <a:t>is published with different audiences in mind</a:t>
            </a:r>
            <a:r>
              <a:rPr lang="en-US" dirty="0" smtClean="0"/>
              <a:t>.</a:t>
            </a:r>
            <a:endParaRPr lang="en-US" dirty="0"/>
          </a:p>
          <a:p>
            <a:r>
              <a:rPr lang="en-US" dirty="0"/>
              <a:t>Scientific discovery is a cumulative process. </a:t>
            </a:r>
          </a:p>
          <a:p>
            <a:endParaRPr lang="en-US" dirty="0" smtClean="0"/>
          </a:p>
          <a:p>
            <a:pPr marL="0" indent="0">
              <a:buNone/>
            </a:pPr>
            <a:r>
              <a:rPr lang="en-US" b="1" dirty="0" smtClean="0"/>
              <a:t>Topics Covered</a:t>
            </a:r>
            <a:endParaRPr lang="en-US" b="1" dirty="0"/>
          </a:p>
          <a:p>
            <a:r>
              <a:rPr lang="en-US" dirty="0" smtClean="0"/>
              <a:t>Open Access</a:t>
            </a:r>
          </a:p>
          <a:p>
            <a:r>
              <a:rPr lang="en-US" dirty="0" smtClean="0"/>
              <a:t>Article Processing Charges</a:t>
            </a:r>
          </a:p>
          <a:p>
            <a:r>
              <a:rPr lang="en-US" dirty="0" smtClean="0"/>
              <a:t>Author Instructions</a:t>
            </a:r>
          </a:p>
          <a:p>
            <a:r>
              <a:rPr lang="en-US" dirty="0" smtClean="0"/>
              <a:t>Peer-Review Process </a:t>
            </a:r>
            <a:endParaRPr lang="en-US" dirty="0"/>
          </a:p>
        </p:txBody>
      </p:sp>
    </p:spTree>
    <p:extLst>
      <p:ext uri="{BB962C8B-B14F-4D97-AF65-F5344CB8AC3E}">
        <p14:creationId xmlns:p14="http://schemas.microsoft.com/office/powerpoint/2010/main" val="20306050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9848" y="0"/>
            <a:ext cx="10058400" cy="1609344"/>
          </a:xfrm>
        </p:spPr>
        <p:txBody>
          <a:bodyPr/>
          <a:lstStyle/>
          <a:p>
            <a:r>
              <a:rPr lang="en-US" dirty="0" smtClean="0"/>
              <a:t>General Biology </a:t>
            </a:r>
            <a:r>
              <a:rPr lang="en-US" sz="3200" dirty="0" smtClean="0"/>
              <a:t>- Activities	</a:t>
            </a:r>
            <a:endParaRPr lang="en-US" sz="3200" dirty="0"/>
          </a:p>
        </p:txBody>
      </p:sp>
      <p:sp>
        <p:nvSpPr>
          <p:cNvPr id="3" name="Content Placeholder 2"/>
          <p:cNvSpPr>
            <a:spLocks noGrp="1"/>
          </p:cNvSpPr>
          <p:nvPr>
            <p:ph idx="1"/>
          </p:nvPr>
        </p:nvSpPr>
        <p:spPr>
          <a:xfrm>
            <a:off x="1069848" y="1205682"/>
            <a:ext cx="10058400" cy="5354777"/>
          </a:xfrm>
        </p:spPr>
        <p:txBody>
          <a:bodyPr>
            <a:normAutofit/>
          </a:bodyPr>
          <a:lstStyle/>
          <a:p>
            <a:pPr marL="0" indent="0">
              <a:buNone/>
            </a:pPr>
            <a:endParaRPr lang="en-US" b="1" dirty="0" smtClean="0"/>
          </a:p>
          <a:p>
            <a:pPr marL="0" indent="0">
              <a:buNone/>
            </a:pPr>
            <a:endParaRPr lang="en-US" b="1" dirty="0"/>
          </a:p>
          <a:p>
            <a:pPr marL="0" indent="0">
              <a:buNone/>
            </a:pPr>
            <a:endParaRPr lang="en-US" b="1" dirty="0" smtClean="0"/>
          </a:p>
          <a:p>
            <a:pPr marL="0" indent="0">
              <a:buNone/>
            </a:pPr>
            <a:endParaRPr lang="en-US" b="1" dirty="0"/>
          </a:p>
          <a:p>
            <a:pPr marL="0" indent="0">
              <a:buNone/>
            </a:pPr>
            <a:endParaRPr lang="en-US" b="1" dirty="0" smtClean="0"/>
          </a:p>
          <a:p>
            <a:pPr marL="0" indent="0">
              <a:buNone/>
            </a:pPr>
            <a:endParaRPr lang="en-US" dirty="0"/>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51663" y="1253984"/>
            <a:ext cx="7201905" cy="4982270"/>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138630" y="4247573"/>
            <a:ext cx="6488957" cy="2150783"/>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Tree>
    <p:extLst>
      <p:ext uri="{BB962C8B-B14F-4D97-AF65-F5344CB8AC3E}">
        <p14:creationId xmlns:p14="http://schemas.microsoft.com/office/powerpoint/2010/main" val="13328747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9848" y="0"/>
            <a:ext cx="10058400" cy="1609344"/>
          </a:xfrm>
        </p:spPr>
        <p:txBody>
          <a:bodyPr/>
          <a:lstStyle/>
          <a:p>
            <a:r>
              <a:rPr lang="en-US" dirty="0" smtClean="0"/>
              <a:t>General Biology - </a:t>
            </a:r>
            <a:r>
              <a:rPr lang="en-US" sz="3200" dirty="0" smtClean="0"/>
              <a:t>Activities	</a:t>
            </a:r>
            <a:endParaRPr lang="en-US" sz="3200" dirty="0"/>
          </a:p>
        </p:txBody>
      </p:sp>
      <p:sp>
        <p:nvSpPr>
          <p:cNvPr id="3" name="Content Placeholder 2"/>
          <p:cNvSpPr>
            <a:spLocks noGrp="1"/>
          </p:cNvSpPr>
          <p:nvPr>
            <p:ph idx="1"/>
          </p:nvPr>
        </p:nvSpPr>
        <p:spPr>
          <a:xfrm>
            <a:off x="1069848" y="1303599"/>
            <a:ext cx="10058400" cy="5354777"/>
          </a:xfrm>
        </p:spPr>
        <p:txBody>
          <a:bodyPr>
            <a:normAutofit/>
          </a:bodyPr>
          <a:lstStyle/>
          <a:p>
            <a:pPr marL="0" indent="0">
              <a:buNone/>
            </a:pPr>
            <a:endParaRPr lang="en-US" b="1" dirty="0"/>
          </a:p>
          <a:p>
            <a:pPr marL="0" indent="0">
              <a:buNone/>
            </a:pPr>
            <a:r>
              <a:rPr lang="en-US" b="1" dirty="0"/>
              <a:t>Worksheet Discussion questions:  </a:t>
            </a:r>
            <a:endParaRPr lang="en-US" dirty="0"/>
          </a:p>
          <a:p>
            <a:pPr lvl="0">
              <a:spcAft>
                <a:spcPts val="1200"/>
              </a:spcAft>
            </a:pPr>
            <a:r>
              <a:rPr lang="en-US" dirty="0"/>
              <a:t>What are the positives and negatives of charging authors to publish?</a:t>
            </a:r>
          </a:p>
          <a:p>
            <a:pPr lvl="0">
              <a:spcAft>
                <a:spcPts val="1200"/>
              </a:spcAft>
            </a:pPr>
            <a:r>
              <a:rPr lang="en-US" dirty="0"/>
              <a:t>How are the purposes of Scholarly and Popular publications different? The same?</a:t>
            </a:r>
          </a:p>
          <a:p>
            <a:pPr lvl="0">
              <a:spcAft>
                <a:spcPts val="1200"/>
              </a:spcAft>
            </a:pPr>
            <a:r>
              <a:rPr lang="en-US" dirty="0"/>
              <a:t>What does Peer-Reviewed mean?  What are the positives and negatives of this process?</a:t>
            </a:r>
          </a:p>
          <a:p>
            <a:pPr lvl="0">
              <a:spcAft>
                <a:spcPts val="1200"/>
              </a:spcAft>
            </a:pPr>
            <a:r>
              <a:rPr lang="en-US" dirty="0"/>
              <a:t>How does submission style affect the quality and content of articles published?</a:t>
            </a:r>
          </a:p>
          <a:p>
            <a:pPr marL="0" indent="0">
              <a:buNone/>
            </a:pPr>
            <a:endParaRPr lang="en-US" b="1" dirty="0" smtClean="0"/>
          </a:p>
          <a:p>
            <a:pPr marL="0" indent="0">
              <a:buNone/>
            </a:pPr>
            <a:endParaRPr lang="en-US" b="1" dirty="0" smtClean="0"/>
          </a:p>
          <a:p>
            <a:pPr marL="0" indent="0">
              <a:buNone/>
            </a:pPr>
            <a:endParaRPr lang="en-US" b="1" dirty="0"/>
          </a:p>
          <a:p>
            <a:pPr marL="0" indent="0">
              <a:buNone/>
            </a:pPr>
            <a:endParaRPr lang="en-US" b="1" dirty="0" smtClean="0"/>
          </a:p>
          <a:p>
            <a:pPr marL="0" indent="0">
              <a:buNone/>
            </a:pPr>
            <a:endParaRPr lang="en-US" b="1" dirty="0"/>
          </a:p>
          <a:p>
            <a:pPr marL="0" indent="0">
              <a:buNone/>
            </a:pPr>
            <a:endParaRPr lang="en-US" b="1" dirty="0" smtClean="0"/>
          </a:p>
          <a:p>
            <a:pPr marL="0" indent="0">
              <a:buNone/>
            </a:pPr>
            <a:endParaRPr lang="en-US" dirty="0"/>
          </a:p>
        </p:txBody>
      </p:sp>
    </p:spTree>
    <p:extLst>
      <p:ext uri="{BB962C8B-B14F-4D97-AF65-F5344CB8AC3E}">
        <p14:creationId xmlns:p14="http://schemas.microsoft.com/office/powerpoint/2010/main" val="10417341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Advanced Anatomy</a:t>
            </a:r>
            <a:endParaRPr lang="en-US" dirty="0"/>
          </a:p>
        </p:txBody>
      </p:sp>
      <p:sp>
        <p:nvSpPr>
          <p:cNvPr id="3" name="Text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9029093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Advanced Anatomy</a:t>
            </a:r>
            <a:endParaRPr lang="en-US" dirty="0"/>
          </a:p>
        </p:txBody>
      </p:sp>
      <p:sp>
        <p:nvSpPr>
          <p:cNvPr id="3" name="Content Placeholder 2"/>
          <p:cNvSpPr>
            <a:spLocks noGrp="1"/>
          </p:cNvSpPr>
          <p:nvPr>
            <p:ph idx="1"/>
          </p:nvPr>
        </p:nvSpPr>
        <p:spPr/>
        <p:txBody>
          <a:bodyPr/>
          <a:lstStyle/>
          <a:p>
            <a:pPr marL="0" indent="0">
              <a:buNone/>
            </a:pPr>
            <a:r>
              <a:rPr lang="en-US" b="1" dirty="0" smtClean="0"/>
              <a:t>Topics Covered:</a:t>
            </a:r>
          </a:p>
          <a:p>
            <a:pPr>
              <a:lnSpc>
                <a:spcPct val="150000"/>
              </a:lnSpc>
            </a:pPr>
            <a:r>
              <a:rPr lang="en-US" dirty="0" smtClean="0"/>
              <a:t>Figures in Scholarly </a:t>
            </a:r>
            <a:r>
              <a:rPr lang="en-US" dirty="0" smtClean="0"/>
              <a:t>Books </a:t>
            </a:r>
            <a:r>
              <a:rPr lang="en-US" dirty="0" smtClean="0"/>
              <a:t>and </a:t>
            </a:r>
            <a:r>
              <a:rPr lang="en-US" dirty="0" smtClean="0"/>
              <a:t>Popular Science </a:t>
            </a:r>
            <a:r>
              <a:rPr lang="en-US" dirty="0" smtClean="0"/>
              <a:t>Books</a:t>
            </a:r>
            <a:endParaRPr lang="en-US" dirty="0" smtClean="0"/>
          </a:p>
          <a:p>
            <a:pPr>
              <a:lnSpc>
                <a:spcPct val="150000"/>
              </a:lnSpc>
            </a:pPr>
            <a:r>
              <a:rPr lang="en-US" dirty="0" smtClean="0"/>
              <a:t>References vs Acknowledgements</a:t>
            </a:r>
          </a:p>
          <a:p>
            <a:pPr>
              <a:lnSpc>
                <a:spcPct val="150000"/>
              </a:lnSpc>
            </a:pPr>
            <a:r>
              <a:rPr lang="en-US" dirty="0" smtClean="0"/>
              <a:t>Access to Scholarly Books</a:t>
            </a:r>
          </a:p>
          <a:p>
            <a:pPr>
              <a:lnSpc>
                <a:spcPct val="150000"/>
              </a:lnSpc>
            </a:pPr>
            <a:r>
              <a:rPr lang="en-US" dirty="0" smtClean="0"/>
              <a:t>A </a:t>
            </a:r>
            <a:r>
              <a:rPr lang="en-US" dirty="0"/>
              <a:t>S</a:t>
            </a:r>
            <a:r>
              <a:rPr lang="en-US" dirty="0" smtClean="0"/>
              <a:t>cholarly Book </a:t>
            </a:r>
            <a:r>
              <a:rPr lang="en-US" dirty="0"/>
              <a:t>C</a:t>
            </a:r>
            <a:r>
              <a:rPr lang="en-US" dirty="0" smtClean="0"/>
              <a:t>hapter vs. a Scholarly Article</a:t>
            </a:r>
          </a:p>
          <a:p>
            <a:pPr marL="0" indent="0">
              <a:buNone/>
            </a:pPr>
            <a:endParaRPr lang="en-US" b="1" dirty="0" smtClean="0"/>
          </a:p>
          <a:p>
            <a:pPr marL="0" indent="0">
              <a:buNone/>
            </a:pPr>
            <a:endParaRPr lang="en-US" b="1" dirty="0" smtClean="0"/>
          </a:p>
          <a:p>
            <a:endParaRPr lang="en-US" b="1" dirty="0" smtClean="0"/>
          </a:p>
          <a:p>
            <a:pPr marL="0" indent="0">
              <a:buNone/>
            </a:pPr>
            <a:endParaRPr lang="en-US" dirty="0"/>
          </a:p>
        </p:txBody>
      </p:sp>
    </p:spTree>
    <p:extLst>
      <p:ext uri="{BB962C8B-B14F-4D97-AF65-F5344CB8AC3E}">
        <p14:creationId xmlns:p14="http://schemas.microsoft.com/office/powerpoint/2010/main" val="21524758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Advanced Anatomy - </a:t>
            </a:r>
            <a:r>
              <a:rPr lang="en-US" sz="3200" dirty="0" smtClean="0"/>
              <a:t>Activities</a:t>
            </a:r>
            <a:endParaRPr lang="en-US" sz="3200" dirty="0"/>
          </a:p>
        </p:txBody>
      </p:sp>
      <p:sp>
        <p:nvSpPr>
          <p:cNvPr id="3" name="Content Placeholder 2"/>
          <p:cNvSpPr>
            <a:spLocks noGrp="1"/>
          </p:cNvSpPr>
          <p:nvPr>
            <p:ph idx="1"/>
          </p:nvPr>
        </p:nvSpPr>
        <p:spPr>
          <a:xfrm>
            <a:off x="1069848" y="2121408"/>
            <a:ext cx="10058400" cy="4369544"/>
          </a:xfrm>
        </p:spPr>
        <p:txBody>
          <a:bodyPr>
            <a:normAutofit fontScale="85000" lnSpcReduction="10000"/>
          </a:bodyPr>
          <a:lstStyle/>
          <a:p>
            <a:pPr marL="0" indent="0">
              <a:buNone/>
            </a:pPr>
            <a:r>
              <a:rPr lang="en-US" b="1" dirty="0" smtClean="0"/>
              <a:t>Weekly Private Journals with Librarian </a:t>
            </a:r>
          </a:p>
          <a:p>
            <a:pPr marL="0" indent="0">
              <a:buNone/>
            </a:pPr>
            <a:r>
              <a:rPr lang="en-US" dirty="0" smtClean="0"/>
              <a:t>6 out of 12 entries were about the scholarly book</a:t>
            </a:r>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r>
              <a:rPr lang="en-US" dirty="0" smtClean="0"/>
              <a:t>Student Response: </a:t>
            </a:r>
          </a:p>
          <a:p>
            <a:pPr marL="0" indent="0">
              <a:lnSpc>
                <a:spcPct val="120000"/>
              </a:lnSpc>
              <a:buNone/>
            </a:pPr>
            <a:r>
              <a:rPr lang="en-US" dirty="0" smtClean="0"/>
              <a:t>….</a:t>
            </a:r>
            <a:r>
              <a:rPr lang="en-US" dirty="0"/>
              <a:t> A cheaper book is more likely to be bought because people don't mind spending 10 dollars but do mind about spending almost a 100 dollars. Therefore, more people will have access to You Inner Fish than they will Animal Body Size and </a:t>
            </a:r>
            <a:r>
              <a:rPr lang="en-US" dirty="0" smtClean="0"/>
              <a:t>Fish Oocyte</a:t>
            </a:r>
            <a:r>
              <a:rPr lang="en-US" dirty="0"/>
              <a:t>. This causes a major separation because people who have more money and are maybe more knowledgeable will get the more expensive books and those who don't have that much money and may be less knowledgeable will get the cheaper </a:t>
            </a:r>
            <a:r>
              <a:rPr lang="en-US" dirty="0" smtClean="0"/>
              <a:t>book…….</a:t>
            </a:r>
          </a:p>
          <a:p>
            <a:pPr marL="0" indent="0">
              <a:buNone/>
            </a:pPr>
            <a:endParaRPr lang="en-US" dirty="0"/>
          </a:p>
          <a:p>
            <a:pPr marL="0" indent="0">
              <a:buNone/>
            </a:pPr>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45600" y="3083598"/>
            <a:ext cx="11257738" cy="1539918"/>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Tree>
    <p:extLst>
      <p:ext uri="{BB962C8B-B14F-4D97-AF65-F5344CB8AC3E}">
        <p14:creationId xmlns:p14="http://schemas.microsoft.com/office/powerpoint/2010/main" val="23275725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Summer Fellows</a:t>
            </a:r>
            <a:endParaRPr lang="en-US" dirty="0"/>
          </a:p>
        </p:txBody>
      </p:sp>
      <p:sp>
        <p:nvSpPr>
          <p:cNvPr id="3" name="Text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196355247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ood Type">
  <a:themeElements>
    <a:clrScheme name="Wood Type">
      <a:dk1>
        <a:sysClr val="windowText" lastClr="000000"/>
      </a:dk1>
      <a:lt1>
        <a:sysClr val="window" lastClr="FFFFFF"/>
      </a:lt1>
      <a:dk2>
        <a:srgbClr val="84ACB6"/>
      </a:dk2>
      <a:lt2>
        <a:srgbClr val="EBE9DD"/>
      </a:lt2>
      <a:accent1>
        <a:srgbClr val="6F8183"/>
      </a:accent1>
      <a:accent2>
        <a:srgbClr val="967E96"/>
      </a:accent2>
      <a:accent3>
        <a:srgbClr val="CCC893"/>
      </a:accent3>
      <a:accent4>
        <a:srgbClr val="A54D74"/>
      </a:accent4>
      <a:accent5>
        <a:srgbClr val="949C6B"/>
      </a:accent5>
      <a:accent6>
        <a:srgbClr val="766A50"/>
      </a:accent6>
      <a:hlink>
        <a:srgbClr val="CC6600"/>
      </a:hlink>
      <a:folHlink>
        <a:srgbClr val="777777"/>
      </a:folHlink>
    </a:clrScheme>
    <a:fontScheme name="Wood Type">
      <a:majorFont>
        <a:latin typeface="Century Gothic" panose="020B0502020202020204"/>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man Old Style" panose="02050604050505020204"/>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Wood Type">
      <a:fillStyleLst>
        <a:solidFill>
          <a:schemeClr val="phClr"/>
        </a:solidFill>
        <a:blipFill rotWithShape="1">
          <a:blip xmlns:r="http://schemas.openxmlformats.org/officeDocument/2006/relationships" r:embed="rId1">
            <a:duotone>
              <a:schemeClr val="phClr">
                <a:tint val="70000"/>
                <a:shade val="63000"/>
              </a:schemeClr>
              <a:schemeClr val="phClr">
                <a:tint val="10000"/>
                <a:satMod val="150000"/>
              </a:schemeClr>
            </a:duotone>
          </a:blip>
          <a:tile tx="0" ty="0" sx="60000" sy="59000" flip="none" algn="tl"/>
        </a:blipFill>
        <a:blipFill rotWithShape="1">
          <a:blip xmlns:r="http://schemas.openxmlformats.org/officeDocument/2006/relationships" r:embed="rId1">
            <a:duotone>
              <a:schemeClr val="phClr">
                <a:shade val="36000"/>
                <a:satMod val="120000"/>
              </a:schemeClr>
              <a:schemeClr val="phClr">
                <a:tint val="40000"/>
              </a:schemeClr>
            </a:duotone>
          </a:blip>
          <a:tile tx="0" ty="0" sx="60000" sy="59000" flip="none" algn="tl"/>
        </a:blip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oftEdge rad="12700"/>
          </a:effectLst>
        </a:effectStyle>
        <a:effectStyle>
          <a:effectLst>
            <a:outerShdw blurRad="50800" dist="19050" dir="5400000" algn="tl" rotWithShape="0">
              <a:srgbClr val="000000">
                <a:alpha val="60000"/>
              </a:srgbClr>
            </a:outerShdw>
            <a:softEdge rad="12700"/>
          </a:effectLst>
        </a:effectStyle>
      </a:effectStyleLst>
      <a:bgFillStyleLst>
        <a:solidFill>
          <a:schemeClr val="phClr"/>
        </a:solidFill>
        <a:solidFill>
          <a:schemeClr val="phClr">
            <a:shade val="97000"/>
            <a:satMod val="150000"/>
          </a:schemeClr>
        </a:solidFill>
        <a:blipFill rotWithShape="1">
          <a:blip xmlns:r="http://schemas.openxmlformats.org/officeDocument/2006/relationships" r:embed="rId1">
            <a:duotone>
              <a:schemeClr val="phClr">
                <a:tint val="75000"/>
                <a:shade val="58000"/>
                <a:satMod val="120000"/>
              </a:schemeClr>
              <a:schemeClr val="phClr">
                <a:tint val="50000"/>
                <a:shade val="96000"/>
              </a:schemeClr>
            </a:duotone>
          </a:blip>
          <a:tile tx="0" ty="0" sx="100000" sy="100000" flip="none" algn="tl"/>
        </a:blipFill>
      </a:bgFillStyleLst>
    </a:fmtScheme>
  </a:themeElements>
  <a:objectDefaults/>
  <a:extraClrSchemeLst/>
  <a:extLst>
    <a:ext uri="{05A4C25C-085E-4340-85A3-A5531E510DB2}">
      <thm15:themeFamily xmlns:thm15="http://schemas.microsoft.com/office/thememl/2012/main" name="Wood Type" id="{7ACABC62-BF99-48CF-A9DC-4DB89C7B13DC}" vid="{8E89CD47-BF55-4DDE-B823-2283AA7E7695}"/>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TM03090434[[fn=Wood Type]]</Template>
  <TotalTime>1324</TotalTime>
  <Words>219</Words>
  <Application>Microsoft Office PowerPoint</Application>
  <PresentationFormat>Widescreen</PresentationFormat>
  <Paragraphs>81</Paragraphs>
  <Slides>12</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Bookman Old Style</vt:lpstr>
      <vt:lpstr>Calibri</vt:lpstr>
      <vt:lpstr>Century Gothic</vt:lpstr>
      <vt:lpstr>Wingdings</vt:lpstr>
      <vt:lpstr>Wood Type</vt:lpstr>
      <vt:lpstr>Scholarly Publishing:  Instruction for Undergraduate Students </vt:lpstr>
      <vt:lpstr>General Biology</vt:lpstr>
      <vt:lpstr>General Biology </vt:lpstr>
      <vt:lpstr>General Biology - Activities </vt:lpstr>
      <vt:lpstr>General Biology - Activities </vt:lpstr>
      <vt:lpstr>Advanced Anatomy</vt:lpstr>
      <vt:lpstr>Advanced Anatomy</vt:lpstr>
      <vt:lpstr>Advanced Anatomy - Activities</vt:lpstr>
      <vt:lpstr>Summer Fellows</vt:lpstr>
      <vt:lpstr>Summer Fellows</vt:lpstr>
      <vt:lpstr>Summer Fellows - Activities</vt:lpstr>
      <vt:lpstr>Summer Fellows - Activities</vt:lpstr>
    </vt:vector>
  </TitlesOfParts>
  <Company>St. John Fisher College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Scholarly Publishing:  Instruction for Undergraduate Students</dc:title>
  <dc:creator>Price, Michelle</dc:creator>
  <cp:lastModifiedBy>Price, Michelle</cp:lastModifiedBy>
  <cp:revision>13</cp:revision>
  <dcterms:created xsi:type="dcterms:W3CDTF">2016-10-18T20:43:28Z</dcterms:created>
  <dcterms:modified xsi:type="dcterms:W3CDTF">2016-10-20T15:37:04Z</dcterms:modified>
</cp:coreProperties>
</file>