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4" r:id="rId3"/>
    <p:sldId id="269" r:id="rId4"/>
    <p:sldId id="276" r:id="rId5"/>
    <p:sldId id="277" r:id="rId6"/>
    <p:sldId id="275" r:id="rId7"/>
    <p:sldId id="268" r:id="rId8"/>
    <p:sldId id="296" r:id="rId9"/>
    <p:sldId id="272" r:id="rId10"/>
    <p:sldId id="278" r:id="rId11"/>
    <p:sldId id="286" r:id="rId12"/>
    <p:sldId id="262" r:id="rId13"/>
    <p:sldId id="264" r:id="rId14"/>
    <p:sldId id="273" r:id="rId15"/>
    <p:sldId id="259" r:id="rId16"/>
    <p:sldId id="281" r:id="rId17"/>
    <p:sldId id="279" r:id="rId18"/>
    <p:sldId id="266" r:id="rId19"/>
    <p:sldId id="265" r:id="rId20"/>
    <p:sldId id="283" r:id="rId21"/>
    <p:sldId id="284" r:id="rId22"/>
    <p:sldId id="285" r:id="rId23"/>
    <p:sldId id="271" r:id="rId24"/>
    <p:sldId id="287" r:id="rId25"/>
    <p:sldId id="289" r:id="rId26"/>
    <p:sldId id="288" r:id="rId27"/>
    <p:sldId id="290" r:id="rId28"/>
    <p:sldId id="291" r:id="rId29"/>
    <p:sldId id="292" r:id="rId30"/>
    <p:sldId id="293" r:id="rId31"/>
    <p:sldId id="294" r:id="rId32"/>
    <p:sldId id="260" r:id="rId33"/>
    <p:sldId id="280" r:id="rId34"/>
    <p:sldId id="263" r:id="rId35"/>
    <p:sldId id="28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5417" autoAdjust="0"/>
  </p:normalViewPr>
  <p:slideViewPr>
    <p:cSldViewPr>
      <p:cViewPr varScale="1">
        <p:scale>
          <a:sx n="48" d="100"/>
          <a:sy n="48" d="100"/>
        </p:scale>
        <p:origin x="54" y="4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CE378C-0551-416B-8F9A-9ED5542A3F8A}" type="datetimeFigureOut">
              <a:rPr lang="en-US" smtClean="0"/>
              <a:t>10/29/2015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FBF1A1-F691-40B4-BF9D-C29595DA751A}" type="slidenum">
              <a:rPr lang="en-US" smtClean="0"/>
              <a:t>‹#›</a:t>
            </a:fld>
            <a:endParaRPr lang="en-US"/>
          </a:p>
        </p:txBody>
      </p:sp>
    </p:spTree>
    <p:extLst>
      <p:ext uri="{BB962C8B-B14F-4D97-AF65-F5344CB8AC3E}">
        <p14:creationId xmlns:p14="http://schemas.microsoft.com/office/powerpoint/2010/main" val="220800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243C45-A91A-4673-906F-DA800C3B2541}" type="datetimeFigureOut">
              <a:rPr lang="en-US" smtClean="0"/>
              <a:t>10/29/2015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6998CE-2261-495E-96ED-B2007F6E6E4E}" type="slidenum">
              <a:rPr lang="en-US" smtClean="0"/>
              <a:t>‹#›</a:t>
            </a:fld>
            <a:endParaRPr lang="en-US"/>
          </a:p>
        </p:txBody>
      </p:sp>
    </p:spTree>
    <p:extLst>
      <p:ext uri="{BB962C8B-B14F-4D97-AF65-F5344CB8AC3E}">
        <p14:creationId xmlns:p14="http://schemas.microsoft.com/office/powerpoint/2010/main" val="93564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free &amp; open access digital library for biodiversity literature and primary source materials (field books)</a:t>
            </a:r>
          </a:p>
          <a:p>
            <a:r>
              <a:rPr lang="en-US" dirty="0" smtClean="0"/>
              <a:t>A consortium of 15 libraries working together to run a virtual library branch</a:t>
            </a:r>
          </a:p>
          <a:p>
            <a:r>
              <a:rPr lang="en-US" dirty="0" smtClean="0"/>
              <a:t>A collection of content from the 15 member BHL consortium and other Internet Archive contributors</a:t>
            </a:r>
          </a:p>
          <a:p>
            <a:r>
              <a:rPr lang="en-US" dirty="0" smtClean="0"/>
              <a:t>Anyone is free to access &amp; download BHL materials</a:t>
            </a:r>
          </a:p>
        </p:txBody>
      </p:sp>
      <p:sp>
        <p:nvSpPr>
          <p:cNvPr id="4" name="Slide Number Placeholder 3"/>
          <p:cNvSpPr>
            <a:spLocks noGrp="1"/>
          </p:cNvSpPr>
          <p:nvPr>
            <p:ph type="sldNum" sz="quarter" idx="10"/>
          </p:nvPr>
        </p:nvSpPr>
        <p:spPr/>
        <p:txBody>
          <a:bodyPr/>
          <a:lstStyle/>
          <a:p>
            <a:fld id="{8B9D668B-3C31-2546-BAB6-B7DBC999DD12}" type="slidenum">
              <a:rPr lang="en-US" smtClean="0"/>
              <a:pPr/>
              <a:t>3</a:t>
            </a:fld>
            <a:endParaRPr lang="en-US"/>
          </a:p>
        </p:txBody>
      </p:sp>
    </p:spTree>
    <p:extLst>
      <p:ext uri="{BB962C8B-B14F-4D97-AF65-F5344CB8AC3E}">
        <p14:creationId xmlns:p14="http://schemas.microsoft.com/office/powerpoint/2010/main" val="44295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request</a:t>
            </a:r>
            <a:r>
              <a:rPr lang="en-US" baseline="0" dirty="0" smtClean="0"/>
              <a:t> driven</a:t>
            </a:r>
            <a:endParaRPr lang="en-US" dirty="0"/>
          </a:p>
        </p:txBody>
      </p:sp>
      <p:sp>
        <p:nvSpPr>
          <p:cNvPr id="4" name="Slide Number Placeholder 3"/>
          <p:cNvSpPr>
            <a:spLocks noGrp="1"/>
          </p:cNvSpPr>
          <p:nvPr>
            <p:ph type="sldNum" sz="quarter" idx="10"/>
          </p:nvPr>
        </p:nvSpPr>
        <p:spPr/>
        <p:txBody>
          <a:bodyPr/>
          <a:lstStyle/>
          <a:p>
            <a:fld id="{8A6998CE-2261-495E-96ED-B2007F6E6E4E}" type="slidenum">
              <a:rPr lang="en-US" smtClean="0"/>
              <a:t>14</a:t>
            </a:fld>
            <a:endParaRPr lang="en-US"/>
          </a:p>
        </p:txBody>
      </p:sp>
    </p:spTree>
    <p:extLst>
      <p:ext uri="{BB962C8B-B14F-4D97-AF65-F5344CB8AC3E}">
        <p14:creationId xmlns:p14="http://schemas.microsoft.com/office/powerpoint/2010/main" val="280555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1CEC93-7BB5-45FD-B2CA-41238123E503}"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21118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CEC93-7BB5-45FD-B2CA-41238123E503}"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13843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CEC93-7BB5-45FD-B2CA-41238123E503}"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68694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CEC93-7BB5-45FD-B2CA-41238123E503}"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52949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1CEC93-7BB5-45FD-B2CA-41238123E503}"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401248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1CEC93-7BB5-45FD-B2CA-41238123E503}"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297488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1CEC93-7BB5-45FD-B2CA-41238123E503}"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37120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1CEC93-7BB5-45FD-B2CA-41238123E503}"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329599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CEC93-7BB5-45FD-B2CA-41238123E503}"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280705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CEC93-7BB5-45FD-B2CA-41238123E503}"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294463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CEC93-7BB5-45FD-B2CA-41238123E503}"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2916-6C6F-4232-BE8C-062CDA1E0944}" type="slidenum">
              <a:rPr lang="en-US" smtClean="0"/>
              <a:t>‹#›</a:t>
            </a:fld>
            <a:endParaRPr lang="en-US"/>
          </a:p>
        </p:txBody>
      </p:sp>
    </p:spTree>
    <p:extLst>
      <p:ext uri="{BB962C8B-B14F-4D97-AF65-F5344CB8AC3E}">
        <p14:creationId xmlns:p14="http://schemas.microsoft.com/office/powerpoint/2010/main" val="10885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CEC93-7BB5-45FD-B2CA-41238123E503}" type="datetimeFigureOut">
              <a:rPr lang="en-US" smtClean="0"/>
              <a:t>10/29/2015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C2916-6C6F-4232-BE8C-062CDA1E0944}" type="slidenum">
              <a:rPr lang="en-US" smtClean="0"/>
              <a:t>‹#›</a:t>
            </a:fld>
            <a:endParaRPr lang="en-US"/>
          </a:p>
        </p:txBody>
      </p:sp>
    </p:spTree>
    <p:extLst>
      <p:ext uri="{BB962C8B-B14F-4D97-AF65-F5344CB8AC3E}">
        <p14:creationId xmlns:p14="http://schemas.microsoft.com/office/powerpoint/2010/main" val="864814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hyperlink" Target="http://biodiversitylibrary.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90600"/>
          </a:xfrm>
        </p:spPr>
        <p:txBody>
          <a:bodyPr/>
          <a:lstStyle/>
          <a:p>
            <a:r>
              <a:rPr lang="en-US" dirty="0" smtClean="0"/>
              <a:t>Biodiversity Heritage Library:</a:t>
            </a:r>
            <a:endParaRPr lang="en-US" dirty="0"/>
          </a:p>
        </p:txBody>
      </p:sp>
      <p:sp>
        <p:nvSpPr>
          <p:cNvPr id="3" name="Subtitle 2"/>
          <p:cNvSpPr>
            <a:spLocks noGrp="1"/>
          </p:cNvSpPr>
          <p:nvPr>
            <p:ph type="subTitle" idx="1"/>
          </p:nvPr>
        </p:nvSpPr>
        <p:spPr>
          <a:xfrm>
            <a:off x="1371600" y="1524000"/>
            <a:ext cx="6400800" cy="1447800"/>
          </a:xfrm>
        </p:spPr>
        <p:txBody>
          <a:bodyPr/>
          <a:lstStyle/>
          <a:p>
            <a:r>
              <a:rPr lang="en-US" dirty="0" smtClean="0"/>
              <a:t>A Successful Collaboration, </a:t>
            </a:r>
          </a:p>
          <a:p>
            <a:r>
              <a:rPr lang="en-US" dirty="0" smtClean="0"/>
              <a:t>A Fully Open Access Collection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84985903"/>
              </p:ext>
            </p:extLst>
          </p:nvPr>
        </p:nvGraphicFramePr>
        <p:xfrm>
          <a:off x="990600" y="5180833"/>
          <a:ext cx="3200400" cy="1030233"/>
        </p:xfrm>
        <a:graphic>
          <a:graphicData uri="http://schemas.openxmlformats.org/presentationml/2006/ole">
            <mc:AlternateContent xmlns:mc="http://schemas.openxmlformats.org/markup-compatibility/2006">
              <mc:Choice xmlns:v="urn:schemas-microsoft-com:vml" Requires="v">
                <p:oleObj spid="_x0000_s1046" name="Acrobat Document" r:id="rId3" imgW="6391175" imgH="2057265" progId="AcroExch.Document.7">
                  <p:embed/>
                </p:oleObj>
              </mc:Choice>
              <mc:Fallback>
                <p:oleObj name="Acrobat Document" r:id="rId3" imgW="6391175" imgH="2057265" progId="AcroExch.Document.7">
                  <p:embed/>
                  <p:pic>
                    <p:nvPicPr>
                      <p:cNvPr id="0" name=""/>
                      <p:cNvPicPr/>
                      <p:nvPr/>
                    </p:nvPicPr>
                    <p:blipFill>
                      <a:blip r:embed="rId4"/>
                      <a:stretch>
                        <a:fillRect/>
                      </a:stretch>
                    </p:blipFill>
                    <p:spPr>
                      <a:xfrm>
                        <a:off x="990600" y="5180833"/>
                        <a:ext cx="3200400" cy="1030233"/>
                      </a:xfrm>
                      <a:prstGeom prst="rect">
                        <a:avLst/>
                      </a:prstGeom>
                    </p:spPr>
                  </p:pic>
                </p:oleObj>
              </mc:Fallback>
            </mc:AlternateContent>
          </a:graphicData>
        </a:graphic>
      </p:graphicFrame>
      <p:pic>
        <p:nvPicPr>
          <p:cNvPr id="1034" name="Picture 10" descr="http://www.library.cornell.edu/communications/idenityfiles/red/cuwebbanner/images/library_re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257800"/>
            <a:ext cx="3055520" cy="876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2895600"/>
            <a:ext cx="3188052" cy="677108"/>
          </a:xfrm>
          <a:prstGeom prst="rect">
            <a:avLst/>
          </a:prstGeom>
          <a:noFill/>
        </p:spPr>
        <p:txBody>
          <a:bodyPr wrap="none" rtlCol="0">
            <a:spAutoFit/>
          </a:bodyPr>
          <a:lstStyle/>
          <a:p>
            <a:pPr algn="ctr"/>
            <a:r>
              <a:rPr lang="en-US" sz="2000" dirty="0" smtClean="0"/>
              <a:t>Marty Schlabach</a:t>
            </a:r>
          </a:p>
          <a:p>
            <a:pPr algn="ctr"/>
            <a:r>
              <a:rPr lang="en-US" dirty="0" smtClean="0"/>
              <a:t>Mann Library, Cornell University</a:t>
            </a:r>
            <a:endParaRPr lang="en-US" dirty="0"/>
          </a:p>
        </p:txBody>
      </p:sp>
      <p:sp>
        <p:nvSpPr>
          <p:cNvPr id="6" name="TextBox 5"/>
          <p:cNvSpPr txBox="1"/>
          <p:nvPr/>
        </p:nvSpPr>
        <p:spPr>
          <a:xfrm>
            <a:off x="2291641" y="4038600"/>
            <a:ext cx="4700774" cy="923330"/>
          </a:xfrm>
          <a:prstGeom prst="rect">
            <a:avLst/>
          </a:prstGeom>
          <a:noFill/>
        </p:spPr>
        <p:txBody>
          <a:bodyPr wrap="none" rtlCol="0">
            <a:spAutoFit/>
          </a:bodyPr>
          <a:lstStyle/>
          <a:p>
            <a:pPr algn="ctr"/>
            <a:r>
              <a:rPr lang="en-US" dirty="0" smtClean="0"/>
              <a:t>Upstate New York Science Librarians Conference</a:t>
            </a:r>
          </a:p>
          <a:p>
            <a:pPr algn="ctr"/>
            <a:r>
              <a:rPr lang="en-US" dirty="0" smtClean="0"/>
              <a:t>Cazenovia College, Cazenovia, NY</a:t>
            </a:r>
          </a:p>
          <a:p>
            <a:pPr algn="ctr"/>
            <a:r>
              <a:rPr lang="en-US" dirty="0" smtClean="0"/>
              <a:t>October 25, 2013</a:t>
            </a:r>
            <a:endParaRPr lang="en-US" dirty="0"/>
          </a:p>
        </p:txBody>
      </p:sp>
    </p:spTree>
    <p:extLst>
      <p:ext uri="{BB962C8B-B14F-4D97-AF65-F5344CB8AC3E}">
        <p14:creationId xmlns:p14="http://schemas.microsoft.com/office/powerpoint/2010/main" val="3505892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Structure</a:t>
            </a:r>
            <a:endParaRPr lang="en-US" dirty="0"/>
          </a:p>
        </p:txBody>
      </p:sp>
      <p:sp>
        <p:nvSpPr>
          <p:cNvPr id="3" name="Content Placeholder 2"/>
          <p:cNvSpPr>
            <a:spLocks noGrp="1"/>
          </p:cNvSpPr>
          <p:nvPr>
            <p:ph idx="1"/>
          </p:nvPr>
        </p:nvSpPr>
        <p:spPr>
          <a:xfrm>
            <a:off x="533400" y="1295400"/>
            <a:ext cx="8229600" cy="5105400"/>
          </a:xfrm>
        </p:spPr>
        <p:txBody>
          <a:bodyPr>
            <a:normAutofit lnSpcReduction="10000"/>
          </a:bodyPr>
          <a:lstStyle/>
          <a:p>
            <a:r>
              <a:rPr lang="en-US" dirty="0" smtClean="0"/>
              <a:t>Executive Committee</a:t>
            </a:r>
          </a:p>
          <a:p>
            <a:pPr lvl="1"/>
            <a:r>
              <a:rPr lang="en-US" dirty="0" smtClean="0"/>
              <a:t>Chair, Nancy Gwinn, Smithsonian</a:t>
            </a:r>
          </a:p>
          <a:p>
            <a:pPr lvl="1"/>
            <a:r>
              <a:rPr lang="en-US" dirty="0" smtClean="0"/>
              <a:t>Vice-Chair, Connie Rinaldo, Harvard MCZ</a:t>
            </a:r>
          </a:p>
          <a:p>
            <a:pPr lvl="1"/>
            <a:r>
              <a:rPr lang="en-US" dirty="0" smtClean="0"/>
              <a:t>Secretary, Susan Fraser, NY Botanical Garden</a:t>
            </a:r>
          </a:p>
          <a:p>
            <a:pPr lvl="1"/>
            <a:r>
              <a:rPr lang="en-US" dirty="0" smtClean="0"/>
              <a:t>Ex Officio, William Ulate, BHL Technical Director</a:t>
            </a:r>
          </a:p>
          <a:p>
            <a:pPr lvl="1"/>
            <a:r>
              <a:rPr lang="en-US" dirty="0" smtClean="0"/>
              <a:t>Ex Officio, Martin Kalfatovic, BHL Program Director</a:t>
            </a:r>
          </a:p>
          <a:p>
            <a:r>
              <a:rPr lang="en-US" dirty="0" smtClean="0"/>
              <a:t>Collection Committee</a:t>
            </a:r>
          </a:p>
          <a:p>
            <a:pPr lvl="1"/>
            <a:r>
              <a:rPr lang="en-US" dirty="0" smtClean="0"/>
              <a:t>Representatives from all member libraries</a:t>
            </a:r>
          </a:p>
          <a:p>
            <a:r>
              <a:rPr lang="en-US" dirty="0" smtClean="0"/>
              <a:t>Technical Group</a:t>
            </a:r>
          </a:p>
          <a:p>
            <a:pPr lvl="1"/>
            <a:r>
              <a:rPr lang="en-US" dirty="0" smtClean="0"/>
              <a:t>Representatives from most member libraries</a:t>
            </a:r>
          </a:p>
          <a:p>
            <a:pPr lvl="1"/>
            <a:endParaRPr lang="en-US" dirty="0"/>
          </a:p>
        </p:txBody>
      </p:sp>
    </p:spTree>
    <p:extLst>
      <p:ext uri="{BB962C8B-B14F-4D97-AF65-F5344CB8AC3E}">
        <p14:creationId xmlns:p14="http://schemas.microsoft.com/office/powerpoint/2010/main" val="1466196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BHL Funded?</a:t>
            </a:r>
            <a:endParaRPr lang="en-US" dirty="0"/>
          </a:p>
        </p:txBody>
      </p:sp>
      <p:sp>
        <p:nvSpPr>
          <p:cNvPr id="3" name="Content Placeholder 2"/>
          <p:cNvSpPr>
            <a:spLocks noGrp="1"/>
          </p:cNvSpPr>
          <p:nvPr>
            <p:ph idx="1"/>
          </p:nvPr>
        </p:nvSpPr>
        <p:spPr/>
        <p:txBody>
          <a:bodyPr/>
          <a:lstStyle/>
          <a:p>
            <a:r>
              <a:rPr lang="en-US" dirty="0" smtClean="0"/>
              <a:t>Grants</a:t>
            </a:r>
          </a:p>
          <a:p>
            <a:r>
              <a:rPr lang="en-US" dirty="0" smtClean="0"/>
              <a:t>Annual </a:t>
            </a:r>
            <a:r>
              <a:rPr lang="en-US" dirty="0"/>
              <a:t>m</a:t>
            </a:r>
            <a:r>
              <a:rPr lang="en-US" dirty="0" smtClean="0"/>
              <a:t>embership dues</a:t>
            </a:r>
          </a:p>
          <a:p>
            <a:r>
              <a:rPr lang="en-US" dirty="0" smtClean="0"/>
              <a:t>User donations</a:t>
            </a:r>
          </a:p>
          <a:p>
            <a:r>
              <a:rPr lang="en-US" dirty="0" smtClean="0"/>
              <a:t>In-Kind contributions from member organizations</a:t>
            </a:r>
            <a:endParaRPr lang="en-US" dirty="0"/>
          </a:p>
        </p:txBody>
      </p:sp>
    </p:spTree>
    <p:extLst>
      <p:ext uri="{BB962C8B-B14F-4D97-AF65-F5344CB8AC3E}">
        <p14:creationId xmlns:p14="http://schemas.microsoft.com/office/powerpoint/2010/main" val="75282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Among Collaborators</a:t>
            </a:r>
            <a:endParaRPr lang="en-US" dirty="0"/>
          </a:p>
        </p:txBody>
      </p:sp>
      <p:sp>
        <p:nvSpPr>
          <p:cNvPr id="3" name="Content Placeholder 2"/>
          <p:cNvSpPr>
            <a:spLocks noGrp="1"/>
          </p:cNvSpPr>
          <p:nvPr>
            <p:ph idx="1"/>
          </p:nvPr>
        </p:nvSpPr>
        <p:spPr/>
        <p:txBody>
          <a:bodyPr/>
          <a:lstStyle/>
          <a:p>
            <a:r>
              <a:rPr lang="en-US" dirty="0" smtClean="0"/>
              <a:t>Regular conference calls</a:t>
            </a:r>
          </a:p>
          <a:p>
            <a:r>
              <a:rPr lang="en-US" dirty="0" smtClean="0"/>
              <a:t>Periodic in-person meetings</a:t>
            </a:r>
          </a:p>
          <a:p>
            <a:r>
              <a:rPr lang="en-US" dirty="0" smtClean="0"/>
              <a:t>Email Lists</a:t>
            </a:r>
          </a:p>
          <a:p>
            <a:r>
              <a:rPr lang="en-US" dirty="0" smtClean="0"/>
              <a:t>Issue Tracking System (Gemini)</a:t>
            </a:r>
          </a:p>
          <a:p>
            <a:r>
              <a:rPr lang="en-US" dirty="0" err="1" smtClean="0"/>
              <a:t>WikiSpaces</a:t>
            </a:r>
            <a:endParaRPr lang="en-US" dirty="0" smtClean="0"/>
          </a:p>
          <a:p>
            <a:r>
              <a:rPr lang="en-US" dirty="0" smtClean="0"/>
              <a:t>Google Docs</a:t>
            </a:r>
          </a:p>
          <a:p>
            <a:r>
              <a:rPr lang="en-US" dirty="0" err="1" smtClean="0"/>
              <a:t>Vidyo</a:t>
            </a:r>
            <a:endParaRPr lang="en-US" dirty="0"/>
          </a:p>
        </p:txBody>
      </p:sp>
    </p:spTree>
    <p:extLst>
      <p:ext uri="{BB962C8B-B14F-4D97-AF65-F5344CB8AC3E}">
        <p14:creationId xmlns:p14="http://schemas.microsoft.com/office/powerpoint/2010/main" val="1162204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Collection Policy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57" y="1066800"/>
            <a:ext cx="72390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0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ls5\Documents\Documents\Mann\Collection Development\BHL\collection management cyc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44548" cy="594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1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Also Collaboration with</a:t>
            </a:r>
            <a:endParaRPr lang="en-US" dirty="0"/>
          </a:p>
        </p:txBody>
      </p:sp>
      <p:sp>
        <p:nvSpPr>
          <p:cNvPr id="3" name="Content Placeholder 2"/>
          <p:cNvSpPr>
            <a:spLocks noGrp="1"/>
          </p:cNvSpPr>
          <p:nvPr>
            <p:ph idx="1"/>
          </p:nvPr>
        </p:nvSpPr>
        <p:spPr/>
        <p:txBody>
          <a:bodyPr>
            <a:normAutofit lnSpcReduction="10000"/>
          </a:bodyPr>
          <a:lstStyle/>
          <a:p>
            <a:r>
              <a:rPr lang="en-US" dirty="0" smtClean="0"/>
              <a:t>Internet Archive </a:t>
            </a:r>
            <a:r>
              <a:rPr lang="en-US" sz="2400" dirty="0" smtClean="0"/>
              <a:t>(archive.org)</a:t>
            </a:r>
          </a:p>
          <a:p>
            <a:pPr lvl="1"/>
            <a:r>
              <a:rPr lang="en-US" dirty="0" smtClean="0"/>
              <a:t>Much of the scanning done at IA scan centers</a:t>
            </a:r>
          </a:p>
          <a:p>
            <a:pPr lvl="1"/>
            <a:r>
              <a:rPr lang="en-US" dirty="0" smtClean="0"/>
              <a:t>IA hosts the digital content</a:t>
            </a:r>
          </a:p>
          <a:p>
            <a:pPr lvl="1"/>
            <a:r>
              <a:rPr lang="en-US" dirty="0" smtClean="0"/>
              <a:t>BHL ingests metadata from IA</a:t>
            </a:r>
          </a:p>
          <a:p>
            <a:r>
              <a:rPr lang="en-US" dirty="0" smtClean="0"/>
              <a:t>Encyclopedia of Life </a:t>
            </a:r>
            <a:r>
              <a:rPr lang="en-US" sz="2400" dirty="0" smtClean="0"/>
              <a:t>(eol.org)</a:t>
            </a:r>
          </a:p>
          <a:p>
            <a:pPr lvl="1"/>
            <a:r>
              <a:rPr lang="en-US" dirty="0" smtClean="0"/>
              <a:t>BHL included in EOL funding proposal to MacArthur Foundation provided initial funds</a:t>
            </a:r>
          </a:p>
          <a:p>
            <a:pPr lvl="1"/>
            <a:r>
              <a:rPr lang="en-US" dirty="0" smtClean="0"/>
              <a:t>EOL links from their specie descriptions to the relevant literature in BHL</a:t>
            </a:r>
          </a:p>
          <a:p>
            <a:endParaRPr lang="en-US" dirty="0"/>
          </a:p>
        </p:txBody>
      </p:sp>
    </p:spTree>
    <p:extLst>
      <p:ext uri="{BB962C8B-B14F-4D97-AF65-F5344CB8AC3E}">
        <p14:creationId xmlns:p14="http://schemas.microsoft.com/office/powerpoint/2010/main" val="2591922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cholars program slide 3.jpg"/>
          <p:cNvPicPr>
            <a:picLocks noChangeAspect="1"/>
          </p:cNvPicPr>
          <p:nvPr/>
        </p:nvPicPr>
        <p:blipFill>
          <a:blip r:embed="rId2">
            <a:clrChange>
              <a:clrFrom>
                <a:srgbClr val="DAE2EB"/>
              </a:clrFrom>
              <a:clrTo>
                <a:srgbClr val="DAE2EB">
                  <a:alpha val="0"/>
                </a:srgbClr>
              </a:clrTo>
            </a:clrChange>
          </a:blip>
          <a:srcRect/>
          <a:stretch>
            <a:fillRect/>
          </a:stretch>
        </p:blipFill>
        <p:spPr bwMode="auto">
          <a:xfrm>
            <a:off x="0" y="0"/>
            <a:ext cx="9144000" cy="6858000"/>
          </a:xfrm>
          <a:prstGeom prst="rect">
            <a:avLst/>
          </a:prstGeom>
          <a:noFill/>
          <a:ln w="9525">
            <a:noFill/>
            <a:miter lim="800000"/>
            <a:headEnd/>
            <a:tailEnd/>
          </a:ln>
        </p:spPr>
      </p:pic>
      <p:pic>
        <p:nvPicPr>
          <p:cNvPr id="16388" name="Picture 6" descr="bhl china logo.tif"/>
          <p:cNvPicPr>
            <a:picLocks noChangeAspect="1"/>
          </p:cNvPicPr>
          <p:nvPr/>
        </p:nvPicPr>
        <p:blipFill>
          <a:blip r:embed="rId3"/>
          <a:srcRect/>
          <a:stretch>
            <a:fillRect/>
          </a:stretch>
        </p:blipFill>
        <p:spPr bwMode="auto">
          <a:xfrm>
            <a:off x="6400800" y="2498744"/>
            <a:ext cx="2447659" cy="1356136"/>
          </a:xfrm>
          <a:prstGeom prst="rect">
            <a:avLst/>
          </a:prstGeom>
          <a:noFill/>
          <a:ln w="9525">
            <a:noFill/>
            <a:miter lim="800000"/>
            <a:headEnd/>
            <a:tailEnd/>
          </a:ln>
        </p:spPr>
      </p:pic>
      <p:pic>
        <p:nvPicPr>
          <p:cNvPr id="16389" name="Picture 7" descr="australia logo.tif"/>
          <p:cNvPicPr>
            <a:picLocks noChangeAspect="1"/>
          </p:cNvPicPr>
          <p:nvPr/>
        </p:nvPicPr>
        <p:blipFill>
          <a:blip r:embed="rId4"/>
          <a:srcRect/>
          <a:stretch>
            <a:fillRect/>
          </a:stretch>
        </p:blipFill>
        <p:spPr bwMode="auto">
          <a:xfrm>
            <a:off x="6693848" y="4099552"/>
            <a:ext cx="1966500" cy="1996447"/>
          </a:xfrm>
          <a:prstGeom prst="rect">
            <a:avLst/>
          </a:prstGeom>
          <a:noFill/>
          <a:ln w="9525">
            <a:noFill/>
            <a:miter lim="800000"/>
            <a:headEnd/>
            <a:tailEnd/>
          </a:ln>
        </p:spPr>
      </p:pic>
      <p:pic>
        <p:nvPicPr>
          <p:cNvPr id="16390" name="Picture 9" descr="europe logo.tif"/>
          <p:cNvPicPr>
            <a:picLocks noChangeAspect="1"/>
          </p:cNvPicPr>
          <p:nvPr/>
        </p:nvPicPr>
        <p:blipFill>
          <a:blip r:embed="rId5"/>
          <a:srcRect/>
          <a:stretch>
            <a:fillRect/>
          </a:stretch>
        </p:blipFill>
        <p:spPr bwMode="auto">
          <a:xfrm>
            <a:off x="730532" y="2842102"/>
            <a:ext cx="2149753" cy="2083036"/>
          </a:xfrm>
          <a:prstGeom prst="rect">
            <a:avLst/>
          </a:prstGeom>
          <a:noFill/>
          <a:ln w="9525">
            <a:noFill/>
            <a:miter lim="800000"/>
            <a:headEnd/>
            <a:tailEnd/>
          </a:ln>
        </p:spPr>
      </p:pic>
      <p:pic>
        <p:nvPicPr>
          <p:cNvPr id="16391" name="Picture 10" descr="egypt logo.tif"/>
          <p:cNvPicPr>
            <a:picLocks noChangeAspect="1"/>
          </p:cNvPicPr>
          <p:nvPr/>
        </p:nvPicPr>
        <p:blipFill>
          <a:blip r:embed="rId6"/>
          <a:srcRect/>
          <a:stretch>
            <a:fillRect/>
          </a:stretch>
        </p:blipFill>
        <p:spPr bwMode="auto">
          <a:xfrm>
            <a:off x="3621386" y="2394744"/>
            <a:ext cx="2220472" cy="950138"/>
          </a:xfrm>
          <a:prstGeom prst="rect">
            <a:avLst/>
          </a:prstGeom>
          <a:noFill/>
          <a:ln w="9525">
            <a:noFill/>
            <a:miter lim="800000"/>
            <a:headEnd/>
            <a:tailEnd/>
          </a:ln>
        </p:spPr>
      </p:pic>
      <p:pic>
        <p:nvPicPr>
          <p:cNvPr id="16392" name="Picture 11" descr="scielo logo.tif"/>
          <p:cNvPicPr>
            <a:picLocks noChangeAspect="1"/>
          </p:cNvPicPr>
          <p:nvPr/>
        </p:nvPicPr>
        <p:blipFill>
          <a:blip r:embed="rId7"/>
          <a:srcRect/>
          <a:stretch>
            <a:fillRect/>
          </a:stretch>
        </p:blipFill>
        <p:spPr bwMode="auto">
          <a:xfrm>
            <a:off x="757031" y="4671475"/>
            <a:ext cx="1930400" cy="1092200"/>
          </a:xfrm>
          <a:prstGeom prst="rect">
            <a:avLst/>
          </a:prstGeom>
          <a:noFill/>
          <a:ln w="9525">
            <a:noFill/>
            <a:miter lim="800000"/>
            <a:headEnd/>
            <a:tailEnd/>
          </a:ln>
        </p:spPr>
      </p:pic>
      <p:pic>
        <p:nvPicPr>
          <p:cNvPr id="16393" name="Picture 12" descr="BHL-Combined-2.eps"/>
          <p:cNvPicPr>
            <a:picLocks noChangeAspect="1"/>
          </p:cNvPicPr>
          <p:nvPr/>
        </p:nvPicPr>
        <p:blipFill>
          <a:blip r:embed="rId8"/>
          <a:srcRect/>
          <a:stretch>
            <a:fillRect/>
          </a:stretch>
        </p:blipFill>
        <p:spPr bwMode="auto">
          <a:xfrm>
            <a:off x="730531" y="2499202"/>
            <a:ext cx="2131097" cy="685800"/>
          </a:xfrm>
          <a:prstGeom prst="rect">
            <a:avLst/>
          </a:prstGeom>
          <a:noFill/>
          <a:ln w="9525">
            <a:noFill/>
            <a:miter lim="800000"/>
            <a:headEnd/>
            <a:tailEnd/>
          </a:ln>
        </p:spPr>
      </p:pic>
      <p:pic>
        <p:nvPicPr>
          <p:cNvPr id="16394" name="Picture 15" descr="bhl africa logo.tif"/>
          <p:cNvPicPr>
            <a:picLocks noChangeAspect="1"/>
          </p:cNvPicPr>
          <p:nvPr/>
        </p:nvPicPr>
        <p:blipFill>
          <a:blip r:embed="rId9"/>
          <a:srcRect/>
          <a:stretch>
            <a:fillRect/>
          </a:stretch>
        </p:blipFill>
        <p:spPr bwMode="auto">
          <a:xfrm>
            <a:off x="3658830" y="3854880"/>
            <a:ext cx="1826339" cy="1359066"/>
          </a:xfrm>
          <a:prstGeom prst="rect">
            <a:avLst/>
          </a:prstGeom>
          <a:noFill/>
          <a:ln w="9525">
            <a:noFill/>
            <a:miter lim="800000"/>
            <a:headEnd/>
            <a:tailEnd/>
          </a:ln>
        </p:spPr>
      </p:pic>
      <p:sp>
        <p:nvSpPr>
          <p:cNvPr id="16395" name="TextBox 16"/>
          <p:cNvSpPr txBox="1">
            <a:spLocks noChangeArrowheads="1"/>
          </p:cNvSpPr>
          <p:nvPr/>
        </p:nvSpPr>
        <p:spPr bwMode="auto">
          <a:xfrm>
            <a:off x="457201" y="1639669"/>
            <a:ext cx="8656638" cy="646331"/>
          </a:xfrm>
          <a:prstGeom prst="rect">
            <a:avLst/>
          </a:prstGeom>
          <a:noFill/>
          <a:ln w="9525">
            <a:noFill/>
            <a:miter lim="800000"/>
            <a:headEnd/>
            <a:tailEnd/>
          </a:ln>
        </p:spPr>
        <p:txBody>
          <a:bodyPr wrap="square">
            <a:prstTxWarp prst="textNoShape">
              <a:avLst/>
            </a:prstTxWarp>
            <a:spAutoFit/>
          </a:bodyPr>
          <a:lstStyle/>
          <a:p>
            <a:pPr algn="r"/>
            <a:r>
              <a:rPr lang="en-US" sz="3600" dirty="0" smtClean="0">
                <a:latin typeface="Times New Roman"/>
                <a:cs typeface="Times New Roman"/>
              </a:rPr>
              <a:t>Expanding Collaboration:  Global </a:t>
            </a:r>
            <a:r>
              <a:rPr lang="en-US" sz="3600" dirty="0">
                <a:latin typeface="Times New Roman"/>
                <a:cs typeface="Times New Roman"/>
              </a:rPr>
              <a:t>Partners</a:t>
            </a:r>
          </a:p>
        </p:txBody>
      </p:sp>
      <p:sp>
        <p:nvSpPr>
          <p:cNvPr id="2" name="TextBox 1"/>
          <p:cNvSpPr txBox="1"/>
          <p:nvPr/>
        </p:nvSpPr>
        <p:spPr>
          <a:xfrm>
            <a:off x="6964050" y="5768623"/>
            <a:ext cx="1426096" cy="369332"/>
          </a:xfrm>
          <a:prstGeom prst="rect">
            <a:avLst/>
          </a:prstGeom>
          <a:noFill/>
        </p:spPr>
        <p:txBody>
          <a:bodyPr wrap="none" rtlCol="0">
            <a:spAutoFit/>
          </a:bodyPr>
          <a:lstStyle/>
          <a:p>
            <a:r>
              <a:rPr lang="en-US" dirty="0" smtClean="0">
                <a:solidFill>
                  <a:schemeClr val="tx2">
                    <a:lumMod val="60000"/>
                    <a:lumOff val="40000"/>
                  </a:schemeClr>
                </a:solidFill>
              </a:rPr>
              <a:t>BHL Australia</a:t>
            </a:r>
            <a:endParaRPr lang="en-US" dirty="0">
              <a:solidFill>
                <a:schemeClr val="tx2">
                  <a:lumMod val="60000"/>
                  <a:lumOff val="40000"/>
                </a:schemeClr>
              </a:solidFill>
            </a:endParaRPr>
          </a:p>
        </p:txBody>
      </p:sp>
    </p:spTree>
    <p:extLst>
      <p:ext uri="{BB962C8B-B14F-4D97-AF65-F5344CB8AC3E}">
        <p14:creationId xmlns:p14="http://schemas.microsoft.com/office/powerpoint/2010/main" val="62198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holars program slide 4.jpg"/>
          <p:cNvPicPr>
            <a:picLocks noChangeAspect="1"/>
          </p:cNvPicPr>
          <p:nvPr/>
        </p:nvPicPr>
        <p:blipFill>
          <a:blip r:embed="rId2">
            <a:clrChange>
              <a:clrFrom>
                <a:srgbClr val="DAE2EB"/>
              </a:clrFrom>
              <a:clrTo>
                <a:srgbClr val="DAE2EB">
                  <a:alpha val="0"/>
                </a:srgbClr>
              </a:clrTo>
            </a:clrChange>
          </a:blip>
          <a:srcRect/>
          <a:stretch>
            <a:fillRect/>
          </a:stretch>
        </p:blipFill>
        <p:spPr bwMode="auto">
          <a:xfrm>
            <a:off x="0" y="0"/>
            <a:ext cx="9144000" cy="6858000"/>
          </a:xfrm>
          <a:prstGeom prst="rect">
            <a:avLst/>
          </a:prstGeom>
          <a:noFill/>
          <a:ln w="9525">
            <a:noFill/>
            <a:miter lim="800000"/>
            <a:headEnd/>
            <a:tailEnd/>
          </a:ln>
        </p:spPr>
      </p:pic>
      <p:pic>
        <p:nvPicPr>
          <p:cNvPr id="5" name="Picture 5" descr="twitter logo.tif"/>
          <p:cNvPicPr>
            <a:picLocks noChangeAspect="1"/>
          </p:cNvPicPr>
          <p:nvPr/>
        </p:nvPicPr>
        <p:blipFill>
          <a:blip r:embed="rId3"/>
          <a:srcRect/>
          <a:stretch>
            <a:fillRect/>
          </a:stretch>
        </p:blipFill>
        <p:spPr bwMode="auto">
          <a:xfrm>
            <a:off x="7410451" y="4085021"/>
            <a:ext cx="947737" cy="946530"/>
          </a:xfrm>
          <a:prstGeom prst="rect">
            <a:avLst/>
          </a:prstGeom>
          <a:noFill/>
          <a:ln w="9525">
            <a:noFill/>
            <a:miter lim="800000"/>
            <a:headEnd/>
            <a:tailEnd/>
          </a:ln>
        </p:spPr>
      </p:pic>
      <p:pic>
        <p:nvPicPr>
          <p:cNvPr id="6" name="Picture 6" descr="facebook logo.jpg"/>
          <p:cNvPicPr>
            <a:picLocks noChangeAspect="1"/>
          </p:cNvPicPr>
          <p:nvPr/>
        </p:nvPicPr>
        <p:blipFill>
          <a:blip r:embed="rId4"/>
          <a:srcRect/>
          <a:stretch>
            <a:fillRect/>
          </a:stretch>
        </p:blipFill>
        <p:spPr bwMode="auto">
          <a:xfrm>
            <a:off x="487361" y="3322531"/>
            <a:ext cx="893763" cy="893764"/>
          </a:xfrm>
          <a:prstGeom prst="rect">
            <a:avLst/>
          </a:prstGeom>
          <a:noFill/>
          <a:ln w="9525">
            <a:noFill/>
            <a:miter lim="800000"/>
            <a:headEnd/>
            <a:tailEnd/>
          </a:ln>
        </p:spPr>
      </p:pic>
      <p:pic>
        <p:nvPicPr>
          <p:cNvPr id="7" name="Picture 7" descr="blogger logo.tif"/>
          <p:cNvPicPr>
            <a:picLocks noChangeAspect="1"/>
          </p:cNvPicPr>
          <p:nvPr/>
        </p:nvPicPr>
        <p:blipFill>
          <a:blip r:embed="rId5"/>
          <a:srcRect/>
          <a:stretch>
            <a:fillRect/>
          </a:stretch>
        </p:blipFill>
        <p:spPr bwMode="auto">
          <a:xfrm>
            <a:off x="7315200" y="2445348"/>
            <a:ext cx="1042988" cy="1041663"/>
          </a:xfrm>
          <a:prstGeom prst="rect">
            <a:avLst/>
          </a:prstGeom>
          <a:noFill/>
          <a:ln w="9525">
            <a:noFill/>
            <a:miter lim="800000"/>
            <a:headEnd/>
            <a:tailEnd/>
          </a:ln>
        </p:spPr>
      </p:pic>
      <p:pic>
        <p:nvPicPr>
          <p:cNvPr id="8" name="Picture 8" descr="flickr logo.tif"/>
          <p:cNvPicPr>
            <a:picLocks noChangeAspect="1"/>
          </p:cNvPicPr>
          <p:nvPr/>
        </p:nvPicPr>
        <p:blipFill>
          <a:blip r:embed="rId6"/>
          <a:srcRect/>
          <a:stretch>
            <a:fillRect/>
          </a:stretch>
        </p:blipFill>
        <p:spPr bwMode="auto">
          <a:xfrm>
            <a:off x="401637" y="4771200"/>
            <a:ext cx="1065213" cy="1065213"/>
          </a:xfrm>
          <a:prstGeom prst="rect">
            <a:avLst/>
          </a:prstGeom>
          <a:noFill/>
          <a:ln w="9525">
            <a:noFill/>
            <a:miter lim="800000"/>
            <a:headEnd/>
            <a:tailEnd/>
          </a:ln>
        </p:spPr>
      </p:pic>
      <p:pic>
        <p:nvPicPr>
          <p:cNvPr id="9" name="Picture 9" descr="pinterest logo.png"/>
          <p:cNvPicPr>
            <a:picLocks noChangeAspect="1"/>
          </p:cNvPicPr>
          <p:nvPr/>
        </p:nvPicPr>
        <p:blipFill>
          <a:blip r:embed="rId7"/>
          <a:srcRect/>
          <a:stretch>
            <a:fillRect/>
          </a:stretch>
        </p:blipFill>
        <p:spPr bwMode="auto">
          <a:xfrm>
            <a:off x="7443788" y="5465299"/>
            <a:ext cx="932655" cy="931472"/>
          </a:xfrm>
          <a:prstGeom prst="rect">
            <a:avLst/>
          </a:prstGeom>
          <a:noFill/>
          <a:ln w="9525">
            <a:noFill/>
            <a:miter lim="800000"/>
            <a:headEnd/>
            <a:tailEnd/>
          </a:ln>
        </p:spPr>
      </p:pic>
      <p:sp>
        <p:nvSpPr>
          <p:cNvPr id="10" name="TextBox 10"/>
          <p:cNvSpPr txBox="1">
            <a:spLocks noChangeArrowheads="1"/>
          </p:cNvSpPr>
          <p:nvPr/>
        </p:nvSpPr>
        <p:spPr bwMode="auto">
          <a:xfrm>
            <a:off x="1295400" y="1600200"/>
            <a:ext cx="6781800" cy="646112"/>
          </a:xfrm>
          <a:prstGeom prst="rect">
            <a:avLst/>
          </a:prstGeom>
          <a:noFill/>
          <a:ln w="9525">
            <a:noFill/>
            <a:miter lim="800000"/>
            <a:headEnd/>
            <a:tailEnd/>
          </a:ln>
        </p:spPr>
        <p:txBody>
          <a:bodyPr wrap="square">
            <a:prstTxWarp prst="textNoShape">
              <a:avLst/>
            </a:prstTxWarp>
            <a:spAutoFit/>
          </a:bodyPr>
          <a:lstStyle/>
          <a:p>
            <a:r>
              <a:rPr lang="en-US" sz="3600" dirty="0">
                <a:latin typeface="Adobe Caslon Pro" charset="0"/>
              </a:rPr>
              <a:t>Beyond the Silo: Social Media</a:t>
            </a:r>
          </a:p>
        </p:txBody>
      </p:sp>
      <p:sp>
        <p:nvSpPr>
          <p:cNvPr id="11" name="TextBox 11"/>
          <p:cNvSpPr txBox="1">
            <a:spLocks noChangeArrowheads="1"/>
          </p:cNvSpPr>
          <p:nvPr/>
        </p:nvSpPr>
        <p:spPr bwMode="auto">
          <a:xfrm>
            <a:off x="5141247" y="4251908"/>
            <a:ext cx="1975042" cy="400110"/>
          </a:xfrm>
          <a:prstGeom prst="rect">
            <a:avLst/>
          </a:prstGeom>
          <a:noFill/>
          <a:ln w="9525">
            <a:noFill/>
            <a:miter lim="800000"/>
            <a:headEnd/>
            <a:tailEnd/>
          </a:ln>
        </p:spPr>
        <p:txBody>
          <a:bodyPr wrap="square">
            <a:prstTxWarp prst="textNoShape">
              <a:avLst/>
            </a:prstTxWarp>
            <a:spAutoFit/>
          </a:bodyPr>
          <a:lstStyle/>
          <a:p>
            <a:r>
              <a:rPr lang="en-US" sz="2000" dirty="0">
                <a:latin typeface="Adobe Caslon Pro" charset="0"/>
              </a:rPr>
              <a:t>@</a:t>
            </a:r>
            <a:r>
              <a:rPr lang="en-US" sz="2000" dirty="0" err="1">
                <a:latin typeface="Adobe Caslon Pro" charset="0"/>
              </a:rPr>
              <a:t>BioDivLibrary</a:t>
            </a:r>
            <a:endParaRPr lang="en-US" sz="2000" dirty="0">
              <a:latin typeface="Adobe Caslon Pro" charset="0"/>
            </a:endParaRPr>
          </a:p>
        </p:txBody>
      </p:sp>
      <p:sp>
        <p:nvSpPr>
          <p:cNvPr id="12" name="TextBox 12"/>
          <p:cNvSpPr txBox="1">
            <a:spLocks noChangeArrowheads="1"/>
          </p:cNvSpPr>
          <p:nvPr/>
        </p:nvSpPr>
        <p:spPr bwMode="auto">
          <a:xfrm>
            <a:off x="1620838" y="3478105"/>
            <a:ext cx="5008562" cy="400110"/>
          </a:xfrm>
          <a:prstGeom prst="rect">
            <a:avLst/>
          </a:prstGeom>
          <a:noFill/>
          <a:ln w="9525">
            <a:noFill/>
            <a:miter lim="800000"/>
            <a:headEnd/>
            <a:tailEnd/>
          </a:ln>
        </p:spPr>
        <p:txBody>
          <a:bodyPr wrap="square">
            <a:prstTxWarp prst="textNoShape">
              <a:avLst/>
            </a:prstTxWarp>
            <a:spAutoFit/>
          </a:bodyPr>
          <a:lstStyle/>
          <a:p>
            <a:r>
              <a:rPr lang="en-US" sz="2000" dirty="0">
                <a:latin typeface="Adobe Caslon Pro" charset="0"/>
              </a:rPr>
              <a:t>www.facebook.com/BioDivLibrary</a:t>
            </a:r>
          </a:p>
        </p:txBody>
      </p:sp>
      <p:sp>
        <p:nvSpPr>
          <p:cNvPr id="13" name="TextBox 13"/>
          <p:cNvSpPr txBox="1">
            <a:spLocks noChangeArrowheads="1"/>
          </p:cNvSpPr>
          <p:nvPr/>
        </p:nvSpPr>
        <p:spPr bwMode="auto">
          <a:xfrm>
            <a:off x="4092575" y="2777173"/>
            <a:ext cx="3222625" cy="400110"/>
          </a:xfrm>
          <a:prstGeom prst="rect">
            <a:avLst/>
          </a:prstGeom>
          <a:noFill/>
          <a:ln w="9525">
            <a:noFill/>
            <a:miter lim="800000"/>
            <a:headEnd/>
            <a:tailEnd/>
          </a:ln>
        </p:spPr>
        <p:txBody>
          <a:bodyPr wrap="square">
            <a:prstTxWarp prst="textNoShape">
              <a:avLst/>
            </a:prstTxWarp>
            <a:spAutoFit/>
          </a:bodyPr>
          <a:lstStyle/>
          <a:p>
            <a:r>
              <a:rPr lang="en-US" sz="2000" dirty="0">
                <a:latin typeface="Adobe Caslon Pro" charset="0"/>
              </a:rPr>
              <a:t>blog.biodiversitylibrary.org</a:t>
            </a:r>
          </a:p>
        </p:txBody>
      </p:sp>
      <p:sp>
        <p:nvSpPr>
          <p:cNvPr id="14" name="TextBox 14"/>
          <p:cNvSpPr txBox="1">
            <a:spLocks noChangeArrowheads="1"/>
          </p:cNvSpPr>
          <p:nvPr/>
        </p:nvSpPr>
        <p:spPr bwMode="auto">
          <a:xfrm>
            <a:off x="1620837" y="5031551"/>
            <a:ext cx="4703763"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Adobe Caslon Pro" charset="0"/>
              </a:rPr>
              <a:t>www.flickr.com/photos/biodivlibrary/sets</a:t>
            </a:r>
            <a:endParaRPr lang="en-US" sz="2000" dirty="0">
              <a:latin typeface="Adobe Caslon Pro" charset="0"/>
            </a:endParaRPr>
          </a:p>
        </p:txBody>
      </p:sp>
      <p:sp>
        <p:nvSpPr>
          <p:cNvPr id="15" name="TextBox 15"/>
          <p:cNvSpPr txBox="1">
            <a:spLocks noChangeArrowheads="1"/>
          </p:cNvSpPr>
          <p:nvPr/>
        </p:nvSpPr>
        <p:spPr bwMode="auto">
          <a:xfrm>
            <a:off x="4015271" y="5730980"/>
            <a:ext cx="3170133" cy="400110"/>
          </a:xfrm>
          <a:prstGeom prst="rect">
            <a:avLst/>
          </a:prstGeom>
          <a:noFill/>
          <a:ln w="9525">
            <a:noFill/>
            <a:miter lim="800000"/>
            <a:headEnd/>
            <a:tailEnd/>
          </a:ln>
        </p:spPr>
        <p:txBody>
          <a:bodyPr wrap="square">
            <a:prstTxWarp prst="textNoShape">
              <a:avLst/>
            </a:prstTxWarp>
            <a:spAutoFit/>
          </a:bodyPr>
          <a:lstStyle/>
          <a:p>
            <a:r>
              <a:rPr lang="en-US" sz="2000" dirty="0">
                <a:latin typeface="Adobe Caslon Pro" charset="0"/>
              </a:rPr>
              <a:t>pinterest.com/</a:t>
            </a:r>
            <a:r>
              <a:rPr lang="en-US" sz="2000" dirty="0" err="1">
                <a:latin typeface="Adobe Caslon Pro" charset="0"/>
              </a:rPr>
              <a:t>biodivlibrary</a:t>
            </a:r>
            <a:endParaRPr lang="en-US" sz="2000" dirty="0">
              <a:latin typeface="Adobe Caslon Pro" charset="0"/>
            </a:endParaRPr>
          </a:p>
        </p:txBody>
      </p:sp>
    </p:spTree>
    <p:extLst>
      <p:ext uri="{BB962C8B-B14F-4D97-AF65-F5344CB8AC3E}">
        <p14:creationId xmlns:p14="http://schemas.microsoft.com/office/powerpoint/2010/main" val="262962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599"/>
            <a:ext cx="6719788" cy="2123658"/>
          </a:xfrm>
          <a:prstGeom prst="rect">
            <a:avLst/>
          </a:prstGeom>
          <a:noFill/>
        </p:spPr>
        <p:txBody>
          <a:bodyPr wrap="none" rtlCol="0">
            <a:spAutoFit/>
          </a:bodyPr>
          <a:lstStyle/>
          <a:p>
            <a:r>
              <a:rPr lang="en-US" sz="4400" dirty="0" smtClean="0"/>
              <a:t>Biodiversity Heritage Library</a:t>
            </a:r>
          </a:p>
          <a:p>
            <a:endParaRPr lang="en-US" sz="4400" dirty="0" smtClean="0"/>
          </a:p>
          <a:p>
            <a:r>
              <a:rPr lang="en-US" sz="4400" dirty="0" smtClean="0">
                <a:hlinkClick r:id="rId2"/>
              </a:rPr>
              <a:t>http://biodiversitylibrary.org</a:t>
            </a:r>
            <a:endParaRPr lang="en-US" sz="4400" dirty="0"/>
          </a:p>
        </p:txBody>
      </p:sp>
    </p:spTree>
    <p:extLst>
      <p:ext uri="{BB962C8B-B14F-4D97-AF65-F5344CB8AC3E}">
        <p14:creationId xmlns:p14="http://schemas.microsoft.com/office/powerpoint/2010/main" val="817332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BHL?</a:t>
            </a:r>
            <a:endParaRPr lang="en-US" dirty="0"/>
          </a:p>
        </p:txBody>
      </p:sp>
      <p:sp>
        <p:nvSpPr>
          <p:cNvPr id="3" name="Content Placeholder 2"/>
          <p:cNvSpPr>
            <a:spLocks noGrp="1"/>
          </p:cNvSpPr>
          <p:nvPr>
            <p:ph idx="1"/>
          </p:nvPr>
        </p:nvSpPr>
        <p:spPr>
          <a:xfrm>
            <a:off x="457200" y="1600200"/>
            <a:ext cx="7467600" cy="4525963"/>
          </a:xfrm>
        </p:spPr>
        <p:txBody>
          <a:bodyPr/>
          <a:lstStyle/>
          <a:p>
            <a:r>
              <a:rPr lang="en-US" dirty="0"/>
              <a:t>D</a:t>
            </a:r>
            <a:r>
              <a:rPr lang="en-US" dirty="0" smtClean="0"/>
              <a:t>eveloped to meet the needs of the taxonomic community</a:t>
            </a:r>
          </a:p>
          <a:p>
            <a:r>
              <a:rPr lang="en-US" dirty="0" smtClean="0"/>
              <a:t>But of value to most fields of biology, even agriculture</a:t>
            </a:r>
          </a:p>
          <a:p>
            <a:r>
              <a:rPr lang="en-US" dirty="0" smtClean="0"/>
              <a:t>Also of interest for wide array of beautiful illustrations</a:t>
            </a:r>
            <a:endParaRPr lang="en-US" dirty="0"/>
          </a:p>
        </p:txBody>
      </p:sp>
    </p:spTree>
    <p:extLst>
      <p:ext uri="{BB962C8B-B14F-4D97-AF65-F5344CB8AC3E}">
        <p14:creationId xmlns:p14="http://schemas.microsoft.com/office/powerpoint/2010/main" val="156314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US" dirty="0" smtClean="0"/>
              <a:t>Biodiversity Heritage Library is…</a:t>
            </a:r>
            <a:endParaRPr lang="en-US" dirty="0"/>
          </a:p>
        </p:txBody>
      </p:sp>
      <p:sp>
        <p:nvSpPr>
          <p:cNvPr id="3" name="Content Placeholder 2"/>
          <p:cNvSpPr>
            <a:spLocks noGrp="1"/>
          </p:cNvSpPr>
          <p:nvPr>
            <p:ph idx="1"/>
          </p:nvPr>
        </p:nvSpPr>
        <p:spPr/>
        <p:txBody>
          <a:bodyPr/>
          <a:lstStyle/>
          <a:p>
            <a:pPr lvl="0" defTabSz="457200">
              <a:buFont typeface="Arial"/>
              <a:buChar char="•"/>
            </a:pPr>
            <a:r>
              <a:rPr lang="en-US" sz="2800" dirty="0">
                <a:solidFill>
                  <a:prstClr val="black"/>
                </a:solidFill>
                <a:latin typeface="Chaparral Pro" charset="0"/>
                <a:ea typeface="Chaparral Pro" charset="0"/>
                <a:cs typeface="Chaparral Pro" charset="0"/>
              </a:rPr>
              <a:t>A consortium of 15 natural history, botanical libraries and research institutions</a:t>
            </a:r>
          </a:p>
          <a:p>
            <a:pPr lvl="0" defTabSz="457200">
              <a:buFont typeface="Arial"/>
              <a:buChar char="•"/>
            </a:pPr>
            <a:r>
              <a:rPr lang="en-US" sz="2800" dirty="0">
                <a:solidFill>
                  <a:prstClr val="black"/>
                </a:solidFill>
                <a:latin typeface="Chaparral Pro" charset="0"/>
                <a:ea typeface="Chaparral Pro" charset="0"/>
                <a:cs typeface="Chaparral Pro" charset="0"/>
              </a:rPr>
              <a:t>An open access digital library for legacy biodiversity </a:t>
            </a:r>
            <a:r>
              <a:rPr lang="en-US" sz="2800" dirty="0" smtClean="0">
                <a:solidFill>
                  <a:prstClr val="black"/>
                </a:solidFill>
                <a:latin typeface="Chaparral Pro" charset="0"/>
                <a:ea typeface="Chaparral Pro" charset="0"/>
                <a:cs typeface="Chaparral Pro" charset="0"/>
              </a:rPr>
              <a:t>literature</a:t>
            </a:r>
            <a:endParaRPr lang="en-US" sz="2800" dirty="0">
              <a:solidFill>
                <a:prstClr val="black"/>
              </a:solidFill>
              <a:latin typeface="Chaparral Pro" charset="0"/>
              <a:ea typeface="Chaparral Pro" charset="0"/>
              <a:cs typeface="Chaparral Pro" charset="0"/>
            </a:endParaRPr>
          </a:p>
          <a:p>
            <a:pPr lvl="0" defTabSz="457200">
              <a:buFont typeface="Arial"/>
              <a:buChar char="•"/>
            </a:pPr>
            <a:r>
              <a:rPr lang="en-US" sz="2800" dirty="0">
                <a:solidFill>
                  <a:prstClr val="black"/>
                </a:solidFill>
                <a:latin typeface="Chaparral Pro" charset="0"/>
                <a:ea typeface="Chaparral Pro" charset="0"/>
                <a:cs typeface="Chaparral Pro" charset="0"/>
              </a:rPr>
              <a:t>An open data repository of taxonomic names and bibliographic information</a:t>
            </a:r>
          </a:p>
          <a:p>
            <a:pPr lvl="0" defTabSz="457200">
              <a:buFont typeface="Arial"/>
              <a:buChar char="•"/>
            </a:pPr>
            <a:r>
              <a:rPr lang="en-US" sz="2800" dirty="0">
                <a:solidFill>
                  <a:prstClr val="black"/>
                </a:solidFill>
                <a:latin typeface="Chaparral Pro" charset="0"/>
                <a:ea typeface="Chaparral Pro" charset="0"/>
                <a:cs typeface="Chaparral Pro" charset="0"/>
              </a:rPr>
              <a:t>An increasingly global </a:t>
            </a:r>
            <a:r>
              <a:rPr lang="en-US" sz="2800" dirty="0" smtClean="0">
                <a:solidFill>
                  <a:prstClr val="black"/>
                </a:solidFill>
                <a:latin typeface="Chaparral Pro" charset="0"/>
                <a:ea typeface="Chaparral Pro" charset="0"/>
                <a:cs typeface="Chaparral Pro" charset="0"/>
              </a:rPr>
              <a:t>effort</a:t>
            </a:r>
            <a:endParaRPr lang="en-US" sz="2800" dirty="0">
              <a:solidFill>
                <a:prstClr val="black"/>
              </a:solidFill>
              <a:latin typeface="Chaparral Pro" charset="0"/>
              <a:ea typeface="Chaparral Pro" charset="0"/>
              <a:cs typeface="Chaparral Pro" charset="0"/>
            </a:endParaRPr>
          </a:p>
        </p:txBody>
      </p:sp>
    </p:spTree>
    <p:extLst>
      <p:ext uri="{BB962C8B-B14F-4D97-AF65-F5344CB8AC3E}">
        <p14:creationId xmlns:p14="http://schemas.microsoft.com/office/powerpoint/2010/main" val="3219543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15" y="1676400"/>
            <a:ext cx="7534275" cy="492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02059" y="1030069"/>
            <a:ext cx="4322786" cy="646331"/>
          </a:xfrm>
          <a:prstGeom prst="rect">
            <a:avLst/>
          </a:prstGeom>
          <a:noFill/>
        </p:spPr>
        <p:txBody>
          <a:bodyPr wrap="none" rtlCol="0">
            <a:spAutoFit/>
          </a:bodyPr>
          <a:lstStyle/>
          <a:p>
            <a:r>
              <a:rPr lang="en-US" sz="3600" dirty="0" smtClean="0"/>
              <a:t>BHL Subject Tag </a:t>
            </a:r>
            <a:r>
              <a:rPr lang="en-US" sz="3600" dirty="0"/>
              <a:t>C</a:t>
            </a:r>
            <a:r>
              <a:rPr lang="en-US" sz="3600" dirty="0" smtClean="0"/>
              <a:t>loud</a:t>
            </a:r>
            <a:endParaRPr lang="en-US" sz="3600" dirty="0"/>
          </a:p>
        </p:txBody>
      </p:sp>
    </p:spTree>
    <p:extLst>
      <p:ext uri="{BB962C8B-B14F-4D97-AF65-F5344CB8AC3E}">
        <p14:creationId xmlns:p14="http://schemas.microsoft.com/office/powerpoint/2010/main" val="1617905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609600"/>
            <a:ext cx="1483098" cy="646331"/>
          </a:xfrm>
          <a:prstGeom prst="rect">
            <a:avLst/>
          </a:prstGeom>
          <a:noFill/>
        </p:spPr>
        <p:txBody>
          <a:bodyPr wrap="none" rtlCol="0">
            <a:spAutoFit/>
          </a:bodyPr>
          <a:lstStyle/>
          <a:p>
            <a:r>
              <a:rPr lang="en-US" sz="3600" dirty="0" smtClean="0"/>
              <a:t>Impact</a:t>
            </a:r>
            <a:endParaRPr lang="en-US" dirty="0"/>
          </a:p>
        </p:txBody>
      </p:sp>
      <p:sp>
        <p:nvSpPr>
          <p:cNvPr id="3" name="TextBox 2"/>
          <p:cNvSpPr txBox="1"/>
          <p:nvPr/>
        </p:nvSpPr>
        <p:spPr>
          <a:xfrm>
            <a:off x="533400" y="1447800"/>
            <a:ext cx="7924800" cy="5016758"/>
          </a:xfrm>
          <a:prstGeom prst="rect">
            <a:avLst/>
          </a:prstGeom>
          <a:noFill/>
        </p:spPr>
        <p:txBody>
          <a:bodyPr wrap="square" rtlCol="0">
            <a:spAutoFit/>
          </a:bodyPr>
          <a:lstStyle/>
          <a:p>
            <a:r>
              <a:rPr lang="en-US" sz="3200" dirty="0"/>
              <a:t>“I would like thank you all very much for invaluable work and support you do. I just got a </a:t>
            </a:r>
            <a:r>
              <a:rPr lang="en-US" sz="3200" dirty="0" err="1"/>
              <a:t>pdf</a:t>
            </a:r>
            <a:r>
              <a:rPr lang="en-US" sz="3200" dirty="0"/>
              <a:t>-file from more than century old (1893) journal paper (regional naturalist society paper, published in Finland), to get copy I should take 500 mile drive to our university library. Now I am got it </a:t>
            </a:r>
            <a:r>
              <a:rPr lang="en-US" sz="3200" dirty="0" err="1"/>
              <a:t>fastly</a:t>
            </a:r>
            <a:r>
              <a:rPr lang="en-US" sz="3200" dirty="0"/>
              <a:t> in high-quality </a:t>
            </a:r>
            <a:r>
              <a:rPr lang="en-US" sz="3200" dirty="0" err="1"/>
              <a:t>pdf</a:t>
            </a:r>
            <a:r>
              <a:rPr lang="en-US" sz="3200" dirty="0"/>
              <a:t>-copy. Cordial thanks and all success in continuing your highly valuable mission.” [conservation biologist from Estonia]</a:t>
            </a:r>
          </a:p>
        </p:txBody>
      </p:sp>
    </p:spTree>
    <p:extLst>
      <p:ext uri="{BB962C8B-B14F-4D97-AF65-F5344CB8AC3E}">
        <p14:creationId xmlns:p14="http://schemas.microsoft.com/office/powerpoint/2010/main" val="190863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2819400" cy="1143000"/>
          </a:xfrm>
        </p:spPr>
        <p:txBody>
          <a:bodyPr/>
          <a:lstStyle/>
          <a:p>
            <a:r>
              <a:rPr lang="en-US" sz="3600" dirty="0" smtClean="0"/>
              <a:t>Impact</a:t>
            </a:r>
            <a:endParaRPr lang="en-US" dirty="0"/>
          </a:p>
        </p:txBody>
      </p:sp>
      <p:sp>
        <p:nvSpPr>
          <p:cNvPr id="3" name="TextBox 2"/>
          <p:cNvSpPr txBox="1"/>
          <p:nvPr/>
        </p:nvSpPr>
        <p:spPr>
          <a:xfrm>
            <a:off x="609600" y="1295400"/>
            <a:ext cx="7924800" cy="5262979"/>
          </a:xfrm>
          <a:prstGeom prst="rect">
            <a:avLst/>
          </a:prstGeom>
          <a:noFill/>
        </p:spPr>
        <p:txBody>
          <a:bodyPr wrap="square" rtlCol="0">
            <a:spAutoFit/>
          </a:bodyPr>
          <a:lstStyle/>
          <a:p>
            <a:r>
              <a:rPr lang="en-US" sz="2800" dirty="0"/>
              <a:t>“You are a wonderful resource. I maintain a Website that describes the plant genus </a:t>
            </a:r>
            <a:r>
              <a:rPr lang="en-US" sz="2800" dirty="0" err="1"/>
              <a:t>Opuntia</a:t>
            </a:r>
            <a:r>
              <a:rPr lang="en-US" sz="2800" dirty="0"/>
              <a:t> (prickly pear cacti). There is no way I could maintain such a site without access to literature from 100-200 years ago. Most of the cactus species were discovered long ago; I find it invaluable to put up PDF files to document each species in the literature as I document them photographically. I am a botanist, but I work in the pharmaceutical field (not so many botanical jobs out there). Your library makes it possible for me to continue working with plants in a meaningful and scientific manner.” </a:t>
            </a:r>
          </a:p>
        </p:txBody>
      </p:sp>
    </p:spTree>
    <p:extLst>
      <p:ext uri="{BB962C8B-B14F-4D97-AF65-F5344CB8AC3E}">
        <p14:creationId xmlns:p14="http://schemas.microsoft.com/office/powerpoint/2010/main" val="2539923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600201"/>
            <a:ext cx="8229600" cy="3994166"/>
          </a:xfrm>
        </p:spPr>
        <p:txBody>
          <a:bodyPr/>
          <a:lstStyle/>
          <a:p>
            <a:r>
              <a:rPr lang="en-US" dirty="0" smtClean="0"/>
              <a:t>All BHL members and staff who collectively contribute to BHL</a:t>
            </a:r>
          </a:p>
          <a:p>
            <a:r>
              <a:rPr lang="en-US" dirty="0" smtClean="0"/>
              <a:t>Cornell University Library for membership and digitization support</a:t>
            </a:r>
          </a:p>
          <a:p>
            <a:r>
              <a:rPr lang="en-US" dirty="0" smtClean="0"/>
              <a:t>Especially for assistance with this presentation</a:t>
            </a:r>
          </a:p>
          <a:p>
            <a:pPr lvl="1"/>
            <a:r>
              <a:rPr lang="en-US" dirty="0" smtClean="0"/>
              <a:t>Martin Kalfatovic, BHL Program Director</a:t>
            </a:r>
          </a:p>
          <a:p>
            <a:pPr lvl="1"/>
            <a:r>
              <a:rPr lang="en-US" dirty="0" smtClean="0"/>
              <a:t>Bianca Crowley, BHL Collection Coordinator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508368"/>
            <a:ext cx="2514600" cy="80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library.cornell.edu/communications/idenityfiles/red/cuwebbanner/images/library_r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594366"/>
            <a:ext cx="252412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6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
            <a:ext cx="8415337" cy="688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969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74" y="942974"/>
            <a:ext cx="8620526" cy="558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389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0" y="217588"/>
            <a:ext cx="8873540" cy="576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758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119"/>
            <a:ext cx="8153400" cy="678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263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0"/>
            <a:ext cx="859155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092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53163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98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HLhome.png"/>
          <p:cNvPicPr>
            <a:picLocks noChangeAspect="1"/>
          </p:cNvPicPr>
          <p:nvPr/>
        </p:nvPicPr>
        <p:blipFill>
          <a:blip r:embed="rId3"/>
          <a:stretch>
            <a:fillRect/>
          </a:stretch>
        </p:blipFill>
        <p:spPr>
          <a:xfrm>
            <a:off x="480796" y="0"/>
            <a:ext cx="8182408" cy="6858000"/>
          </a:xfrm>
          <a:prstGeom prst="rect">
            <a:avLst/>
          </a:prstGeom>
        </p:spPr>
      </p:pic>
      <p:sp>
        <p:nvSpPr>
          <p:cNvPr id="4" name="TextBox 3"/>
          <p:cNvSpPr txBox="1"/>
          <p:nvPr/>
        </p:nvSpPr>
        <p:spPr>
          <a:xfrm>
            <a:off x="2286000" y="86380"/>
            <a:ext cx="6682004" cy="523220"/>
          </a:xfrm>
          <a:prstGeom prst="rect">
            <a:avLst/>
          </a:prstGeom>
          <a:solidFill>
            <a:schemeClr val="bg1"/>
          </a:solidFill>
        </p:spPr>
        <p:txBody>
          <a:bodyPr wrap="square" rtlCol="0">
            <a:spAutoFit/>
          </a:bodyPr>
          <a:lstStyle/>
          <a:p>
            <a:r>
              <a:rPr lang="en-US" sz="2800" dirty="0" smtClean="0">
                <a:latin typeface="Ayuthaya"/>
                <a:cs typeface="Ayuthaya"/>
              </a:rPr>
              <a:t>http://</a:t>
            </a:r>
            <a:r>
              <a:rPr lang="en-US" sz="2800" dirty="0" err="1" smtClean="0">
                <a:latin typeface="Ayuthaya"/>
                <a:cs typeface="Ayuthaya"/>
              </a:rPr>
              <a:t>biodiversitylibrary.org</a:t>
            </a:r>
            <a:endParaRPr lang="en-US" sz="2800" dirty="0">
              <a:latin typeface="Ayuthaya"/>
              <a:cs typeface="Ayuthaya"/>
            </a:endParaRPr>
          </a:p>
        </p:txBody>
      </p:sp>
      <p:sp>
        <p:nvSpPr>
          <p:cNvPr id="7" name="TextBox 7"/>
          <p:cNvSpPr txBox="1">
            <a:spLocks noChangeArrowheads="1"/>
          </p:cNvSpPr>
          <p:nvPr/>
        </p:nvSpPr>
        <p:spPr bwMode="auto">
          <a:xfrm>
            <a:off x="4648200" y="2690098"/>
            <a:ext cx="4267200" cy="2339102"/>
          </a:xfrm>
          <a:prstGeom prst="rect">
            <a:avLst/>
          </a:prstGeom>
          <a:solidFill>
            <a:schemeClr val="bg1"/>
          </a:solidFill>
          <a:ln w="76200" cap="rnd" cmpd="tri">
            <a:solidFill>
              <a:schemeClr val="tx2"/>
            </a:solidFill>
            <a:miter lim="800000"/>
            <a:headEnd/>
            <a:tailEnd/>
          </a:ln>
        </p:spPr>
        <p:txBody>
          <a:bodyPr wrap="square">
            <a:prstTxWarp prst="textNoShape">
              <a:avLst/>
            </a:prstTxWarp>
            <a:spAutoFit/>
          </a:bodyPr>
          <a:lstStyle/>
          <a:p>
            <a:pPr>
              <a:spcAft>
                <a:spcPts val="1200"/>
              </a:spcAft>
            </a:pPr>
            <a:r>
              <a:rPr lang="en-US" sz="3200" dirty="0" smtClean="0">
                <a:solidFill>
                  <a:schemeClr val="tx2"/>
                </a:solidFill>
                <a:latin typeface="Ayuthaya"/>
                <a:cs typeface="Times New Roman" pitchFamily="18" charset="0"/>
              </a:rPr>
              <a:t>Now online</a:t>
            </a:r>
          </a:p>
          <a:p>
            <a:pPr>
              <a:spcAft>
                <a:spcPts val="1200"/>
              </a:spcAft>
            </a:pPr>
            <a:r>
              <a:rPr lang="en-US" sz="2800" dirty="0" smtClean="0">
                <a:solidFill>
                  <a:schemeClr val="tx2"/>
                </a:solidFill>
                <a:latin typeface="Ayuthaya"/>
                <a:cs typeface="Times New Roman" pitchFamily="18" charset="0"/>
              </a:rPr>
              <a:t>63,831 titles</a:t>
            </a:r>
          </a:p>
          <a:p>
            <a:pPr>
              <a:spcAft>
                <a:spcPts val="1200"/>
              </a:spcAft>
            </a:pPr>
            <a:r>
              <a:rPr lang="en-US" sz="2800" dirty="0" smtClean="0">
                <a:solidFill>
                  <a:schemeClr val="tx2"/>
                </a:solidFill>
                <a:latin typeface="Ayuthaya"/>
                <a:cs typeface="Times New Roman" pitchFamily="18" charset="0"/>
              </a:rPr>
              <a:t>119,859 volumes</a:t>
            </a:r>
          </a:p>
          <a:p>
            <a:pPr>
              <a:spcAft>
                <a:spcPts val="1200"/>
              </a:spcAft>
            </a:pPr>
            <a:r>
              <a:rPr lang="en-US" sz="2800" dirty="0" smtClean="0">
                <a:solidFill>
                  <a:schemeClr val="tx2"/>
                </a:solidFill>
                <a:latin typeface="Ayuthaya"/>
                <a:cs typeface="Times New Roman" pitchFamily="18" charset="0"/>
              </a:rPr>
              <a:t>41.8 million pages</a:t>
            </a:r>
          </a:p>
        </p:txBody>
      </p:sp>
    </p:spTree>
    <p:extLst>
      <p:ext uri="{BB962C8B-B14F-4D97-AF65-F5344CB8AC3E}">
        <p14:creationId xmlns:p14="http://schemas.microsoft.com/office/powerpoint/2010/main" val="38075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8592574" cy="688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844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602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Collaboration of 10 Libraries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Smithsonian Libraries</a:t>
            </a:r>
          </a:p>
          <a:p>
            <a:r>
              <a:rPr lang="en-US" dirty="0" smtClean="0"/>
              <a:t>Missouri Botanical Garden</a:t>
            </a:r>
          </a:p>
          <a:p>
            <a:r>
              <a:rPr lang="en-US" dirty="0" smtClean="0"/>
              <a:t>New York Botanical Garden</a:t>
            </a:r>
          </a:p>
          <a:p>
            <a:r>
              <a:rPr lang="en-US" dirty="0" smtClean="0"/>
              <a:t>Field Museum</a:t>
            </a:r>
          </a:p>
          <a:p>
            <a:r>
              <a:rPr lang="en-US" dirty="0" smtClean="0"/>
              <a:t>California Academy of Sciences</a:t>
            </a:r>
          </a:p>
          <a:p>
            <a:r>
              <a:rPr lang="en-US" dirty="0" smtClean="0"/>
              <a:t>Marine Biological Lab/Woods Hole Oceanographic Institute</a:t>
            </a:r>
          </a:p>
        </p:txBody>
      </p:sp>
      <p:sp>
        <p:nvSpPr>
          <p:cNvPr id="4" name="Content Placeholder 3"/>
          <p:cNvSpPr>
            <a:spLocks noGrp="1"/>
          </p:cNvSpPr>
          <p:nvPr>
            <p:ph sz="half" idx="2"/>
          </p:nvPr>
        </p:nvSpPr>
        <p:spPr/>
        <p:txBody>
          <a:bodyPr>
            <a:normAutofit fontScale="92500" lnSpcReduction="10000"/>
          </a:bodyPr>
          <a:lstStyle/>
          <a:p>
            <a:r>
              <a:rPr lang="en-US" dirty="0" smtClean="0"/>
              <a:t>American Museum of Natural History</a:t>
            </a:r>
          </a:p>
          <a:p>
            <a:r>
              <a:rPr lang="en-US" dirty="0" smtClean="0"/>
              <a:t>Academy of Natural Sciences of Philadelphia</a:t>
            </a:r>
          </a:p>
          <a:p>
            <a:r>
              <a:rPr lang="en-US" dirty="0" smtClean="0"/>
              <a:t>Kew Gardens</a:t>
            </a:r>
          </a:p>
          <a:p>
            <a:r>
              <a:rPr lang="en-US" dirty="0" smtClean="0"/>
              <a:t>Natural History Museum, London</a:t>
            </a:r>
          </a:p>
          <a:p>
            <a:r>
              <a:rPr lang="en-US" dirty="0" smtClean="0"/>
              <a:t>Harvard Botany Library</a:t>
            </a:r>
          </a:p>
          <a:p>
            <a:r>
              <a:rPr lang="en-US" dirty="0" smtClean="0"/>
              <a:t>Harvard Museum of Comparative Zoology Library</a:t>
            </a:r>
            <a:endParaRPr lang="en-US" dirty="0"/>
          </a:p>
        </p:txBody>
      </p:sp>
    </p:spTree>
    <p:extLst>
      <p:ext uri="{BB962C8B-B14F-4D97-AF65-F5344CB8AC3E}">
        <p14:creationId xmlns:p14="http://schemas.microsoft.com/office/powerpoint/2010/main" val="3273358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&amp; Promotion</a:t>
            </a:r>
            <a:endParaRPr lang="en-US" dirty="0"/>
          </a:p>
        </p:txBody>
      </p:sp>
      <p:sp>
        <p:nvSpPr>
          <p:cNvPr id="3" name="Content Placeholder 2"/>
          <p:cNvSpPr>
            <a:spLocks noGrp="1"/>
          </p:cNvSpPr>
          <p:nvPr>
            <p:ph idx="1"/>
          </p:nvPr>
        </p:nvSpPr>
        <p:spPr/>
        <p:txBody>
          <a:bodyPr/>
          <a:lstStyle/>
          <a:p>
            <a:r>
              <a:rPr lang="en-US" dirty="0" smtClean="0"/>
              <a:t>Blog</a:t>
            </a:r>
          </a:p>
          <a:p>
            <a:r>
              <a:rPr lang="en-US" dirty="0" smtClean="0"/>
              <a:t>Twitter</a:t>
            </a:r>
          </a:p>
          <a:p>
            <a:r>
              <a:rPr lang="en-US" dirty="0" smtClean="0"/>
              <a:t>Flickr</a:t>
            </a:r>
          </a:p>
          <a:p>
            <a:r>
              <a:rPr lang="en-US" dirty="0" smtClean="0"/>
              <a:t>Facebook</a:t>
            </a:r>
          </a:p>
          <a:p>
            <a:r>
              <a:rPr lang="en-US" dirty="0" err="1" smtClean="0"/>
              <a:t>Pinterest</a:t>
            </a:r>
            <a:endParaRPr lang="en-US" dirty="0"/>
          </a:p>
        </p:txBody>
      </p:sp>
    </p:spTree>
    <p:extLst>
      <p:ext uri="{BB962C8B-B14F-4D97-AF65-F5344CB8AC3E}">
        <p14:creationId xmlns:p14="http://schemas.microsoft.com/office/powerpoint/2010/main" val="3962642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Members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4953000"/>
            <a:ext cx="2528717" cy="813710"/>
          </a:xfrm>
        </p:spPr>
      </p:pic>
    </p:spTree>
    <p:extLst>
      <p:ext uri="{BB962C8B-B14F-4D97-AF65-F5344CB8AC3E}">
        <p14:creationId xmlns:p14="http://schemas.microsoft.com/office/powerpoint/2010/main" val="312218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cholars program slide 3.jpg"/>
          <p:cNvPicPr>
            <a:picLocks noChangeAspect="1"/>
          </p:cNvPicPr>
          <p:nvPr/>
        </p:nvPicPr>
        <p:blipFill>
          <a:blip r:embed="rId2">
            <a:clrChange>
              <a:clrFrom>
                <a:srgbClr val="DAE2EB"/>
              </a:clrFrom>
              <a:clrTo>
                <a:srgbClr val="DAE2EB">
                  <a:alpha val="0"/>
                </a:srgbClr>
              </a:clrTo>
            </a:clrChange>
          </a:blip>
          <a:srcRect/>
          <a:stretch>
            <a:fillRect/>
          </a:stretch>
        </p:blipFill>
        <p:spPr bwMode="auto">
          <a:xfrm>
            <a:off x="0" y="0"/>
            <a:ext cx="9144000" cy="6858000"/>
          </a:xfrm>
          <a:prstGeom prst="rect">
            <a:avLst/>
          </a:prstGeom>
          <a:noFill/>
          <a:ln w="9525">
            <a:noFill/>
            <a:miter lim="800000"/>
            <a:headEnd/>
            <a:tailEnd/>
          </a:ln>
        </p:spPr>
      </p:pic>
      <p:pic>
        <p:nvPicPr>
          <p:cNvPr id="16387" name="Picture 5" descr="map with some fill in .tif"/>
          <p:cNvPicPr>
            <a:picLocks noChangeAspect="1"/>
          </p:cNvPicPr>
          <p:nvPr/>
        </p:nvPicPr>
        <p:blipFill>
          <a:blip r:embed="rId3"/>
          <a:srcRect/>
          <a:stretch>
            <a:fillRect/>
          </a:stretch>
        </p:blipFill>
        <p:spPr bwMode="auto">
          <a:xfrm>
            <a:off x="850900" y="1806575"/>
            <a:ext cx="7737475" cy="5006975"/>
          </a:xfrm>
          <a:prstGeom prst="rect">
            <a:avLst/>
          </a:prstGeom>
          <a:noFill/>
          <a:ln w="9525">
            <a:noFill/>
            <a:miter lim="800000"/>
            <a:headEnd/>
            <a:tailEnd/>
          </a:ln>
        </p:spPr>
      </p:pic>
      <p:pic>
        <p:nvPicPr>
          <p:cNvPr id="16388" name="Picture 6" descr="bhl china logo.tif"/>
          <p:cNvPicPr>
            <a:picLocks noChangeAspect="1"/>
          </p:cNvPicPr>
          <p:nvPr/>
        </p:nvPicPr>
        <p:blipFill>
          <a:blip r:embed="rId4"/>
          <a:srcRect/>
          <a:stretch>
            <a:fillRect/>
          </a:stretch>
        </p:blipFill>
        <p:spPr bwMode="auto">
          <a:xfrm>
            <a:off x="6022975" y="3622675"/>
            <a:ext cx="1527175" cy="846138"/>
          </a:xfrm>
          <a:prstGeom prst="rect">
            <a:avLst/>
          </a:prstGeom>
          <a:noFill/>
          <a:ln w="9525">
            <a:noFill/>
            <a:miter lim="800000"/>
            <a:headEnd/>
            <a:tailEnd/>
          </a:ln>
        </p:spPr>
      </p:pic>
      <p:pic>
        <p:nvPicPr>
          <p:cNvPr id="16389" name="Picture 7" descr="australia logo.tif"/>
          <p:cNvPicPr>
            <a:picLocks noChangeAspect="1"/>
          </p:cNvPicPr>
          <p:nvPr/>
        </p:nvPicPr>
        <p:blipFill>
          <a:blip r:embed="rId5"/>
          <a:srcRect/>
          <a:stretch>
            <a:fillRect/>
          </a:stretch>
        </p:blipFill>
        <p:spPr bwMode="auto">
          <a:xfrm>
            <a:off x="7550150" y="4949825"/>
            <a:ext cx="1250950" cy="1270000"/>
          </a:xfrm>
          <a:prstGeom prst="rect">
            <a:avLst/>
          </a:prstGeom>
          <a:noFill/>
          <a:ln w="9525">
            <a:noFill/>
            <a:miter lim="800000"/>
            <a:headEnd/>
            <a:tailEnd/>
          </a:ln>
        </p:spPr>
      </p:pic>
      <p:pic>
        <p:nvPicPr>
          <p:cNvPr id="16390" name="Picture 9" descr="europe logo.tif"/>
          <p:cNvPicPr>
            <a:picLocks noChangeAspect="1"/>
          </p:cNvPicPr>
          <p:nvPr/>
        </p:nvPicPr>
        <p:blipFill>
          <a:blip r:embed="rId6"/>
          <a:srcRect/>
          <a:stretch>
            <a:fillRect/>
          </a:stretch>
        </p:blipFill>
        <p:spPr bwMode="auto">
          <a:xfrm>
            <a:off x="4019550" y="3346450"/>
            <a:ext cx="1603375" cy="1603375"/>
          </a:xfrm>
          <a:prstGeom prst="rect">
            <a:avLst/>
          </a:prstGeom>
          <a:noFill/>
          <a:ln w="9525">
            <a:noFill/>
            <a:miter lim="800000"/>
            <a:headEnd/>
            <a:tailEnd/>
          </a:ln>
        </p:spPr>
      </p:pic>
      <p:pic>
        <p:nvPicPr>
          <p:cNvPr id="16391" name="Picture 10" descr="egypt logo.tif"/>
          <p:cNvPicPr>
            <a:picLocks noChangeAspect="1"/>
          </p:cNvPicPr>
          <p:nvPr/>
        </p:nvPicPr>
        <p:blipFill>
          <a:blip r:embed="rId7"/>
          <a:srcRect/>
          <a:stretch>
            <a:fillRect/>
          </a:stretch>
        </p:blipFill>
        <p:spPr bwMode="auto">
          <a:xfrm>
            <a:off x="4610100" y="4516438"/>
            <a:ext cx="1012825" cy="433387"/>
          </a:xfrm>
          <a:prstGeom prst="rect">
            <a:avLst/>
          </a:prstGeom>
          <a:noFill/>
          <a:ln w="9525">
            <a:noFill/>
            <a:miter lim="800000"/>
            <a:headEnd/>
            <a:tailEnd/>
          </a:ln>
        </p:spPr>
      </p:pic>
      <p:pic>
        <p:nvPicPr>
          <p:cNvPr id="16392" name="Picture 11" descr="scielo logo.tif"/>
          <p:cNvPicPr>
            <a:picLocks noChangeAspect="1"/>
          </p:cNvPicPr>
          <p:nvPr/>
        </p:nvPicPr>
        <p:blipFill>
          <a:blip r:embed="rId8"/>
          <a:srcRect/>
          <a:stretch>
            <a:fillRect/>
          </a:stretch>
        </p:blipFill>
        <p:spPr bwMode="auto">
          <a:xfrm>
            <a:off x="2500313" y="5105400"/>
            <a:ext cx="1930400" cy="1092200"/>
          </a:xfrm>
          <a:prstGeom prst="rect">
            <a:avLst/>
          </a:prstGeom>
          <a:noFill/>
          <a:ln w="9525">
            <a:noFill/>
            <a:miter lim="800000"/>
            <a:headEnd/>
            <a:tailEnd/>
          </a:ln>
        </p:spPr>
      </p:pic>
      <p:pic>
        <p:nvPicPr>
          <p:cNvPr id="16393" name="Picture 12" descr="BHL-Combined-2.eps"/>
          <p:cNvPicPr>
            <a:picLocks noChangeAspect="1"/>
          </p:cNvPicPr>
          <p:nvPr/>
        </p:nvPicPr>
        <p:blipFill>
          <a:blip r:embed="rId9"/>
          <a:srcRect/>
          <a:stretch>
            <a:fillRect/>
          </a:stretch>
        </p:blipFill>
        <p:spPr bwMode="auto">
          <a:xfrm>
            <a:off x="1225550" y="4156075"/>
            <a:ext cx="1652588" cy="531813"/>
          </a:xfrm>
          <a:prstGeom prst="rect">
            <a:avLst/>
          </a:prstGeom>
          <a:noFill/>
          <a:ln w="9525">
            <a:noFill/>
            <a:miter lim="800000"/>
            <a:headEnd/>
            <a:tailEnd/>
          </a:ln>
        </p:spPr>
      </p:pic>
      <p:pic>
        <p:nvPicPr>
          <p:cNvPr id="16394" name="Picture 15" descr="bhl africa logo.tif"/>
          <p:cNvPicPr>
            <a:picLocks noChangeAspect="1"/>
          </p:cNvPicPr>
          <p:nvPr/>
        </p:nvPicPr>
        <p:blipFill>
          <a:blip r:embed="rId10"/>
          <a:srcRect/>
          <a:stretch>
            <a:fillRect/>
          </a:stretch>
        </p:blipFill>
        <p:spPr bwMode="auto">
          <a:xfrm>
            <a:off x="4610100" y="5254625"/>
            <a:ext cx="949325" cy="706438"/>
          </a:xfrm>
          <a:prstGeom prst="rect">
            <a:avLst/>
          </a:prstGeom>
          <a:noFill/>
          <a:ln w="9525">
            <a:noFill/>
            <a:miter lim="800000"/>
            <a:headEnd/>
            <a:tailEnd/>
          </a:ln>
        </p:spPr>
      </p:pic>
      <p:sp>
        <p:nvSpPr>
          <p:cNvPr id="16395" name="TextBox 16"/>
          <p:cNvSpPr txBox="1">
            <a:spLocks noChangeArrowheads="1"/>
          </p:cNvSpPr>
          <p:nvPr/>
        </p:nvSpPr>
        <p:spPr bwMode="auto">
          <a:xfrm>
            <a:off x="2716213" y="1535113"/>
            <a:ext cx="6397625" cy="646112"/>
          </a:xfrm>
          <a:prstGeom prst="rect">
            <a:avLst/>
          </a:prstGeom>
          <a:noFill/>
          <a:ln w="9525">
            <a:noFill/>
            <a:miter lim="800000"/>
            <a:headEnd/>
            <a:tailEnd/>
          </a:ln>
        </p:spPr>
        <p:txBody>
          <a:bodyPr>
            <a:prstTxWarp prst="textNoShape">
              <a:avLst/>
            </a:prstTxWarp>
            <a:spAutoFit/>
          </a:bodyPr>
          <a:lstStyle/>
          <a:p>
            <a:pPr algn="r"/>
            <a:r>
              <a:rPr lang="en-US" sz="3600" dirty="0">
                <a:latin typeface="Times New Roman"/>
                <a:cs typeface="Times New Roman"/>
              </a:rPr>
              <a:t>Global Partners</a:t>
            </a:r>
          </a:p>
        </p:txBody>
      </p:sp>
    </p:spTree>
    <p:extLst>
      <p:ext uri="{BB962C8B-B14F-4D97-AF65-F5344CB8AC3E}">
        <p14:creationId xmlns:p14="http://schemas.microsoft.com/office/powerpoint/2010/main" val="4269734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Motivation</a:t>
            </a:r>
            <a:endParaRPr lang="en-US" dirty="0"/>
          </a:p>
        </p:txBody>
      </p:sp>
      <p:sp>
        <p:nvSpPr>
          <p:cNvPr id="3" name="Content Placeholder 2"/>
          <p:cNvSpPr>
            <a:spLocks noGrp="1"/>
          </p:cNvSpPr>
          <p:nvPr>
            <p:ph idx="1"/>
          </p:nvPr>
        </p:nvSpPr>
        <p:spPr/>
        <p:txBody>
          <a:bodyPr/>
          <a:lstStyle/>
          <a:p>
            <a:r>
              <a:rPr lang="en-US" dirty="0" smtClean="0"/>
              <a:t>Scientists described what is known as the ‘taxonomic impediment’:  </a:t>
            </a:r>
          </a:p>
          <a:p>
            <a:pPr lvl="1"/>
            <a:r>
              <a:rPr lang="en-US" dirty="0"/>
              <a:t>L</a:t>
            </a:r>
            <a:r>
              <a:rPr lang="en-US" dirty="0" smtClean="0"/>
              <a:t>ibrary, specimen, and archival collections upon which their research depends are housed in museums and libraries in large cities and are out of easy reach of many researchers, particularly when in the field.</a:t>
            </a:r>
            <a:endParaRPr lang="en-US" dirty="0"/>
          </a:p>
        </p:txBody>
      </p:sp>
    </p:spTree>
    <p:extLst>
      <p:ext uri="{BB962C8B-B14F-4D97-AF65-F5344CB8AC3E}">
        <p14:creationId xmlns:p14="http://schemas.microsoft.com/office/powerpoint/2010/main" val="2928808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“Tackling the published literature housed in library collections, while no small task, was identified as an achievable first step toward relieving the burdens of this impediment.”</a:t>
            </a:r>
            <a:endParaRPr lang="en-US" dirty="0"/>
          </a:p>
        </p:txBody>
      </p:sp>
    </p:spTree>
    <p:extLst>
      <p:ext uri="{BB962C8B-B14F-4D97-AF65-F5344CB8AC3E}">
        <p14:creationId xmlns:p14="http://schemas.microsoft.com/office/powerpoint/2010/main" val="295782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BHL’s Beginnings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Formed in 2006 by 10 collaborating libraries</a:t>
            </a:r>
          </a:p>
          <a:p>
            <a:r>
              <a:rPr lang="en-US" dirty="0" smtClean="0"/>
              <a:t>Smithsonian Libraries assumed administrative responsibilities</a:t>
            </a:r>
          </a:p>
          <a:p>
            <a:r>
              <a:rPr lang="en-US" dirty="0" smtClean="0"/>
              <a:t>Missouri Botanical Garden library took on the technical lead</a:t>
            </a:r>
          </a:p>
          <a:p>
            <a:r>
              <a:rPr lang="en-US" dirty="0" smtClean="0"/>
              <a:t>Mass scanning began in 2007</a:t>
            </a:r>
          </a:p>
          <a:p>
            <a:pPr lvl="1"/>
            <a:r>
              <a:rPr lang="en-US" dirty="0" smtClean="0"/>
              <a:t>Member libraries selected materials from their local collections for scanning</a:t>
            </a:r>
            <a:endParaRPr lang="en-US" dirty="0"/>
          </a:p>
        </p:txBody>
      </p:sp>
    </p:spTree>
    <p:extLst>
      <p:ext uri="{BB962C8B-B14F-4D97-AF65-F5344CB8AC3E}">
        <p14:creationId xmlns:p14="http://schemas.microsoft.com/office/powerpoint/2010/main" val="546056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cholars program slide 6.jpg"/>
          <p:cNvPicPr>
            <a:picLocks noChangeAspect="1"/>
          </p:cNvPicPr>
          <p:nvPr/>
        </p:nvPicPr>
        <p:blipFill>
          <a:blip r:embed="rId2">
            <a:clrChange>
              <a:clrFrom>
                <a:srgbClr val="DAE2EB"/>
              </a:clrFrom>
              <a:clrTo>
                <a:srgbClr val="DAE2EB">
                  <a:alpha val="0"/>
                </a:srgbClr>
              </a:clrTo>
            </a:clrChange>
          </a:blip>
          <a:srcRect/>
          <a:stretch>
            <a:fillRect/>
          </a:stretch>
        </p:blipFill>
        <p:spPr bwMode="auto">
          <a:xfrm>
            <a:off x="0" y="0"/>
            <a:ext cx="9144000" cy="6858000"/>
          </a:xfrm>
          <a:prstGeom prst="rect">
            <a:avLst/>
          </a:prstGeom>
          <a:noFill/>
          <a:ln w="9525">
            <a:noFill/>
            <a:miter lim="800000"/>
            <a:headEnd/>
            <a:tailEnd/>
          </a:ln>
        </p:spPr>
      </p:pic>
      <p:pic>
        <p:nvPicPr>
          <p:cNvPr id="17411" name="Picture 10" descr="western hemisphere map.tif"/>
          <p:cNvPicPr>
            <a:picLocks noChangeAspect="1"/>
          </p:cNvPicPr>
          <p:nvPr/>
        </p:nvPicPr>
        <p:blipFill>
          <a:blip r:embed="rId3">
            <a:clrChange>
              <a:clrFrom>
                <a:srgbClr val="DAE2EB"/>
              </a:clrFrom>
              <a:clrTo>
                <a:srgbClr val="DAE2EB">
                  <a:alpha val="0"/>
                </a:srgbClr>
              </a:clrTo>
            </a:clrChange>
          </a:blip>
          <a:srcRect t="24588" b="5469"/>
          <a:stretch>
            <a:fillRect/>
          </a:stretch>
        </p:blipFill>
        <p:spPr bwMode="auto">
          <a:xfrm>
            <a:off x="-12700" y="1654175"/>
            <a:ext cx="9156700" cy="5203825"/>
          </a:xfrm>
          <a:prstGeom prst="rect">
            <a:avLst/>
          </a:prstGeom>
          <a:noFill/>
          <a:ln w="9525">
            <a:noFill/>
            <a:miter lim="800000"/>
            <a:headEnd/>
            <a:tailEnd/>
          </a:ln>
        </p:spPr>
      </p:pic>
      <p:pic>
        <p:nvPicPr>
          <p:cNvPr id="17412" name="Picture 11" descr="map marker.tif"/>
          <p:cNvPicPr>
            <a:picLocks noChangeAspect="1"/>
          </p:cNvPicPr>
          <p:nvPr/>
        </p:nvPicPr>
        <p:blipFill>
          <a:blip r:embed="rId4"/>
          <a:srcRect/>
          <a:stretch>
            <a:fillRect/>
          </a:stretch>
        </p:blipFill>
        <p:spPr bwMode="auto">
          <a:xfrm>
            <a:off x="8156575" y="3262313"/>
            <a:ext cx="606425" cy="760412"/>
          </a:xfrm>
          <a:prstGeom prst="rect">
            <a:avLst/>
          </a:prstGeom>
          <a:noFill/>
          <a:ln w="9525">
            <a:noFill/>
            <a:miter lim="800000"/>
            <a:headEnd/>
            <a:tailEnd/>
          </a:ln>
        </p:spPr>
      </p:pic>
      <p:pic>
        <p:nvPicPr>
          <p:cNvPr id="17413" name="Picture 12" descr="map marker.tif"/>
          <p:cNvPicPr>
            <a:picLocks noChangeAspect="1"/>
          </p:cNvPicPr>
          <p:nvPr/>
        </p:nvPicPr>
        <p:blipFill>
          <a:blip r:embed="rId4"/>
          <a:srcRect/>
          <a:stretch>
            <a:fillRect/>
          </a:stretch>
        </p:blipFill>
        <p:spPr bwMode="auto">
          <a:xfrm>
            <a:off x="8005763" y="3141663"/>
            <a:ext cx="606425" cy="758825"/>
          </a:xfrm>
          <a:prstGeom prst="rect">
            <a:avLst/>
          </a:prstGeom>
          <a:noFill/>
          <a:ln w="9525">
            <a:noFill/>
            <a:miter lim="800000"/>
            <a:headEnd/>
            <a:tailEnd/>
          </a:ln>
        </p:spPr>
      </p:pic>
      <p:pic>
        <p:nvPicPr>
          <p:cNvPr id="17414" name="Picture 13" descr="map marker.tif"/>
          <p:cNvPicPr>
            <a:picLocks noChangeAspect="1"/>
          </p:cNvPicPr>
          <p:nvPr/>
        </p:nvPicPr>
        <p:blipFill>
          <a:blip r:embed="rId4"/>
          <a:srcRect/>
          <a:stretch>
            <a:fillRect/>
          </a:stretch>
        </p:blipFill>
        <p:spPr bwMode="auto">
          <a:xfrm>
            <a:off x="3995738" y="3794125"/>
            <a:ext cx="604837" cy="760413"/>
          </a:xfrm>
          <a:prstGeom prst="rect">
            <a:avLst/>
          </a:prstGeom>
          <a:noFill/>
          <a:ln w="9525">
            <a:noFill/>
            <a:miter lim="800000"/>
            <a:headEnd/>
            <a:tailEnd/>
          </a:ln>
        </p:spPr>
      </p:pic>
      <p:pic>
        <p:nvPicPr>
          <p:cNvPr id="17415" name="Picture 14" descr="map marker.tif"/>
          <p:cNvPicPr>
            <a:picLocks noChangeAspect="1"/>
          </p:cNvPicPr>
          <p:nvPr/>
        </p:nvPicPr>
        <p:blipFill>
          <a:blip r:embed="rId4"/>
          <a:srcRect/>
          <a:stretch>
            <a:fillRect/>
          </a:stretch>
        </p:blipFill>
        <p:spPr bwMode="auto">
          <a:xfrm>
            <a:off x="2551113" y="4291013"/>
            <a:ext cx="604837" cy="758825"/>
          </a:xfrm>
          <a:prstGeom prst="rect">
            <a:avLst/>
          </a:prstGeom>
          <a:noFill/>
          <a:ln w="9525">
            <a:noFill/>
            <a:miter lim="800000"/>
            <a:headEnd/>
            <a:tailEnd/>
          </a:ln>
        </p:spPr>
      </p:pic>
      <p:pic>
        <p:nvPicPr>
          <p:cNvPr id="17416" name="Picture 15" descr="map marker.tif"/>
          <p:cNvPicPr>
            <a:picLocks noChangeAspect="1"/>
          </p:cNvPicPr>
          <p:nvPr/>
        </p:nvPicPr>
        <p:blipFill>
          <a:blip r:embed="rId4"/>
          <a:srcRect/>
          <a:stretch>
            <a:fillRect/>
          </a:stretch>
        </p:blipFill>
        <p:spPr bwMode="auto">
          <a:xfrm>
            <a:off x="4641850" y="4175125"/>
            <a:ext cx="604838" cy="758825"/>
          </a:xfrm>
          <a:prstGeom prst="rect">
            <a:avLst/>
          </a:prstGeom>
          <a:noFill/>
          <a:ln w="9525">
            <a:noFill/>
            <a:miter lim="800000"/>
            <a:headEnd/>
            <a:tailEnd/>
          </a:ln>
        </p:spPr>
      </p:pic>
      <p:pic>
        <p:nvPicPr>
          <p:cNvPr id="17417" name="Picture 16" descr="map marker.tif"/>
          <p:cNvPicPr>
            <a:picLocks noChangeAspect="1"/>
          </p:cNvPicPr>
          <p:nvPr/>
        </p:nvPicPr>
        <p:blipFill>
          <a:blip r:embed="rId4"/>
          <a:srcRect/>
          <a:stretch>
            <a:fillRect/>
          </a:stretch>
        </p:blipFill>
        <p:spPr bwMode="auto">
          <a:xfrm>
            <a:off x="4552950" y="4175125"/>
            <a:ext cx="606425" cy="758825"/>
          </a:xfrm>
          <a:prstGeom prst="rect">
            <a:avLst/>
          </a:prstGeom>
          <a:noFill/>
          <a:ln w="9525">
            <a:noFill/>
            <a:miter lim="800000"/>
            <a:headEnd/>
            <a:tailEnd/>
          </a:ln>
        </p:spPr>
      </p:pic>
      <p:pic>
        <p:nvPicPr>
          <p:cNvPr id="17418" name="Picture 17" descr="map marker.tif"/>
          <p:cNvPicPr>
            <a:picLocks noChangeAspect="1"/>
          </p:cNvPicPr>
          <p:nvPr/>
        </p:nvPicPr>
        <p:blipFill>
          <a:blip r:embed="rId4"/>
          <a:srcRect/>
          <a:stretch>
            <a:fillRect/>
          </a:stretch>
        </p:blipFill>
        <p:spPr bwMode="auto">
          <a:xfrm>
            <a:off x="4856163" y="3856038"/>
            <a:ext cx="606425" cy="760412"/>
          </a:xfrm>
          <a:prstGeom prst="rect">
            <a:avLst/>
          </a:prstGeom>
          <a:noFill/>
          <a:ln w="9525">
            <a:noFill/>
            <a:miter lim="800000"/>
            <a:headEnd/>
            <a:tailEnd/>
          </a:ln>
        </p:spPr>
      </p:pic>
      <p:pic>
        <p:nvPicPr>
          <p:cNvPr id="17419" name="Picture 18" descr="map marker.tif"/>
          <p:cNvPicPr>
            <a:picLocks noChangeAspect="1"/>
          </p:cNvPicPr>
          <p:nvPr/>
        </p:nvPicPr>
        <p:blipFill>
          <a:blip r:embed="rId4"/>
          <a:srcRect/>
          <a:stretch>
            <a:fillRect/>
          </a:stretch>
        </p:blipFill>
        <p:spPr bwMode="auto">
          <a:xfrm>
            <a:off x="4945063" y="3917950"/>
            <a:ext cx="604837" cy="760413"/>
          </a:xfrm>
          <a:prstGeom prst="rect">
            <a:avLst/>
          </a:prstGeom>
          <a:noFill/>
          <a:ln w="9525">
            <a:noFill/>
            <a:miter lim="800000"/>
            <a:headEnd/>
            <a:tailEnd/>
          </a:ln>
        </p:spPr>
      </p:pic>
      <p:pic>
        <p:nvPicPr>
          <p:cNvPr id="17420" name="Picture 19" descr="map marker.tif"/>
          <p:cNvPicPr>
            <a:picLocks noChangeAspect="1"/>
          </p:cNvPicPr>
          <p:nvPr/>
        </p:nvPicPr>
        <p:blipFill>
          <a:blip r:embed="rId4"/>
          <a:srcRect/>
          <a:stretch>
            <a:fillRect/>
          </a:stretch>
        </p:blipFill>
        <p:spPr bwMode="auto">
          <a:xfrm>
            <a:off x="5005388" y="3794125"/>
            <a:ext cx="606425" cy="760413"/>
          </a:xfrm>
          <a:prstGeom prst="rect">
            <a:avLst/>
          </a:prstGeom>
          <a:noFill/>
          <a:ln w="9525">
            <a:noFill/>
            <a:miter lim="800000"/>
            <a:headEnd/>
            <a:tailEnd/>
          </a:ln>
        </p:spPr>
      </p:pic>
      <p:pic>
        <p:nvPicPr>
          <p:cNvPr id="17421" name="Picture 20" descr="map marker.tif"/>
          <p:cNvPicPr>
            <a:picLocks noChangeAspect="1"/>
          </p:cNvPicPr>
          <p:nvPr/>
        </p:nvPicPr>
        <p:blipFill>
          <a:blip r:embed="rId4"/>
          <a:srcRect/>
          <a:stretch>
            <a:fillRect/>
          </a:stretch>
        </p:blipFill>
        <p:spPr bwMode="auto">
          <a:xfrm>
            <a:off x="4918075" y="3641725"/>
            <a:ext cx="606425" cy="760413"/>
          </a:xfrm>
          <a:prstGeom prst="rect">
            <a:avLst/>
          </a:prstGeom>
          <a:noFill/>
          <a:ln w="9525">
            <a:noFill/>
            <a:miter lim="800000"/>
            <a:headEnd/>
            <a:tailEnd/>
          </a:ln>
        </p:spPr>
      </p:pic>
      <p:pic>
        <p:nvPicPr>
          <p:cNvPr id="17422" name="Picture 21" descr="map marker.tif"/>
          <p:cNvPicPr>
            <a:picLocks noChangeAspect="1"/>
          </p:cNvPicPr>
          <p:nvPr/>
        </p:nvPicPr>
        <p:blipFill>
          <a:blip r:embed="rId4"/>
          <a:srcRect/>
          <a:stretch>
            <a:fillRect/>
          </a:stretch>
        </p:blipFill>
        <p:spPr bwMode="auto">
          <a:xfrm>
            <a:off x="5005388" y="3581400"/>
            <a:ext cx="606425" cy="760413"/>
          </a:xfrm>
          <a:prstGeom prst="rect">
            <a:avLst/>
          </a:prstGeom>
          <a:noFill/>
          <a:ln w="9525">
            <a:noFill/>
            <a:miter lim="800000"/>
            <a:headEnd/>
            <a:tailEnd/>
          </a:ln>
        </p:spPr>
      </p:pic>
      <p:pic>
        <p:nvPicPr>
          <p:cNvPr id="17423" name="Picture 22" descr="map marker.tif"/>
          <p:cNvPicPr>
            <a:picLocks noChangeAspect="1"/>
          </p:cNvPicPr>
          <p:nvPr/>
        </p:nvPicPr>
        <p:blipFill>
          <a:blip r:embed="rId4"/>
          <a:srcRect/>
          <a:stretch>
            <a:fillRect/>
          </a:stretch>
        </p:blipFill>
        <p:spPr bwMode="auto">
          <a:xfrm>
            <a:off x="4600575" y="4175125"/>
            <a:ext cx="606425" cy="758825"/>
          </a:xfrm>
          <a:prstGeom prst="rect">
            <a:avLst/>
          </a:prstGeom>
          <a:noFill/>
          <a:ln w="9525">
            <a:noFill/>
            <a:miter lim="800000"/>
            <a:headEnd/>
            <a:tailEnd/>
          </a:ln>
        </p:spPr>
      </p:pic>
      <p:pic>
        <p:nvPicPr>
          <p:cNvPr id="17424" name="Picture 23" descr="map marker.tif"/>
          <p:cNvPicPr>
            <a:picLocks noChangeAspect="1"/>
          </p:cNvPicPr>
          <p:nvPr/>
        </p:nvPicPr>
        <p:blipFill>
          <a:blip r:embed="rId4"/>
          <a:srcRect/>
          <a:stretch>
            <a:fillRect/>
          </a:stretch>
        </p:blipFill>
        <p:spPr bwMode="auto">
          <a:xfrm>
            <a:off x="4703763" y="3833813"/>
            <a:ext cx="604837" cy="760412"/>
          </a:xfrm>
          <a:prstGeom prst="rect">
            <a:avLst/>
          </a:prstGeom>
          <a:noFill/>
          <a:ln w="9525">
            <a:noFill/>
            <a:miter lim="800000"/>
            <a:headEnd/>
            <a:tailEnd/>
          </a:ln>
        </p:spPr>
      </p:pic>
      <p:pic>
        <p:nvPicPr>
          <p:cNvPr id="17425" name="Picture 24" descr="map marker.tif"/>
          <p:cNvPicPr>
            <a:picLocks noChangeAspect="1"/>
          </p:cNvPicPr>
          <p:nvPr/>
        </p:nvPicPr>
        <p:blipFill>
          <a:blip r:embed="rId4"/>
          <a:srcRect/>
          <a:stretch>
            <a:fillRect/>
          </a:stretch>
        </p:blipFill>
        <p:spPr bwMode="auto">
          <a:xfrm>
            <a:off x="3863975" y="4062413"/>
            <a:ext cx="606425" cy="758825"/>
          </a:xfrm>
          <a:prstGeom prst="rect">
            <a:avLst/>
          </a:prstGeom>
          <a:noFill/>
          <a:ln w="9525">
            <a:noFill/>
            <a:miter lim="800000"/>
            <a:headEnd/>
            <a:tailEnd/>
          </a:ln>
        </p:spPr>
      </p:pic>
      <p:pic>
        <p:nvPicPr>
          <p:cNvPr id="17426" name="Picture 25" descr="map marker.tif"/>
          <p:cNvPicPr>
            <a:picLocks noChangeAspect="1"/>
          </p:cNvPicPr>
          <p:nvPr/>
        </p:nvPicPr>
        <p:blipFill>
          <a:blip r:embed="rId4"/>
          <a:srcRect/>
          <a:stretch>
            <a:fillRect/>
          </a:stretch>
        </p:blipFill>
        <p:spPr bwMode="auto">
          <a:xfrm>
            <a:off x="4852988" y="3681413"/>
            <a:ext cx="604837" cy="760412"/>
          </a:xfrm>
          <a:prstGeom prst="rect">
            <a:avLst/>
          </a:prstGeom>
          <a:noFill/>
          <a:ln w="9525">
            <a:noFill/>
            <a:miter lim="800000"/>
            <a:headEnd/>
            <a:tailEnd/>
          </a:ln>
        </p:spPr>
      </p:pic>
      <p:sp>
        <p:nvSpPr>
          <p:cNvPr id="17427" name="TextBox 26"/>
          <p:cNvSpPr txBox="1">
            <a:spLocks noChangeArrowheads="1"/>
          </p:cNvSpPr>
          <p:nvPr/>
        </p:nvSpPr>
        <p:spPr bwMode="auto">
          <a:xfrm>
            <a:off x="2746375" y="1535113"/>
            <a:ext cx="6397625" cy="646112"/>
          </a:xfrm>
          <a:prstGeom prst="rect">
            <a:avLst/>
          </a:prstGeom>
          <a:noFill/>
          <a:ln w="9525">
            <a:noFill/>
            <a:miter lim="800000"/>
            <a:headEnd/>
            <a:tailEnd/>
          </a:ln>
        </p:spPr>
        <p:txBody>
          <a:bodyPr>
            <a:prstTxWarp prst="textNoShape">
              <a:avLst/>
            </a:prstTxWarp>
            <a:spAutoFit/>
          </a:bodyPr>
          <a:lstStyle/>
          <a:p>
            <a:pPr algn="r"/>
            <a:r>
              <a:rPr lang="en-US" sz="3600">
                <a:latin typeface="Adobe Caslon Pro" charset="0"/>
              </a:rPr>
              <a:t>Core BHL Member Institutions</a:t>
            </a:r>
          </a:p>
        </p:txBody>
      </p:sp>
    </p:spTree>
    <p:extLst>
      <p:ext uri="{BB962C8B-B14F-4D97-AF65-F5344CB8AC3E}">
        <p14:creationId xmlns:p14="http://schemas.microsoft.com/office/powerpoint/2010/main" val="175130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of 15 Libraries</a:t>
            </a:r>
            <a:br>
              <a:rPr lang="en-US" dirty="0" smtClean="0"/>
            </a:br>
            <a:r>
              <a:rPr lang="en-US" sz="2700" dirty="0" smtClean="0"/>
              <a:t>Expanded from Initial 10 Libraries</a:t>
            </a:r>
            <a:endParaRPr lang="en-US" sz="2700" dirty="0"/>
          </a:p>
        </p:txBody>
      </p:sp>
      <p:sp>
        <p:nvSpPr>
          <p:cNvPr id="3" name="Content Placeholder 2"/>
          <p:cNvSpPr>
            <a:spLocks noGrp="1"/>
          </p:cNvSpPr>
          <p:nvPr>
            <p:ph sz="half" idx="1"/>
          </p:nvPr>
        </p:nvSpPr>
        <p:spPr/>
        <p:txBody>
          <a:bodyPr>
            <a:normAutofit fontScale="85000" lnSpcReduction="10000"/>
          </a:bodyPr>
          <a:lstStyle/>
          <a:p>
            <a:r>
              <a:rPr lang="en-US" dirty="0" smtClean="0">
                <a:solidFill>
                  <a:schemeClr val="accent2">
                    <a:lumMod val="75000"/>
                  </a:schemeClr>
                </a:solidFill>
              </a:rPr>
              <a:t>Smithsonian Libraries</a:t>
            </a:r>
          </a:p>
          <a:p>
            <a:r>
              <a:rPr lang="en-US" dirty="0" smtClean="0">
                <a:solidFill>
                  <a:schemeClr val="accent2">
                    <a:lumMod val="75000"/>
                  </a:schemeClr>
                </a:solidFill>
              </a:rPr>
              <a:t>Missouri Botanical Garden</a:t>
            </a:r>
          </a:p>
          <a:p>
            <a:r>
              <a:rPr lang="en-US" dirty="0" smtClean="0">
                <a:solidFill>
                  <a:schemeClr val="accent2">
                    <a:lumMod val="75000"/>
                  </a:schemeClr>
                </a:solidFill>
              </a:rPr>
              <a:t>New York Botanical Garden</a:t>
            </a:r>
          </a:p>
          <a:p>
            <a:r>
              <a:rPr lang="en-US" dirty="0" smtClean="0">
                <a:solidFill>
                  <a:schemeClr val="accent2">
                    <a:lumMod val="75000"/>
                  </a:schemeClr>
                </a:solidFill>
              </a:rPr>
              <a:t>Field Museum</a:t>
            </a:r>
          </a:p>
          <a:p>
            <a:r>
              <a:rPr lang="en-US" dirty="0" smtClean="0">
                <a:solidFill>
                  <a:schemeClr val="accent2">
                    <a:lumMod val="75000"/>
                  </a:schemeClr>
                </a:solidFill>
              </a:rPr>
              <a:t>Marine </a:t>
            </a:r>
            <a:r>
              <a:rPr lang="en-US" dirty="0">
                <a:solidFill>
                  <a:schemeClr val="accent2">
                    <a:lumMod val="75000"/>
                  </a:schemeClr>
                </a:solidFill>
              </a:rPr>
              <a:t>Biological Lab/Woods Hole Oceanographic Institute</a:t>
            </a:r>
          </a:p>
          <a:p>
            <a:r>
              <a:rPr lang="en-US" dirty="0"/>
              <a:t>California Academy of Sciences</a:t>
            </a:r>
          </a:p>
          <a:p>
            <a:r>
              <a:rPr lang="en-US" dirty="0" smtClean="0"/>
              <a:t>Cornell </a:t>
            </a:r>
          </a:p>
          <a:p>
            <a:r>
              <a:rPr lang="en-US" dirty="0" smtClean="0"/>
              <a:t>US Geological Service</a:t>
            </a:r>
          </a:p>
        </p:txBody>
      </p:sp>
      <p:sp>
        <p:nvSpPr>
          <p:cNvPr id="4" name="Content Placeholder 3"/>
          <p:cNvSpPr>
            <a:spLocks noGrp="1"/>
          </p:cNvSpPr>
          <p:nvPr>
            <p:ph sz="half" idx="2"/>
          </p:nvPr>
        </p:nvSpPr>
        <p:spPr/>
        <p:txBody>
          <a:bodyPr>
            <a:normAutofit fontScale="85000" lnSpcReduction="10000"/>
          </a:bodyPr>
          <a:lstStyle/>
          <a:p>
            <a:r>
              <a:rPr lang="en-US" dirty="0" smtClean="0">
                <a:solidFill>
                  <a:schemeClr val="accent2">
                    <a:lumMod val="75000"/>
                  </a:schemeClr>
                </a:solidFill>
              </a:rPr>
              <a:t>American Museum of Natural History</a:t>
            </a:r>
          </a:p>
          <a:p>
            <a:r>
              <a:rPr lang="en-US" dirty="0" smtClean="0">
                <a:solidFill>
                  <a:schemeClr val="accent2">
                    <a:lumMod val="75000"/>
                  </a:schemeClr>
                </a:solidFill>
              </a:rPr>
              <a:t>Kew Gardens</a:t>
            </a:r>
          </a:p>
          <a:p>
            <a:r>
              <a:rPr lang="en-US" dirty="0" smtClean="0">
                <a:solidFill>
                  <a:schemeClr val="accent2">
                    <a:lumMod val="75000"/>
                  </a:schemeClr>
                </a:solidFill>
              </a:rPr>
              <a:t>Natural History Museum, London</a:t>
            </a:r>
          </a:p>
          <a:p>
            <a:r>
              <a:rPr lang="en-US" dirty="0" smtClean="0">
                <a:solidFill>
                  <a:schemeClr val="accent2">
                    <a:lumMod val="75000"/>
                  </a:schemeClr>
                </a:solidFill>
              </a:rPr>
              <a:t>Harvard Botany Library</a:t>
            </a:r>
          </a:p>
          <a:p>
            <a:r>
              <a:rPr lang="en-US" dirty="0" smtClean="0">
                <a:solidFill>
                  <a:schemeClr val="accent2">
                    <a:lumMod val="75000"/>
                  </a:schemeClr>
                </a:solidFill>
              </a:rPr>
              <a:t>Harvard Museum of Comparative Zoology Library</a:t>
            </a:r>
          </a:p>
          <a:p>
            <a:r>
              <a:rPr lang="en-US" dirty="0"/>
              <a:t>Academy of Natural Sciences of Philadelphia</a:t>
            </a:r>
          </a:p>
          <a:p>
            <a:r>
              <a:rPr lang="en-US" dirty="0" smtClean="0"/>
              <a:t>Library </a:t>
            </a:r>
            <a:r>
              <a:rPr lang="en-US" dirty="0"/>
              <a:t>of </a:t>
            </a:r>
            <a:r>
              <a:rPr lang="en-US" dirty="0" smtClean="0"/>
              <a:t>Congress</a:t>
            </a:r>
            <a:endParaRPr lang="en-US" dirty="0"/>
          </a:p>
        </p:txBody>
      </p:sp>
    </p:spTree>
    <p:extLst>
      <p:ext uri="{BB962C8B-B14F-4D97-AF65-F5344CB8AC3E}">
        <p14:creationId xmlns:p14="http://schemas.microsoft.com/office/powerpoint/2010/main" val="2797786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BHL Administrative Staff</a:t>
            </a:r>
            <a:endParaRPr lang="en-US" dirty="0"/>
          </a:p>
        </p:txBody>
      </p:sp>
      <p:sp>
        <p:nvSpPr>
          <p:cNvPr id="3" name="Content Placeholder 2"/>
          <p:cNvSpPr>
            <a:spLocks noGrp="1"/>
          </p:cNvSpPr>
          <p:nvPr>
            <p:ph idx="1"/>
          </p:nvPr>
        </p:nvSpPr>
        <p:spPr>
          <a:xfrm>
            <a:off x="457200" y="1230846"/>
            <a:ext cx="8229600" cy="4895317"/>
          </a:xfrm>
        </p:spPr>
        <p:txBody>
          <a:bodyPr>
            <a:normAutofit/>
          </a:bodyPr>
          <a:lstStyle/>
          <a:p>
            <a:r>
              <a:rPr lang="en-US" dirty="0" smtClean="0"/>
              <a:t>BHL Secretariat </a:t>
            </a:r>
            <a:r>
              <a:rPr lang="en-US" sz="2400" dirty="0" smtClean="0"/>
              <a:t>(Smithsonian)</a:t>
            </a:r>
          </a:p>
          <a:p>
            <a:pPr lvl="1"/>
            <a:r>
              <a:rPr lang="en-US" dirty="0"/>
              <a:t>Program Director: Martin Kalfatovic</a:t>
            </a:r>
          </a:p>
          <a:p>
            <a:pPr lvl="1"/>
            <a:r>
              <a:rPr lang="en-US" dirty="0"/>
              <a:t>Program Manager: Carolyn Sheffield</a:t>
            </a:r>
          </a:p>
          <a:p>
            <a:pPr lvl="1"/>
            <a:r>
              <a:rPr lang="en-US" dirty="0"/>
              <a:t>Collections Coordinator: Bianca </a:t>
            </a:r>
            <a:r>
              <a:rPr lang="en-US" dirty="0" smtClean="0"/>
              <a:t>Crowley</a:t>
            </a:r>
          </a:p>
          <a:p>
            <a:r>
              <a:rPr lang="en-US" dirty="0" smtClean="0"/>
              <a:t>BHL Technical Team </a:t>
            </a:r>
            <a:r>
              <a:rPr lang="en-US" sz="2400" dirty="0" smtClean="0"/>
              <a:t>(Missouri Botanical Garden)</a:t>
            </a:r>
            <a:endParaRPr lang="en-US" sz="2800" dirty="0" smtClean="0"/>
          </a:p>
          <a:p>
            <a:pPr lvl="1"/>
            <a:r>
              <a:rPr lang="en-US" dirty="0" smtClean="0"/>
              <a:t>Technical Director: William Ulate</a:t>
            </a:r>
          </a:p>
          <a:p>
            <a:pPr lvl="1"/>
            <a:r>
              <a:rPr lang="en-US" dirty="0" smtClean="0"/>
              <a:t>Lead Developer: Mike Lichtenberg</a:t>
            </a:r>
          </a:p>
          <a:p>
            <a:r>
              <a:rPr lang="en-US" dirty="0" smtClean="0"/>
              <a:t>BHL Global </a:t>
            </a:r>
            <a:r>
              <a:rPr lang="en-US" dirty="0"/>
              <a:t>Team </a:t>
            </a:r>
            <a:r>
              <a:rPr lang="en-US" sz="2400" dirty="0"/>
              <a:t>(Missouri Botanical Garden</a:t>
            </a:r>
            <a:r>
              <a:rPr lang="en-US" sz="2400" dirty="0" smtClean="0"/>
              <a:t>)</a:t>
            </a:r>
            <a:endParaRPr lang="en-US" dirty="0" smtClean="0"/>
          </a:p>
          <a:p>
            <a:pPr lvl="1"/>
            <a:r>
              <a:rPr lang="en-US" dirty="0" smtClean="0"/>
              <a:t>Global Project Coordinator:  William Ulate</a:t>
            </a:r>
            <a:endParaRPr lang="en-US" dirty="0"/>
          </a:p>
          <a:p>
            <a:endParaRPr lang="en-US" dirty="0"/>
          </a:p>
        </p:txBody>
      </p:sp>
    </p:spTree>
    <p:extLst>
      <p:ext uri="{BB962C8B-B14F-4D97-AF65-F5344CB8AC3E}">
        <p14:creationId xmlns:p14="http://schemas.microsoft.com/office/powerpoint/2010/main" val="54808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900</Words>
  <Application>Microsoft Office PowerPoint</Application>
  <PresentationFormat>On-screen Show (4:3)</PresentationFormat>
  <Paragraphs>142</Paragraphs>
  <Slides>35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Adobe Caslon Pro</vt:lpstr>
      <vt:lpstr>Arial</vt:lpstr>
      <vt:lpstr>Ayuthaya</vt:lpstr>
      <vt:lpstr>Calibri</vt:lpstr>
      <vt:lpstr>Chaparral Pro</vt:lpstr>
      <vt:lpstr>Times New Roman</vt:lpstr>
      <vt:lpstr>Office Theme</vt:lpstr>
      <vt:lpstr>Acrobat Document</vt:lpstr>
      <vt:lpstr>Biodiversity Heritage Library:</vt:lpstr>
      <vt:lpstr>Biodiversity Heritage Library is…</vt:lpstr>
      <vt:lpstr>PowerPoint Presentation</vt:lpstr>
      <vt:lpstr>Initial Motivation</vt:lpstr>
      <vt:lpstr>PowerPoint Presentation</vt:lpstr>
      <vt:lpstr>BHL’s Beginnings</vt:lpstr>
      <vt:lpstr>PowerPoint Presentation</vt:lpstr>
      <vt:lpstr>Collaboration of 15 Libraries Expanded from Initial 10 Libraries</vt:lpstr>
      <vt:lpstr>BHL Administrative Staff</vt:lpstr>
      <vt:lpstr>Organizational Structure</vt:lpstr>
      <vt:lpstr>How is BHL Funded?</vt:lpstr>
      <vt:lpstr>Communication Among Collaborators</vt:lpstr>
      <vt:lpstr>Collection Policy</vt:lpstr>
      <vt:lpstr>PowerPoint Presentation</vt:lpstr>
      <vt:lpstr>Also Collaboration with</vt:lpstr>
      <vt:lpstr>PowerPoint Presentation</vt:lpstr>
      <vt:lpstr>PowerPoint Presentation</vt:lpstr>
      <vt:lpstr>PowerPoint Presentation</vt:lpstr>
      <vt:lpstr>Who uses BHL?</vt:lpstr>
      <vt:lpstr>PowerPoint Presentation</vt:lpstr>
      <vt:lpstr>PowerPoint Presentation</vt:lpstr>
      <vt:lpstr>Impact</vt:lpstr>
      <vt:lpstr>Acknowledgements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Collaboration of 10 Libraries</vt:lpstr>
      <vt:lpstr>Outreach &amp; Promotion</vt:lpstr>
      <vt:lpstr>New Members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Heritage Library:</dc:title>
  <dc:creator>Marty Schlabach</dc:creator>
  <cp:lastModifiedBy>Anne E Rauh</cp:lastModifiedBy>
  <cp:revision>41</cp:revision>
  <cp:lastPrinted>2013-10-24T18:55:50Z</cp:lastPrinted>
  <dcterms:created xsi:type="dcterms:W3CDTF">2013-10-10T18:15:39Z</dcterms:created>
  <dcterms:modified xsi:type="dcterms:W3CDTF">2015-10-29T14:13:53Z</dcterms:modified>
</cp:coreProperties>
</file>