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58" r:id="rId5"/>
    <p:sldId id="263" r:id="rId6"/>
    <p:sldId id="262" r:id="rId7"/>
    <p:sldId id="267" r:id="rId8"/>
    <p:sldId id="259" r:id="rId9"/>
    <p:sldId id="266" r:id="rId10"/>
    <p:sldId id="261" r:id="rId11"/>
    <p:sldId id="260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98" y="-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EC84A9-8262-4F0C-BD46-613A0938F49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4AFFA2-0B49-474A-AB23-02D9D197C5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bwagner@buffalo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57200"/>
            <a:ext cx="6096000" cy="2438400"/>
          </a:xfrm>
        </p:spPr>
        <p:txBody>
          <a:bodyPr>
            <a:normAutofit/>
          </a:bodyPr>
          <a:lstStyle/>
          <a:p>
            <a:r>
              <a:rPr lang="en-US" sz="3600" dirty="0"/>
              <a:t>A Practical Comparison of Scopus and Web of </a:t>
            </a:r>
            <a:r>
              <a:rPr lang="en-US" sz="3600" dirty="0" smtClean="0"/>
              <a:t>Science Core Collection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657600"/>
            <a:ext cx="6172200" cy="24384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A. Ben Wagner, Sciences Librarian</a:t>
            </a:r>
          </a:p>
          <a:p>
            <a:r>
              <a:rPr lang="en-US" sz="2600" dirty="0" smtClean="0"/>
              <a:t>Science &amp; Engineering Collections Coordinator</a:t>
            </a:r>
          </a:p>
          <a:p>
            <a:r>
              <a:rPr lang="en-US" sz="2800" dirty="0" smtClean="0"/>
              <a:t>Univ. at Buffalo </a:t>
            </a:r>
            <a:r>
              <a:rPr lang="en-US" sz="2800" dirty="0" smtClean="0">
                <a:hlinkClick r:id="rId2"/>
              </a:rPr>
              <a:t>abwagner@buffalo.edu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UNY Science Librarians Meeting, 10/23/2015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23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Disadvantage: Web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Minimal  additional keywords; no controlled. vocabulary – no effective </a:t>
            </a:r>
            <a:r>
              <a:rPr lang="en-US" dirty="0" err="1" smtClean="0"/>
              <a:t>analsis</a:t>
            </a:r>
            <a:r>
              <a:rPr lang="en-US" dirty="0" smtClean="0"/>
              <a:t> </a:t>
            </a:r>
            <a:r>
              <a:rPr lang="en-US" dirty="0" smtClean="0"/>
              <a:t>by keyword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No question that retrieval sets are smaller (</a:t>
            </a:r>
            <a:r>
              <a:rPr lang="en-US" i="1" dirty="0" smtClean="0"/>
              <a:t>Is more better</a:t>
            </a:r>
            <a:r>
              <a:rPr lang="en-US" i="1" dirty="0" smtClean="0"/>
              <a:t>?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Inferior visualization of journal metrics and result set bibliometric </a:t>
            </a:r>
            <a:r>
              <a:rPr lang="en-US" dirty="0" smtClean="0"/>
              <a:t>data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81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the Numbers: </a:t>
            </a:r>
            <a:r>
              <a:rPr lang="en-US" sz="2400" dirty="0" smtClean="0"/>
              <a:t>based on 2014 records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80225994"/>
              </p:ext>
            </p:extLst>
          </p:nvPr>
        </p:nvGraphicFramePr>
        <p:xfrm>
          <a:off x="457200" y="1600200"/>
          <a:ext cx="746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311400"/>
                <a:gridCol w="248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journals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22,245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12,000+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Citation</a:t>
                      </a:r>
                      <a:r>
                        <a:rPr lang="en-US" baseline="0" dirty="0" smtClean="0"/>
                        <a:t> Indexing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1970+ 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1900+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items/week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37,800 (Core Coll.)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English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USA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419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*Citation indexing currently in progress for 1970-1995; estimated completion is end of 2016.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95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Which one should I choose?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It depends.</a:t>
            </a:r>
          </a:p>
          <a:p>
            <a:endParaRPr lang="en-US" sz="4400" dirty="0"/>
          </a:p>
          <a:p>
            <a:r>
              <a:rPr lang="en-US" sz="4400" dirty="0" smtClean="0"/>
              <a:t>Questions?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570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Disclaimers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Evaluative opinions are my own, period.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Different institutions, different issues.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Past results are no guarantee of future performance.</a:t>
            </a:r>
          </a:p>
          <a:p>
            <a:endParaRPr lang="en-US" dirty="0"/>
          </a:p>
          <a:p>
            <a:r>
              <a:rPr lang="en-US" dirty="0" smtClean="0"/>
              <a:t>If I don’t mention a feature, e.g. sorting or downloading, generally same in both databases.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930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accent3"/>
                </a:solidFill>
              </a:rPr>
              <a:t>Head-to-Head</a:t>
            </a:r>
            <a:r>
              <a:rPr lang="en-US" sz="3200" u="sng" dirty="0" smtClean="0"/>
              <a:t> </a:t>
            </a:r>
            <a:r>
              <a:rPr lang="en-US" sz="3200" b="1" u="sng" dirty="0" smtClean="0">
                <a:solidFill>
                  <a:schemeClr val="accent3"/>
                </a:solidFill>
              </a:rPr>
              <a:t>Competitors</a:t>
            </a:r>
            <a:endParaRPr lang="en-US" sz="3200" b="1" u="sng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Scopus </a:t>
            </a:r>
          </a:p>
          <a:p>
            <a:pPr lvl="1"/>
            <a:r>
              <a:rPr lang="en-US" dirty="0" smtClean="0"/>
              <a:t>Single, bundled product (journals, book chapters, proceedings, &amp; more).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trongest coverage 1996+.</a:t>
            </a:r>
          </a:p>
          <a:p>
            <a:pPr lvl="1"/>
            <a:r>
              <a:rPr lang="en-US" dirty="0" smtClean="0"/>
              <a:t>Highly multi-sourced.</a:t>
            </a:r>
          </a:p>
          <a:p>
            <a:r>
              <a:rPr lang="en-US" b="1" dirty="0" smtClean="0"/>
              <a:t>Web of Science (WOS) </a:t>
            </a:r>
          </a:p>
          <a:p>
            <a:pPr lvl="1"/>
            <a:r>
              <a:rPr lang="en-US" dirty="0" smtClean="0"/>
              <a:t>Many optional </a:t>
            </a:r>
            <a:r>
              <a:rPr lang="en-US" dirty="0" smtClean="0"/>
              <a:t>components, e.g.  conference papers</a:t>
            </a:r>
            <a:r>
              <a:rPr lang="en-US" dirty="0"/>
              <a:t> </a:t>
            </a:r>
            <a:r>
              <a:rPr lang="en-US" dirty="0" smtClean="0"/>
              <a:t>&amp;</a:t>
            </a:r>
            <a:r>
              <a:rPr lang="en-US" dirty="0" smtClean="0"/>
              <a:t> books.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eparate databases e.g. BIOSIS &amp; INSPEC.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eparate back files back to 1900.</a:t>
            </a:r>
          </a:p>
          <a:p>
            <a:pPr lvl="1"/>
            <a:r>
              <a:rPr lang="en-US" dirty="0" smtClean="0"/>
              <a:t>Single unified processing stream.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6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Advantage: Scopus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Somewhat stronger international/non-English coverage (</a:t>
            </a:r>
            <a:r>
              <a:rPr lang="en-US" i="1" dirty="0" smtClean="0"/>
              <a:t>WOS appears to be catching up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Stronger social </a:t>
            </a:r>
            <a:r>
              <a:rPr lang="en-US" dirty="0" smtClean="0"/>
              <a:t>sciences, arts </a:t>
            </a:r>
            <a:r>
              <a:rPr lang="en-US" dirty="0" smtClean="0"/>
              <a:t>&amp; humanities. </a:t>
            </a:r>
          </a:p>
          <a:p>
            <a:r>
              <a:rPr lang="en-US" dirty="0" smtClean="0"/>
              <a:t>Effective keyword/index term </a:t>
            </a:r>
            <a:r>
              <a:rPr lang="en-US" dirty="0" smtClean="0"/>
              <a:t>facet </a:t>
            </a:r>
            <a:r>
              <a:rPr lang="en-US" dirty="0" smtClean="0"/>
              <a:t>based on underlying  databases with indexing.</a:t>
            </a:r>
          </a:p>
          <a:p>
            <a:r>
              <a:rPr lang="en-US" dirty="0" smtClean="0"/>
              <a:t>Beautiful, new interface (similar to EI Village)</a:t>
            </a:r>
          </a:p>
          <a:p>
            <a:r>
              <a:rPr lang="en-US" dirty="0"/>
              <a:t>NSF recently switched from WOS to Scopus for reporting citation metrics.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6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Scopus: Three Wonderful Features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Analyze search results: </a:t>
            </a:r>
            <a:r>
              <a:rPr lang="en-US" dirty="0" smtClean="0"/>
              <a:t>Graphs by year, authors, institutions</a:t>
            </a:r>
            <a:r>
              <a:rPr lang="en-US" dirty="0"/>
              <a:t>, journals</a:t>
            </a:r>
            <a:r>
              <a:rPr lang="en-US" dirty="0" smtClean="0"/>
              <a:t>, discipline, country, </a:t>
            </a:r>
            <a:r>
              <a:rPr lang="en-US" dirty="0"/>
              <a:t>&amp;</a:t>
            </a:r>
            <a:r>
              <a:rPr lang="en-US" dirty="0" smtClean="0"/>
              <a:t> doc. type; exportable </a:t>
            </a:r>
            <a:r>
              <a:rPr lang="en-US" dirty="0"/>
              <a:t>to MS Excel.  </a:t>
            </a:r>
            <a:endParaRPr lang="en-US" dirty="0" smtClean="0"/>
          </a:p>
          <a:p>
            <a:pPr lvl="0"/>
            <a:r>
              <a:rPr lang="en-US" b="1" dirty="0" smtClean="0"/>
              <a:t>Compare journals: </a:t>
            </a:r>
            <a:r>
              <a:rPr lang="en-US" dirty="0" smtClean="0"/>
              <a:t>Compares any </a:t>
            </a:r>
            <a:r>
              <a:rPr lang="en-US" dirty="0"/>
              <a:t>group of journals </a:t>
            </a:r>
            <a:r>
              <a:rPr lang="en-US" dirty="0" smtClean="0"/>
              <a:t>by </a:t>
            </a:r>
            <a:r>
              <a:rPr lang="en-US" dirty="0"/>
              <a:t>3 impact metrics, # of citations, # of published articles, % of articles not cited, &amp;</a:t>
            </a:r>
            <a:r>
              <a:rPr lang="en-US" dirty="0" smtClean="0"/>
              <a:t> </a:t>
            </a:r>
            <a:r>
              <a:rPr lang="en-US" dirty="0"/>
              <a:t>% of review articles, all graphed by year.  </a:t>
            </a:r>
          </a:p>
          <a:p>
            <a:r>
              <a:rPr lang="en-US" b="1" dirty="0" smtClean="0"/>
              <a:t>View </a:t>
            </a:r>
            <a:r>
              <a:rPr lang="en-US" b="1" dirty="0"/>
              <a:t>secondary </a:t>
            </a:r>
            <a:r>
              <a:rPr lang="en-US" b="1" dirty="0" smtClean="0"/>
              <a:t>documents</a:t>
            </a:r>
            <a:r>
              <a:rPr lang="en-US" dirty="0"/>
              <a:t>:</a:t>
            </a:r>
            <a:r>
              <a:rPr lang="en-US" dirty="0" smtClean="0"/>
              <a:t> Mines articles’ cited </a:t>
            </a:r>
            <a:r>
              <a:rPr lang="en-US" dirty="0"/>
              <a:t>references </a:t>
            </a:r>
            <a:r>
              <a:rPr lang="en-US" dirty="0" smtClean="0"/>
              <a:t>to retrieve references with no Scopus record </a:t>
            </a:r>
            <a:r>
              <a:rPr lang="en-US" dirty="0" smtClean="0"/>
              <a:t>(different from WOS’ </a:t>
            </a:r>
            <a:r>
              <a:rPr lang="en-US" i="1" dirty="0" smtClean="0"/>
              <a:t>Related Records</a:t>
            </a:r>
            <a:r>
              <a:rPr lang="en-US" i="1" dirty="0"/>
              <a:t> </a:t>
            </a:r>
            <a:r>
              <a:rPr lang="en-US" i="1" dirty="0" smtClean="0"/>
              <a:t>&amp; Cited Reference Search).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4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Disadvantage: </a:t>
            </a:r>
            <a:r>
              <a:rPr lang="en-US" b="1" dirty="0" smtClean="0"/>
              <a:t>Scopus 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Author clustering is highly problematic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Institutional clustering is even more problematic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Until citation indexing retrospective project (1970-1995) is completed, time span of citation metrics unknown.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902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Disadvantage: </a:t>
            </a:r>
            <a:r>
              <a:rPr lang="en-US" b="1" dirty="0" smtClean="0"/>
              <a:t>Scopus 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smtClean="0"/>
              <a:t>“SAME” operator; difficult to link department names to organizations and locations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Random missing articles from core journals, e.g. Physical Review B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Can not </a:t>
            </a:r>
            <a:r>
              <a:rPr lang="en-US" dirty="0" smtClean="0"/>
              <a:t>directly see underlying citation database </a:t>
            </a:r>
            <a:r>
              <a:rPr lang="en-US" dirty="0" smtClean="0"/>
              <a:t>(WOS’s </a:t>
            </a:r>
            <a:r>
              <a:rPr lang="en-US" b="1" i="1" dirty="0" smtClean="0"/>
              <a:t>Cited Reference </a:t>
            </a:r>
            <a:r>
              <a:rPr lang="en-US" b="1" i="1" dirty="0" smtClean="0"/>
              <a:t>Search</a:t>
            </a:r>
            <a:r>
              <a:rPr lang="en-US" dirty="0" smtClean="0"/>
              <a:t>).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117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Advantage: Web of </a:t>
            </a:r>
            <a:r>
              <a:rPr lang="en-US" b="1" dirty="0" smtClean="0"/>
              <a:t>Science 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consistent coverage of </a:t>
            </a:r>
            <a:r>
              <a:rPr lang="en-US" dirty="0" smtClean="0"/>
              <a:t>journals.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Citation database back to 1900 (1900 to ~1964 built retrospectively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i="1" dirty="0" smtClean="0"/>
              <a:t>Related Records</a:t>
            </a:r>
            <a:r>
              <a:rPr lang="en-US" i="1" dirty="0" smtClean="0"/>
              <a:t> –</a:t>
            </a:r>
            <a:r>
              <a:rPr lang="en-US" dirty="0" smtClean="0"/>
              <a:t> analyzes overlap of target paper’s bibliography against all other </a:t>
            </a:r>
            <a:r>
              <a:rPr lang="en-US" dirty="0" smtClean="0"/>
              <a:t>papers’</a:t>
            </a:r>
            <a:r>
              <a:rPr lang="en-US" dirty="0" smtClean="0"/>
              <a:t> bibliographies.</a:t>
            </a:r>
            <a:endParaRPr lang="en-US" b="1" i="1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26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Advantage: Web of </a:t>
            </a:r>
            <a:r>
              <a:rPr lang="en-US" b="1" dirty="0" smtClean="0"/>
              <a:t>Science 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smtClean="0"/>
              <a:t>robust author searching</a:t>
            </a:r>
          </a:p>
          <a:p>
            <a:pPr lvl="1"/>
            <a:r>
              <a:rPr lang="en-US" dirty="0" smtClean="0"/>
              <a:t>“Same</a:t>
            </a:r>
            <a:r>
              <a:rPr lang="en-US" dirty="0"/>
              <a:t>” operator allows intricate address </a:t>
            </a:r>
            <a:r>
              <a:rPr lang="en-US" dirty="0" smtClean="0"/>
              <a:t>searching.</a:t>
            </a:r>
          </a:p>
          <a:p>
            <a:pPr lvl="1"/>
            <a:r>
              <a:rPr lang="en-US" dirty="0" smtClean="0"/>
              <a:t>Unique </a:t>
            </a:r>
            <a:r>
              <a:rPr lang="en-US" b="1" i="1" dirty="0" smtClean="0"/>
              <a:t>Cited Reference Search </a:t>
            </a:r>
            <a:r>
              <a:rPr lang="en-US" dirty="0" smtClean="0"/>
              <a:t>- ferret out citing documents with faulty citations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more </a:t>
            </a:r>
            <a:r>
              <a:rPr lang="en-US" b="1" i="1" dirty="0" smtClean="0"/>
              <a:t>Refine</a:t>
            </a:r>
            <a:r>
              <a:rPr lang="en-US" dirty="0" smtClean="0"/>
              <a:t> options: Funding &amp; Open </a:t>
            </a:r>
            <a:r>
              <a:rPr lang="en-US" dirty="0" smtClean="0"/>
              <a:t>Access.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956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269</TotalTime>
  <Words>505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A Practical Comparison of Scopus and Web of Science Core Collection </vt:lpstr>
      <vt:lpstr>Disclaimers</vt:lpstr>
      <vt:lpstr>Head-to-Head Competitors</vt:lpstr>
      <vt:lpstr>Advantage: Scopus</vt:lpstr>
      <vt:lpstr>Scopus: Three Wonderful Features </vt:lpstr>
      <vt:lpstr>Disadvantage: Scopus I</vt:lpstr>
      <vt:lpstr>Disadvantage: Scopus II</vt:lpstr>
      <vt:lpstr>Advantage: Web of Science I</vt:lpstr>
      <vt:lpstr>Advantage: Web of Science II</vt:lpstr>
      <vt:lpstr>Disadvantage: Web of Science</vt:lpstr>
      <vt:lpstr>By the Numbers: based on 2014 records</vt:lpstr>
      <vt:lpstr>Which one should I choose?</vt:lpstr>
    </vt:vector>
  </TitlesOfParts>
  <Company>University at Buffalo - University Libraries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Practical Comparison of Scopus and Web of Science </dc:title>
  <dc:creator>UB</dc:creator>
  <cp:lastModifiedBy>UB</cp:lastModifiedBy>
  <cp:revision>28</cp:revision>
  <dcterms:created xsi:type="dcterms:W3CDTF">2015-10-14T23:17:50Z</dcterms:created>
  <dcterms:modified xsi:type="dcterms:W3CDTF">2015-10-19T17:18:51Z</dcterms:modified>
</cp:coreProperties>
</file>