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0" r:id="rId4"/>
    <p:sldId id="261" r:id="rId5"/>
    <p:sldId id="257" r:id="rId6"/>
    <p:sldId id="262" r:id="rId7"/>
    <p:sldId id="263" r:id="rId8"/>
    <p:sldId id="268" r:id="rId9"/>
    <p:sldId id="264" r:id="rId10"/>
    <p:sldId id="267" r:id="rId11"/>
    <p:sldId id="265" r:id="rId12"/>
    <p:sldId id="269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60"/>
  </p:normalViewPr>
  <p:slideViewPr>
    <p:cSldViewPr showGuides="1">
      <p:cViewPr varScale="1">
        <p:scale>
          <a:sx n="83" d="100"/>
          <a:sy n="83" d="100"/>
        </p:scale>
        <p:origin x="9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Placeholder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603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itchFamily="-111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1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7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172200"/>
            <a:ext cx="1622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6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3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9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6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863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3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0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172200"/>
            <a:ext cx="1622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7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575050" y="-76200"/>
            <a:ext cx="5568950" cy="1905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9pPr>
          </a:lstStyle>
          <a:p>
            <a:pPr defTabSz="914400"/>
            <a:endParaRPr lang="en-US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0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172200"/>
            <a:ext cx="1622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2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DCD5C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9pPr>
          </a:lstStyle>
          <a:p>
            <a:pPr defTabSz="914400"/>
            <a:endParaRPr lang="en-US" altLang="en-US" sz="18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genda-Regular" pitchFamily="-107" charset="0"/>
              </a:defRPr>
            </a:lvl1pPr>
          </a:lstStyle>
          <a:p>
            <a:fld id="{EE18EB48-C026-4553-B21A-2E5D78C5955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genda-Regular" pitchFamily="-107" charset="0"/>
              </a:defRPr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447800"/>
            <a:ext cx="9144000" cy="46038"/>
          </a:xfrm>
          <a:prstGeom prst="rect">
            <a:avLst/>
          </a:prstGeom>
          <a:solidFill>
            <a:srgbClr val="C3092C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7" charset="-128"/>
              </a:defRPr>
            </a:lvl9pPr>
          </a:lstStyle>
          <a:p>
            <a:pPr algn="ctr"/>
            <a:endParaRPr lang="en-US" altLang="en-US" sz="1800">
              <a:solidFill>
                <a:srgbClr val="FFFFFF"/>
              </a:solidFill>
              <a:latin typeface="Agenda-Regular" pitchFamily="-107" charset="0"/>
            </a:endParaRPr>
          </a:p>
        </p:txBody>
      </p:sp>
      <p:pic>
        <p:nvPicPr>
          <p:cNvPr id="1032" name="Picture 10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172200"/>
            <a:ext cx="1622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/>
          <a:ea typeface="+mj-ea"/>
          <a:cs typeface="Georgia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mericanaT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mericanaT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mericanaT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mericanaT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348/000709904X22403" TargetMode="External"/><Relationship Id="rId2" Type="http://schemas.openxmlformats.org/officeDocument/2006/relationships/hyperlink" Target="http://dx.doi.org/10.1016/j.compedu.2012.12.02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8001000" cy="2895599"/>
          </a:xfrm>
        </p:spPr>
        <p:txBody>
          <a:bodyPr/>
          <a:lstStyle/>
          <a:p>
            <a:pPr algn="ctr"/>
            <a:r>
              <a:rPr lang="en-US" sz="5400" spc="300" dirty="0" err="1" smtClean="0">
                <a:ln w="11430" cmpd="sng">
                  <a:noFill/>
                  <a:prstDash val="solid"/>
                  <a:miter lim="800000"/>
                </a:ln>
                <a:effectLst/>
                <a:latin typeface="+mj-lt"/>
              </a:rPr>
              <a:t>Gamifying</a:t>
            </a:r>
            <a:r>
              <a:rPr lang="en-US" sz="5400" spc="300" dirty="0" smtClean="0">
                <a:ln w="11430" cmpd="sng">
                  <a:noFill/>
                  <a:prstDash val="solid"/>
                  <a:miter lim="800000"/>
                </a:ln>
                <a:effectLst/>
                <a:latin typeface="+mj-lt"/>
              </a:rPr>
              <a:t> Citation Management:</a:t>
            </a:r>
            <a:r>
              <a:rPr lang="en-US" spc="300" dirty="0" smtClean="0">
                <a:ln w="11430" cmpd="sng">
                  <a:noFill/>
                  <a:prstDash val="solid"/>
                  <a:miter lim="800000"/>
                </a:ln>
                <a:effectLst/>
                <a:latin typeface="+mj-lt"/>
              </a:rPr>
              <a:t/>
            </a:r>
            <a:br>
              <a:rPr lang="en-US" spc="300" dirty="0" smtClean="0">
                <a:ln w="11430" cmpd="sng">
                  <a:noFill/>
                  <a:prstDash val="solid"/>
                  <a:miter lim="800000"/>
                </a:ln>
                <a:effectLst/>
                <a:latin typeface="+mj-lt"/>
              </a:rPr>
            </a:br>
            <a:r>
              <a:rPr lang="en-US" sz="4000" spc="300" dirty="0" smtClean="0">
                <a:ln w="11430" cmpd="sng">
                  <a:noFill/>
                  <a:prstDash val="solid"/>
                  <a:miter lim="800000"/>
                </a:ln>
                <a:solidFill>
                  <a:schemeClr val="accent1"/>
                </a:solidFill>
                <a:effectLst/>
                <a:latin typeface="+mj-lt"/>
              </a:rPr>
              <a:t>A </a:t>
            </a:r>
            <a:r>
              <a:rPr lang="en-US" sz="4000" spc="300" dirty="0" err="1" smtClean="0">
                <a:ln w="11430" cmpd="sng">
                  <a:noFill/>
                  <a:prstDash val="solid"/>
                  <a:miter lim="800000"/>
                </a:ln>
                <a:solidFill>
                  <a:schemeClr val="accent1"/>
                </a:solidFill>
                <a:effectLst/>
                <a:latin typeface="+mj-lt"/>
              </a:rPr>
              <a:t>Mendeley</a:t>
            </a:r>
            <a:r>
              <a:rPr lang="en-US" sz="4000" spc="300" dirty="0" smtClean="0">
                <a:ln w="11430" cmpd="sng">
                  <a:noFill/>
                  <a:prstDash val="solid"/>
                  <a:miter lim="800000"/>
                </a:ln>
                <a:solidFill>
                  <a:schemeClr val="accent1"/>
                </a:solidFill>
                <a:effectLst/>
                <a:latin typeface="+mj-lt"/>
              </a:rPr>
              <a:t> Relay </a:t>
            </a:r>
            <a:r>
              <a:rPr lang="en-US" sz="4000" spc="300" dirty="0">
                <a:ln w="11430" cmpd="sng">
                  <a:noFill/>
                  <a:prstDash val="solid"/>
                  <a:miter lim="800000"/>
                </a:ln>
                <a:solidFill>
                  <a:schemeClr val="accent1"/>
                </a:solidFill>
                <a:effectLst/>
                <a:latin typeface="+mj-lt"/>
              </a:rPr>
              <a:t>R</a:t>
            </a:r>
            <a:r>
              <a:rPr lang="en-US" sz="4000" spc="300" dirty="0" smtClean="0">
                <a:ln w="11430" cmpd="sng">
                  <a:noFill/>
                  <a:prstDash val="solid"/>
                  <a:miter lim="800000"/>
                </a:ln>
                <a:solidFill>
                  <a:schemeClr val="accent1"/>
                </a:solidFill>
                <a:effectLst/>
                <a:latin typeface="+mj-lt"/>
              </a:rPr>
              <a:t>ace</a:t>
            </a:r>
            <a:endParaRPr lang="en-US" sz="11500" spc="300" dirty="0">
              <a:ln w="11430" cmpd="sng">
                <a:noFill/>
                <a:prstDash val="solid"/>
                <a:miter lim="800000"/>
              </a:ln>
              <a:solidFill>
                <a:schemeClr val="accent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lauren.stern\AppData\Local\Microsoft\Windows\Temporary Internet Files\Content.IE5\15F97XJN\MC900341797[1]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3229690"/>
            <a:ext cx="3619500" cy="2159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5400" y="4724400"/>
            <a:ext cx="3429000" cy="1371600"/>
          </a:xfrm>
        </p:spPr>
        <p:txBody>
          <a:bodyPr/>
          <a:lstStyle/>
          <a:p>
            <a:pPr algn="r"/>
            <a:r>
              <a:rPr lang="en-US" sz="2400" dirty="0" smtClean="0">
                <a:latin typeface="+mj-lt"/>
              </a:rPr>
              <a:t>Lauren Stern</a:t>
            </a:r>
          </a:p>
          <a:p>
            <a:pPr algn="r"/>
            <a:r>
              <a:rPr lang="en-US" sz="2400" dirty="0">
                <a:latin typeface="+mj-lt"/>
              </a:rPr>
              <a:t>NYSCILIB </a:t>
            </a:r>
            <a:r>
              <a:rPr lang="en-US" sz="2400" dirty="0" smtClean="0">
                <a:latin typeface="+mj-lt"/>
              </a:rPr>
              <a:t>Meeting</a:t>
            </a:r>
          </a:p>
          <a:p>
            <a:pPr algn="r"/>
            <a:r>
              <a:rPr lang="en-US" sz="2400" dirty="0" smtClean="0">
                <a:latin typeface="+mj-lt"/>
              </a:rPr>
              <a:t>October 24, 2014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699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85800"/>
          </a:xfrm>
        </p:spPr>
        <p:txBody>
          <a:bodyPr>
            <a:noAutofit/>
          </a:bodyPr>
          <a:lstStyle/>
          <a:p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The </a:t>
            </a:r>
            <a:r>
              <a:rPr lang="en-US" sz="3600" spc="300" dirty="0" err="1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Mendeley</a:t>
            </a:r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 Relay Race</a:t>
            </a:r>
            <a:endParaRPr lang="en-US" sz="3600" spc="300" dirty="0">
              <a:ln w="1143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/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5" r="5797"/>
          <a:stretch/>
        </p:blipFill>
        <p:spPr bwMode="auto">
          <a:xfrm>
            <a:off x="609600" y="1981201"/>
            <a:ext cx="7870398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36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atimesblogs.latimes.com/.a/6a00d8341c630a53ef0133f2bb48df970b-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19745"/>
            <a:ext cx="5486400" cy="377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685800"/>
          </a:xfrm>
        </p:spPr>
        <p:txBody>
          <a:bodyPr>
            <a:noAutofit/>
          </a:bodyPr>
          <a:lstStyle/>
          <a:p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Our Results</a:t>
            </a:r>
            <a:endParaRPr lang="en-US" sz="3600" spc="300" dirty="0">
              <a:ln w="1143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/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88294" y="1624013"/>
            <a:ext cx="5526906" cy="4419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 smtClean="0">
                <a:latin typeface="+mn-lt"/>
              </a:rPr>
              <a:t>What did you think of the relay race?  </a:t>
            </a:r>
          </a:p>
          <a:p>
            <a:pPr marL="0" indent="0" algn="ctr">
              <a:buNone/>
            </a:pPr>
            <a:endParaRPr lang="en-US" sz="1800" dirty="0">
              <a:latin typeface="+mn-lt"/>
            </a:endParaRPr>
          </a:p>
          <a:p>
            <a:pPr marL="0" indent="0" algn="ctr">
              <a:buNone/>
            </a:pPr>
            <a:r>
              <a:rPr lang="en-US" sz="3000" b="1" dirty="0" smtClean="0">
                <a:solidFill>
                  <a:schemeClr val="bg1"/>
                </a:solidFill>
                <a:latin typeface="+mn-lt"/>
              </a:rPr>
              <a:t>Motivation?	Learning?	Fun?</a:t>
            </a:r>
          </a:p>
          <a:p>
            <a:pPr marL="457200" indent="-457200">
              <a:buAutoNum type="arabicPeriod"/>
            </a:pPr>
            <a:endParaRPr lang="en-US" sz="24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406" y="6582007"/>
            <a:ext cx="3581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Retrieved from latimesblogs.latimes.com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3620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685800"/>
          </a:xfrm>
        </p:spPr>
        <p:txBody>
          <a:bodyPr>
            <a:noAutofit/>
          </a:bodyPr>
          <a:lstStyle/>
          <a:p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Their Results</a:t>
            </a:r>
            <a:endParaRPr lang="en-US" sz="3600" spc="300" dirty="0">
              <a:ln w="1143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/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24013"/>
            <a:ext cx="7620000" cy="44196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In general, students far more engaged than teaching citation management in traditional way.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Environment less than ideal (students physically hard to reach, isolated behind enormous computer screens).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Feedback system like Monopoly:  students that fell behind were less motivated to continue, because they felt they couldn’t catch up and win.</a:t>
            </a:r>
          </a:p>
          <a:p>
            <a:pPr marL="514350" indent="-514350">
              <a:buAutoNum type="arabicPeriod"/>
            </a:pPr>
            <a:r>
              <a:rPr lang="en-US" sz="2400" dirty="0" err="1" smtClean="0">
                <a:latin typeface="+mn-lt"/>
              </a:rPr>
              <a:t>Longterm</a:t>
            </a:r>
            <a:r>
              <a:rPr lang="en-US" sz="2400" dirty="0" smtClean="0">
                <a:latin typeface="+mn-lt"/>
              </a:rPr>
              <a:t> results:  unknown.</a:t>
            </a:r>
          </a:p>
        </p:txBody>
      </p:sp>
      <p:pic>
        <p:nvPicPr>
          <p:cNvPr id="5122" name="Picture 2" descr="http://news.nationalgeographic.com/news/2009/08/photogalleries/galileos-telescope-pictures-anniversary/images/primary/090825-01-galileos-telescope_big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430647"/>
            <a:ext cx="2577164" cy="159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-2406" y="6582007"/>
            <a:ext cx="3581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Retrieved from news.nationalgeographic.com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4417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685800"/>
          </a:xfrm>
        </p:spPr>
        <p:txBody>
          <a:bodyPr>
            <a:noAutofit/>
          </a:bodyPr>
          <a:lstStyle/>
          <a:p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References</a:t>
            </a:r>
            <a:endParaRPr lang="en-US" sz="3600" spc="300" dirty="0">
              <a:ln w="1143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/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057400"/>
            <a:ext cx="7467600" cy="441960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dirty="0" err="1">
                <a:latin typeface="+mn-lt"/>
              </a:rPr>
              <a:t>Domínguez</a:t>
            </a:r>
            <a:r>
              <a:rPr lang="en-US" dirty="0">
                <a:latin typeface="+mn-lt"/>
              </a:rPr>
              <a:t>, A., et al. 2013. </a:t>
            </a:r>
            <a:r>
              <a:rPr lang="en-US" dirty="0" err="1">
                <a:latin typeface="+mn-lt"/>
              </a:rPr>
              <a:t>Gamifying</a:t>
            </a:r>
            <a:r>
              <a:rPr lang="en-US" dirty="0">
                <a:latin typeface="+mn-lt"/>
              </a:rPr>
              <a:t> learning experiences: Practical implications and outcomes.  </a:t>
            </a:r>
            <a:r>
              <a:rPr lang="en-US" i="1" dirty="0">
                <a:latin typeface="+mn-lt"/>
              </a:rPr>
              <a:t>Computers &amp; Education</a:t>
            </a:r>
            <a:r>
              <a:rPr lang="en-US" dirty="0">
                <a:latin typeface="+mn-lt"/>
              </a:rPr>
              <a:t> 63 (Apr. 2013), 380-392.  DOI=</a:t>
            </a:r>
            <a:r>
              <a:rPr lang="en-US" u="sng" dirty="0">
                <a:latin typeface="+mn-lt"/>
                <a:hlinkClick r:id="rId2"/>
              </a:rPr>
              <a:t>http://dx.doi.org/10.1016/j.compedu.2012.12.020</a:t>
            </a:r>
            <a:r>
              <a:rPr lang="en-US" dirty="0" smtClean="0">
                <a:latin typeface="+mn-lt"/>
              </a:rPr>
              <a:t>.</a:t>
            </a:r>
          </a:p>
          <a:p>
            <a:pPr marL="0" lvl="0" indent="0">
              <a:buNone/>
            </a:pP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dirty="0" err="1">
                <a:latin typeface="+mn-lt"/>
              </a:rPr>
              <a:t>Hunicke</a:t>
            </a:r>
            <a:r>
              <a:rPr lang="en-US" dirty="0">
                <a:latin typeface="+mn-lt"/>
              </a:rPr>
              <a:t>, R., LeBlanc, M., and </a:t>
            </a:r>
            <a:r>
              <a:rPr lang="en-US" dirty="0" err="1">
                <a:latin typeface="+mn-lt"/>
              </a:rPr>
              <a:t>Zubek</a:t>
            </a:r>
            <a:r>
              <a:rPr lang="en-US" dirty="0">
                <a:latin typeface="+mn-lt"/>
              </a:rPr>
              <a:t>, R. 2004.  MDA: A formal approach to game design and game research.  In </a:t>
            </a:r>
            <a:r>
              <a:rPr lang="en-US" i="1" dirty="0">
                <a:latin typeface="+mn-lt"/>
              </a:rPr>
              <a:t>Proceedings of the AAAI Workshop on Challenges in Game AI</a:t>
            </a:r>
            <a:r>
              <a:rPr lang="en-US" dirty="0">
                <a:latin typeface="+mn-lt"/>
              </a:rPr>
              <a:t>. (San Jose, United States, July 25 - 26, 2004).  AAAI ‘04.  AAAI Press, Menlo Park, CA</a:t>
            </a:r>
            <a:r>
              <a:rPr lang="en-US" dirty="0" smtClean="0">
                <a:latin typeface="+mn-lt"/>
              </a:rPr>
              <a:t>.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 err="1">
                <a:latin typeface="+mn-lt"/>
              </a:rPr>
              <a:t>Kapp</a:t>
            </a:r>
            <a:r>
              <a:rPr lang="en-US" dirty="0">
                <a:latin typeface="+mn-lt"/>
              </a:rPr>
              <a:t>, K. M. </a:t>
            </a:r>
            <a:r>
              <a:rPr lang="en-US" dirty="0" smtClean="0">
                <a:latin typeface="+mn-lt"/>
              </a:rPr>
              <a:t>2012. </a:t>
            </a:r>
            <a:r>
              <a:rPr lang="en-US" dirty="0">
                <a:latin typeface="+mn-lt"/>
              </a:rPr>
              <a:t>Games, </a:t>
            </a:r>
            <a:r>
              <a:rPr lang="en-US" dirty="0" err="1">
                <a:latin typeface="+mn-lt"/>
              </a:rPr>
              <a:t>gamification</a:t>
            </a:r>
            <a:r>
              <a:rPr lang="en-US" dirty="0">
                <a:latin typeface="+mn-lt"/>
              </a:rPr>
              <a:t>, and the quest for learner engagement. </a:t>
            </a:r>
            <a:r>
              <a:rPr lang="en-US" i="1" dirty="0">
                <a:latin typeface="+mn-lt"/>
              </a:rPr>
              <a:t>T+D</a:t>
            </a:r>
            <a:r>
              <a:rPr lang="en-US" dirty="0">
                <a:latin typeface="+mn-lt"/>
              </a:rPr>
              <a:t> 66, 6 (Jun. 2012), 64-68. </a:t>
            </a:r>
          </a:p>
          <a:p>
            <a:pPr marL="0" lvl="0" indent="0">
              <a:buNone/>
            </a:pP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dirty="0" err="1">
                <a:latin typeface="+mn-lt"/>
              </a:rPr>
              <a:t>Nadolski</a:t>
            </a:r>
            <a:r>
              <a:rPr lang="en-US" dirty="0">
                <a:latin typeface="+mn-lt"/>
              </a:rPr>
              <a:t>, R. J., </a:t>
            </a:r>
            <a:r>
              <a:rPr lang="en-US" dirty="0" err="1">
                <a:latin typeface="+mn-lt"/>
              </a:rPr>
              <a:t>Kirschner</a:t>
            </a:r>
            <a:r>
              <a:rPr lang="en-US" dirty="0">
                <a:latin typeface="+mn-lt"/>
              </a:rPr>
              <a:t>, P. A., </a:t>
            </a:r>
            <a:r>
              <a:rPr lang="en-US" dirty="0" err="1">
                <a:latin typeface="+mn-lt"/>
              </a:rPr>
              <a:t>Eroen</a:t>
            </a:r>
            <a:r>
              <a:rPr lang="en-US" dirty="0">
                <a:latin typeface="+mn-lt"/>
              </a:rPr>
              <a:t>, J. J., and van </a:t>
            </a:r>
            <a:r>
              <a:rPr lang="en-US" dirty="0" err="1">
                <a:latin typeface="+mn-lt"/>
              </a:rPr>
              <a:t>Merriënboer</a:t>
            </a:r>
            <a:r>
              <a:rPr lang="en-US" dirty="0">
                <a:latin typeface="+mn-lt"/>
              </a:rPr>
              <a:t>, J. G. 2005. Optimizing the number of steps in learning tasks for complex skills. </a:t>
            </a:r>
            <a:r>
              <a:rPr lang="en-US" i="1" dirty="0">
                <a:latin typeface="+mn-lt"/>
              </a:rPr>
              <a:t>British Journal Of Educational Psychology</a:t>
            </a:r>
            <a:r>
              <a:rPr lang="en-US" dirty="0">
                <a:latin typeface="+mn-lt"/>
              </a:rPr>
              <a:t> 75, 2 (Jun. 2005), 223-237. DOI=</a:t>
            </a:r>
            <a:r>
              <a:rPr lang="en-US" u="sng" dirty="0">
                <a:latin typeface="+mn-lt"/>
                <a:hlinkClick r:id="rId3"/>
              </a:rPr>
              <a:t>http://dx.doi.org/10.1348/000709904X22403</a:t>
            </a:r>
            <a:r>
              <a:rPr lang="en-US" dirty="0">
                <a:latin typeface="+mn-lt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29195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990600"/>
          </a:xfrm>
        </p:spPr>
        <p:txBody>
          <a:bodyPr>
            <a:noAutofit/>
          </a:bodyPr>
          <a:lstStyle/>
          <a:p>
            <a:r>
              <a:rPr lang="en-US" sz="3600" spc="300" dirty="0">
                <a:ln w="11430" cmpd="sng">
                  <a:noFill/>
                  <a:prstDash val="solid"/>
                  <a:miter lim="800000"/>
                </a:ln>
                <a:solidFill>
                  <a:schemeClr val="accent1"/>
                </a:solidFill>
                <a:effectLst/>
                <a:latin typeface="+mj-lt"/>
              </a:rPr>
              <a:t>What is Citation Management?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8800"/>
            <a:ext cx="7467600" cy="4419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Software that can be used to collect, store, organize, and share research.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Academic citation managers typically provide auto-cite options, simplifying the writing process.</a:t>
            </a:r>
          </a:p>
        </p:txBody>
      </p:sp>
      <p:pic>
        <p:nvPicPr>
          <p:cNvPr id="3074" name="Picture 2" descr="http://www.edgeoftheweb.co.uk/blog/wp-content/uploads/2010/09/040-Accounts-mess-and-Black-Books-300x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3733800"/>
            <a:ext cx="3562350" cy="238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581001"/>
            <a:ext cx="24057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Retrieved from edgeoftheweb.co.uk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415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990600"/>
          </a:xfrm>
        </p:spPr>
        <p:txBody>
          <a:bodyPr>
            <a:noAutofit/>
          </a:bodyPr>
          <a:lstStyle/>
          <a:p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Goal</a:t>
            </a:r>
            <a:endParaRPr lang="en-US" sz="3600" spc="300" dirty="0">
              <a:ln w="1143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/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419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Make students aware of what citation management is (and how it makes their lives better).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Motivate students to try a citation manager.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All citation management platforms have pros and cons; selected </a:t>
            </a:r>
            <a:r>
              <a:rPr lang="en-US" sz="2400" dirty="0" err="1" smtClean="0">
                <a:latin typeface="+mn-lt"/>
              </a:rPr>
              <a:t>Mendeley</a:t>
            </a:r>
            <a:r>
              <a:rPr lang="en-US" sz="2400" dirty="0" smtClean="0">
                <a:latin typeface="+mn-lt"/>
              </a:rPr>
              <a:t> for its slick interface and annotative features.</a:t>
            </a:r>
          </a:p>
        </p:txBody>
      </p:sp>
      <p:pic>
        <p:nvPicPr>
          <p:cNvPr id="2050" name="Picture 2" descr="http://d3fildg3jlcvty.cloudfront.net/20140416-01/graphics/home/laptop-and-iph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962400"/>
            <a:ext cx="3873988" cy="228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579397"/>
            <a:ext cx="20394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Retrieved from mendeley.com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1653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spc="300" dirty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Challenge #1:  </a:t>
            </a:r>
            <a:br>
              <a:rPr lang="en-US" sz="3600" spc="300" dirty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</a:br>
            <a:r>
              <a:rPr lang="en-US" sz="3600" spc="300" dirty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Increase Motivation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057400"/>
            <a:ext cx="7696200" cy="838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b="1" dirty="0" smtClean="0">
                <a:latin typeface="+mn-lt"/>
              </a:rPr>
              <a:t>Cognitive, Social, and Emotional Motivations</a:t>
            </a:r>
          </a:p>
          <a:p>
            <a:pPr marL="0" indent="0" algn="ctr">
              <a:buNone/>
            </a:pPr>
            <a:r>
              <a:rPr lang="en-US" sz="2400" dirty="0">
                <a:latin typeface="+mn-lt"/>
              </a:rPr>
              <a:t>[</a:t>
            </a:r>
            <a:r>
              <a:rPr lang="en-US" sz="2400" dirty="0" err="1">
                <a:latin typeface="+mn-lt"/>
              </a:rPr>
              <a:t>Domínguez</a:t>
            </a:r>
            <a:r>
              <a:rPr lang="en-US" sz="2400" dirty="0">
                <a:latin typeface="+mn-lt"/>
              </a:rPr>
              <a:t> et al. 2013]</a:t>
            </a:r>
          </a:p>
          <a:p>
            <a:pPr marL="0" indent="0" algn="ctr">
              <a:buNone/>
            </a:pPr>
            <a:endParaRPr lang="en-US" sz="2400" b="1" dirty="0" smtClean="0">
              <a:latin typeface="+mn-lt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723900" y="30480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-111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-111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-111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-111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Font typeface="Arial" charset="0"/>
              <a:buAutoNum type="arabicPeriod"/>
            </a:pPr>
            <a:r>
              <a:rPr lang="en-US" sz="2400" kern="0" dirty="0" smtClean="0">
                <a:latin typeface="+mn-lt"/>
              </a:rPr>
              <a:t>Cognitive:  Don’t understand what citation management is, or how it can help them now or in the future.  Need to know relevance [</a:t>
            </a:r>
            <a:r>
              <a:rPr lang="en-US" sz="2400" kern="0" dirty="0" err="1" smtClean="0">
                <a:latin typeface="+mn-lt"/>
              </a:rPr>
              <a:t>Kapp</a:t>
            </a:r>
            <a:r>
              <a:rPr lang="en-US" sz="2400" kern="0" dirty="0" smtClean="0">
                <a:latin typeface="+mn-lt"/>
              </a:rPr>
              <a:t> 2012].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900" y="43434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rabicPeriod" startAt="2"/>
            </a:pPr>
            <a:r>
              <a:rPr lang="en-US" sz="2400" kern="0" dirty="0" smtClean="0">
                <a:solidFill>
                  <a:srgbClr val="000000"/>
                </a:solidFill>
              </a:rPr>
              <a:t>Social</a:t>
            </a:r>
            <a:r>
              <a:rPr lang="en-US" sz="2400" kern="0" dirty="0">
                <a:solidFill>
                  <a:srgbClr val="000000"/>
                </a:solidFill>
              </a:rPr>
              <a:t>:  Incorporate social elements into game; environment in which game is completed also adds social component</a:t>
            </a:r>
            <a:r>
              <a:rPr lang="en-US" sz="2400" kern="0" dirty="0" smtClean="0">
                <a:solidFill>
                  <a:srgbClr val="000000"/>
                </a:solidFill>
              </a:rPr>
              <a:t>.</a:t>
            </a:r>
            <a:endParaRPr lang="en-US" dirty="0" smtClean="0"/>
          </a:p>
          <a:p>
            <a:pPr lvl="0"/>
            <a:endParaRPr lang="en-US" sz="2400" kern="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" y="5617945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 startAt="3"/>
            </a:pPr>
            <a:r>
              <a:rPr lang="en-US" sz="2400" kern="0" dirty="0" smtClean="0">
                <a:solidFill>
                  <a:srgbClr val="000000"/>
                </a:solidFill>
              </a:rPr>
              <a:t>Emotional</a:t>
            </a:r>
            <a:r>
              <a:rPr lang="en-US" sz="2400" kern="0" dirty="0">
                <a:solidFill>
                  <a:srgbClr val="000000"/>
                </a:solidFill>
              </a:rPr>
              <a:t>:  Citations are </a:t>
            </a:r>
            <a:r>
              <a:rPr lang="en-US" sz="2400" kern="0" dirty="0" err="1">
                <a:solidFill>
                  <a:srgbClr val="000000"/>
                </a:solidFill>
              </a:rPr>
              <a:t>booooooring</a:t>
            </a:r>
            <a:r>
              <a:rPr lang="en-US" sz="2400" kern="0" dirty="0">
                <a:solidFill>
                  <a:srgbClr val="000000"/>
                </a:solidFill>
              </a:rPr>
              <a:t>.  Identify the Goldilocks difficulty level</a:t>
            </a:r>
            <a:r>
              <a:rPr lang="en-US" sz="2400" kern="0" dirty="0" smtClean="0">
                <a:solidFill>
                  <a:srgbClr val="000000"/>
                </a:solidFill>
              </a:rPr>
              <a:t>.</a:t>
            </a:r>
          </a:p>
          <a:p>
            <a:pPr lvl="0"/>
            <a:endParaRPr lang="en-US" sz="2400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89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Challenge </a:t>
            </a:r>
            <a:r>
              <a:rPr lang="en-US" sz="3600" spc="300" dirty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#2:  </a:t>
            </a:r>
            <a:br>
              <a:rPr lang="en-US" sz="3600" spc="300" dirty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</a:br>
            <a:r>
              <a:rPr lang="en-US" sz="3600" spc="300" dirty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Segment Complex Learning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057400"/>
            <a:ext cx="7467600" cy="4419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latin typeface="+mn-lt"/>
              </a:rPr>
              <a:t>The Goldilocks Zone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Challenges must be appropriately difficult; not too easy (boring) or too difficult (frustrating).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Segmenting learning:  tasks </a:t>
            </a:r>
            <a:r>
              <a:rPr lang="en-US" sz="2400" dirty="0">
                <a:latin typeface="+mn-lt"/>
              </a:rPr>
              <a:t>with too few steps may be overwhelming, and hinder comprehension; conversely, tasks with too many steps may hinder comprehension as a result of “redundant information between steps and/or an excess of details</a:t>
            </a:r>
            <a:r>
              <a:rPr lang="en-US" sz="2400" dirty="0" smtClean="0">
                <a:latin typeface="+mn-lt"/>
              </a:rPr>
              <a:t>” [</a:t>
            </a:r>
            <a:r>
              <a:rPr lang="en-US" sz="2400" dirty="0" err="1" smtClean="0">
                <a:latin typeface="+mn-lt"/>
              </a:rPr>
              <a:t>Nadolski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et al. 2005].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609600"/>
          </a:xfrm>
        </p:spPr>
        <p:txBody>
          <a:bodyPr>
            <a:noAutofit/>
          </a:bodyPr>
          <a:lstStyle/>
          <a:p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Student Characteristics</a:t>
            </a:r>
            <a:endParaRPr lang="en-US" sz="3600" spc="300" dirty="0">
              <a:ln w="1143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/>
              <a:latin typeface="+mj-lt"/>
            </a:endParaRPr>
          </a:p>
        </p:txBody>
      </p:sp>
      <p:sp>
        <p:nvSpPr>
          <p:cNvPr id="15" name="Content Placeholder 1"/>
          <p:cNvSpPr>
            <a:spLocks noGrp="1"/>
          </p:cNvSpPr>
          <p:nvPr>
            <p:ph idx="1"/>
          </p:nvPr>
        </p:nvSpPr>
        <p:spPr>
          <a:xfrm>
            <a:off x="917575" y="5335488"/>
            <a:ext cx="7312025" cy="989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latin typeface="+mn-lt"/>
              </a:rPr>
              <a:t>Undergraduate biology majors, many of whom are athletes and intend to go to grad school. </a:t>
            </a:r>
          </a:p>
        </p:txBody>
      </p:sp>
      <p:sp>
        <p:nvSpPr>
          <p:cNvPr id="5" name="AutoShape 5" descr="data:image/jpeg;base64,/9j/4AAQSkZJRgABAQAAAQABAAD/2wCEAAkGBxQQEhUUExIWFBAWGBcVFRIUGRcYFRcWFhQWFxQVFhQZHCggGRolHx0UIjEhJSkrLi8uFx8zODMsNygtLisBCgoKDg0OGxAQGzQlHyQ0LS8sLjI0NCwsLCwsLCwsLCwsLCwsLCwsLCwsLCwsLCwsLCwsLCwsLCwsLCwsLCwsLP/AABEIAOYA2wMBEQACEQEDEQH/xAAcAAEAAgMBAQEAAAAAAAAAAAAABQYDBAcCAQj/xABLEAABAwIDAwgECQoEBgMAAAABAAIDBBEFEiEGMUEHEyJRYXGBkTJCodEUFSNSU5KxwdIWF1RicoKDssLwM0OT4SRjc6K00yU0RP/EABsBAQACAwEBAAAAAAAAAAAAAAAEBQECAwYH/8QANhEAAgECAwUECQQDAQEAAAAAAAECAxEEEiEFEzFBURRhkaEiMlJxgbHB0fAVI0LhBjPxYkP/2gAMAwEAAhEDEQA/AO4oAgCAIAgCAIAgCAIAgCAIAgCAIAgCAIAgCAIAgCAIAgCAIAgCAIAgCAIAgCAIAgCAIAgCAIAgCAIAgCAIAgCAIAgCAIAgCAIAgCAIAgCAIAgCAID4SgNWTEYm73jwufsXJ1oLmbKEnyPLMUiPrjyPuWFXpvmZyS6G1FK12rSCOw3XVST4GjVj2sgIAgCAIAgCAIAgCAIAgCAIAgCAIAgCAIAgCAIDUrsRZDv1dwaN/eeAHeuVSrGHE2jBy4FWxPG3Fxzhwj0ygej3kneVBqVnJ68CRCCRko52vGjr9i1jqZkrHsVQB4H++tbKVjFj0KwX1GvWNHD++xbKeprlJLDMaa53NvPS9V3B3Yeo/wB98mlWTeVnOVO2pMqQcwgCAIAgCAIAgCAIAgCAIAgCAIAgCAIAgCA18QqhDG+Q7mgnv6h4my1nLLFsyld2KLLi7crppnho3nv7AqvM5u7JeW2iIDDttIJC4SZmwFxLZXtIaRfg7cU55W/ubZdLlYqMfqBUSTUoe2mzEMdlJYQN+/f3LOenHRvUxlky27J4y+oa4yEZ95A6usLNrMw+BMV9YyNvScBbdrqjMIiJ8TvYggneCNO7xWlzax0jZ7EPhNOyT1iLO/aabH3+KtKcs0UyJNWdiSW5qEAQBAEAQBAEAQBAEAQBAEAQBAEAQBAEBXeUCUsoJXDgY726udYuNf1GdKXrHG8OoJsQqbThwp2ASOj3AtJIY3TgSDc9Q7VS47Ednpft+s/K3Fk2lDNL0uBexilM1/Muje/m7Atjhe9jOiCGktaWjQjo9RCqNnYermVWVrPq1d/B6nWtLkiRoqunjh5xkdqcBzjGY3A+kQRzRF734W6lITqU8WtE35HOXpQKjPhUskwkoY20+/PFO+znAEXc2JuYtIuLgkbxe19bSMo0oreO65NLRfHmcm23oSsmxkJBMxklcfSzPNr9gbYBV+Ix1RepodYQXMhxgLYIZMrnEMdYZjfQnQeAIU7DVnWpKb4/iNZrLKxeuTKozQStvctk17LxsVth/VIlXiXFdzkEAQBAEAQBAEAQBAEAQBAEAQBAEAQBAEBG7R0fP0s0fFzHW/aAzN9oC0mrxaNouzTOb4DMGy5t7SyEEdYzSaeK8ntCo4VIPlrddVpdfGxaUo5os38Vp6lwZ8F5kFshc5k9zG9rmPabgDUguDh2tB4KNsnEUaNeTqK6tZc7a/bQ1xMJSgrE5TQmNkbXOzvYxrTId7iGgF1+2y0xU05uS0TMQWliHw7Zfmqnn/hMzo2umfFTOPycb6gl0pHWCS6w4XVk9oyqUFSaWltfccd0lLMTVfJYNaB0i69+y2t+z3qNUs6bVuGt/odqa1uUzaJ0rSRG0OY/09bZSPW7Ru8u1b7OxMIRdOb70b1abdmie5GwTBUPIsXzXI7co0XqKD0K6rxOhLucggCAIAgCAIAgCAIAgCAIAgCAIAgCAIAgCA5riOBtpJ3sDy5kgzi9hkBc8BjbcG8CvJbbWStG3S/mWuDleDPc/OPhe2NwbOR0XElou13Et1aHAcN2ZVWGnSp4lSmrx/Pkda0W4NR4mGvbKRZt43W0dz88uvbEMgA/iK7q43Afxp39+n3IkKFZ8ZWN3Bo+YDucqZJnON7yEWb+qxoGg7yT2qrljYTekFFd1zsqMlzubU9YwknNwA8iT7vJJ4iMo5TaMGiDrp25r30UeKea52XAs3JnR81R3t/iSPeO4EMH8pPivdYRftRfUp63rtFsUk5BAEAQBAEAQBAEAQBAEAQBAEAQBAEAQBAEBRuUZ5idFLbokOjJ6j6TR49LyVDtnD7xxl8Cfgp2vEo8204bxVKsA2Ts5hG1ZOjWlx7Ln7Fv+nJcTGYOxyoO6CT6rvcsrCUV/JeIuyOqcdmHpMc3vBC7xwdPkzGZn3DK2WslbDGLyPNgB7SeoDeT1KRDBXdkjSc8quz9AUNMIY2Rt9FjWtHc0AL0cIqMVFciok7u5nWxgIAgCAIAgCAIAgCAIAgCAIAgCAIAgCAIAgK/tBidI+9LNeVzzk5pgJOYRultnFgx4Y0uF3A6AjguE505PdvV2vbuO8KU0lPguTOZfkS0yB8LZHwvbzjRUuja4Am1hzZcTbjma21xvO6rxkMsU4Oyf51LKnKMZONR6rpr87FloKCWFthFTMHWDK8+QhH2qn3MH61RPw+50lOk+F/JfUzMZUX6M8XcKeQ2/edK0LMaNCnxl5r7MOVPnF+K+zPFfhBlYeenGUAlxETW2AFydS6yzGdDMkm7mm9jHhHzNHBGR0gIppzHI+kdUmSSGMv3GSNsumawbqWA37QvT04qElBEeo89F1nDnbi7fMsmEbSvbWGlqHsLXx89BNYMzAGzo3a2LuItbQFRcJtDPGTrWWXjyRithYukqtJdzXEtDKtjtzwfFSaeOw1R5YTTfvILpzXFGdSzQIAgCAIAgCAIAgCAIAgCAIAgCAIAgPEsgaCSbALnVqRpxc5uyRlJt2RFz4sRqGgD9b/bcvOVtvVNXSgrd/HyJccMubKRs/VmYU059KorJpP3Xx1LWjwaGjuCk4Sblj5OXHLr5EjHRUMsVysvIhtmql0pjhDss7XOdSyEEtDnj5WCUDXmpLA3HouaHa2UpQhWp7mfB8O5kvaGH/8AvDiuPuLUzF2NcI5waafdzcxADj1xS+hKOPRN+sA6KgxOzK9F8LrqiBCtGRsVWIQxNzSTRsb85z2geZKiQoVJO0Ytv3G7kkaRZ8OcyNw5uie6x527H1ZaL8zExwzCI26TyNRoAQ649Fs3ZMqb3tRarguneyJWrx9VPiVjDK5z8QDp9HSSOikbwbzgMJZ3NuB+6pUJveqTL6vRj2RwhwSuvhr5/UxbSB4oaSoGtRSP5qQ7ulE4xSA974wP3iqrdqOJq0JcJX/PPyI+zpZoSh1XmjoWEVbZ4mSMN2vaHDtBF1TwpShePNfQjVNGTFBWW6LjpwJ4dh7F6DZu0b/tVPg/p9vAh1aX8kSivyMEBV67beCGR8Zjlc5ji05WttcGxtdylwwdScVK61Is8XCLatwMEW3sbnNaIJdSBc5Ra5tfetngZJN3RqsZFu1mW9QiYEAQBAEAQBAEAQFX2h2v+CymJsBlIAJObKATqB6J4WPipdHCupHNexFrYndyy2uRD+UKXf8AAwANSTKdw/hrv2CPOfl/Zx7bL2fP+i3bPYs2spoahgs2Vgfa98pPpNvxsbjwVfKOVtE+LurkitTJDYpUZnZBuG/td/t9p7F5XbeLdSosPDlx9/8AXz9xNw8LRzMgdsKz4PSTO9YMdbvymyhxpJShS5tq5Iopylcr+GERRYcL25mKWqeP1IqSRt/rzRq2wCvi6tTklb88DONWevlXN/0RmwBDah0p3QQSzeLWhv8AUVYYOGaqkTtr1MmGb6/9+hio8enibkEmaM745AJGHr6LgbeFl6yeHpz4o8FCvUjwZki2gdGbxQUsL/pIqeNr++9iuawVJdTo8XUNKXEpHSCV0jnSghwe4kkFpuLdQvwUhU4qOVLQ4Z5N5r6m7tuwc9HUR9FlTG2YW9WQACQd4OU95XkcZTdOq0e+2TXVbDpdPk/xm9UTCoilOgirhofVir2sAfCfmiTKyRvWS/iQDBx1JycMTDlpL3EOlfCYnJLhfT3GtyVY4MrqZ5tkPRvvAO7y3eCrsbBQqqcvVlz6PqScXStJpcvkzo0pDh+tx7e1Q60oS9X1lxIMU1x4EhhlVm6LvSG4niPevRbLxrrQ3dT1l5oi1qeV5lwJBW5wOXY10amcW/zHHzOb71b0dacSrrf7GaReeAN+HfwXWxzL7hW19PO6NjS8veBvY4C9r7yFVzw1SKbfAsYYiEmkiwqOdwgCAIAgCAIDSxbE46WPnJSQ24GgJJJ3AAePkt6dOU5ZYmlSpGCvI5ZjmMc/USSRsJY4i2YWOjGt1HgrijSy00m9SqrVM020RGIVUpik6Fhkdc9mUrrlj1OalK/AufIjXN+KwxzgOallZ0jbQkSDfw6apq8XnLenJOJeamua1hc1wdwFiCC47hoq/G4hYai6j+Hv5EilHeSsiFp3hpzON/evD0KsYVXVqPUsZxbVkUblVrvkAwH03NHm4X9isMFJVcRmXJNkrDQs170QmNY6KcSwydGoeIoswIdEylja1zYmPaT8o55Jfe27LqACfQRoqnTcaerbuzlQce0OrW0WuXR2Zi2ax6nigrc0tnvhbGwZXm+ZxzDRunBS9nxcKqcuGhz21XhVoqNN34kR8cRfPPgyQ/0r0XaqfXyf2PI9nqdPNGM4mS4FrJHRWOYhjgc125bA2JFs27rCxv7yuk7e423KUbNq/vPfxmTuhmP7ob/MQtt/fhF+BruVzkiXq6+efD2D4IQynlcOefLGNJdcmRpLt+XXcqPacbyzSWX8sej2HVlBuFP0n4d/QiKKunbdjsop3lnPQglwmaxwcGOJAyg2tmGtibEKthUjT9XUvK2Fq4myqpRS6av6E3s5s5UfDG1MMJbRvzb5GuIbqWDU5nW3XIud6pto4qjOlOl/JPhZ/M0xEoxnFN3aVn8OB0trHD1XHut95C8xGlK+uhGcos81tY+OMvsWlu7Nb0vVtY9dlbYWrONSNr8jlKEWmiAG0lWQD8JIuAdGRfgX1Ds9L2Ty2/qP+RvbLQiobM+Z+eTnjdxABPycdtAAFzrPJZR4HWks13LiTow6AdS47yZ13cSnUFLLAxk2XoRZXk/qxuufYCpcpRlePUjRjKNpdC1Dbht/8B4bxJczQcTpdRexvqSO1LoWwFQyWfUAQBAEBpYviLaaIyOBIFhlba5JNgBcge1b06bnLKjSpNQjdlJ2hx01wZFDE9rg4ydMtsQGlvqk/OU+jR3LcpMhVarq2jFDAqeNkVpgOdzyZvrmyVZScrx4Cmkl6XE+bTcyaSoDQMxifbvylawz5lczPLldio4Xgsojb/wuY29I24+CmOrH2iLu37Jt7NVhiq56ea8TbxvY23yfOc0A8ZvnZcnmvGf5Yp1FDL6q4l9seOWM9NS9ugB9ZeHlTj1LNTa5EJtJs7FPHme594vlG2IAzDdfTcp2Cq1KM/29b6cO86RrtNFVbsRWHXLGL66vH3Bew7LUJf6rh+/wJ3A9lqiGnq43mPPO2FrLOJAyPc52Y200I3XU3AxdCpmmU+18TDF01Cn38fgabdg6j6SIeLvwq6e0IdGedWBl1RkZyfzHfMwdzXH7wtf1FeybdhftGWPk7k41DfCM/jWv6j/58/6M9h/9eX9ktRbF5KeeB0pc2fm9clsjo3FwcBc3vp5KHjKvaVZqxPwN8JUzrX8saI5Mo+M0vg1o+5VywkerLl7ZqeyvM+/H9NhB+C1TpWBozRSuYS17HanVotcG48POlxOyp7yUoptO3BrzI7xCqPM2kz6OUfD3aRSSTSHdHHFI5xPUAGrgtmVn/B+K+5jeR9pfnwMkmDT4jlfUAwQDpMgLsrybaOkB1B7CAewKywey9281Q1qYhJWh4nikx6lijYx0YL2sa1x6yGgEr1jpVJO6ZRKpTirNENW7RN5x5h6LC69u3Iwfcu8KOnpHGdXXQ1XbQv8AnLpuUab1m3+VbjC6A2yuD2eD7+9cdws2Y6755cpusx+hDQOZ6VrE342sStd3Vve5nPTtax0XZt16Sn3/AODH6Xpeg3U9qranrv3lhT1giSWhuEAQBAVvbyZjKdrpATGJG5gNLgteAL95B8FJwqbnZcThiWlDU55PtFBG4OgZkeAQSTfQ20VjupPSbIDqRWsSLqMdc85r6m583ErrGkkrHKVRtmu/FC4EE6EOHm0hZcFYwp6kjR7czBjRfcAN3Yo/Z4vU77+S0NzDcWgnE3PszPe9r84cWuaRG1gI7ej7VWY+hCUskldE/B1ZKOZPUwPhrGf/AF8Ve2Pg2SOEkeIZY+QVWtmYZcI+b+5MeIqPi/JCCnqXvYarEnzQtcHGINY0Psb5XEAdHrXSGBoQd1Hzb+bZjfT6l0O1bBwYFLORjdtgOtvsQGN22Y+c32IDC/bb/mD2IDC/bkfSIDXft0PpfagMD9u2/SnzQGlVbaRP9NwcBuzWP2oDB+W0bfRNu7T7EBqVW3bbbygK+KgOAPWAd/WFfQl6KKWcfSZ9pnA5u/7QFvGRrKJmsFnMa2NcvAce/wC4LRs3S0MIqwFpvDfdn6F2GkzYfSnX/BZv7Bby6uyyqK3+yXvLSiv20Tq5HQIAgCAqXKmy+GzH5hjd4CVl/YSpGFllqo4YmOamzhUdZcq1VS7K1wsjahkuPFbpmjWp7LwstmLEVR1Nm26lxzHbKYZ5pHTNbF6Tm7swaNCd7nEAb1V7Rqxp2nLgWGBpud4omafZ/EnC4DQOszR29hKo3tnCp2u/Blj2OpzMw2XxA75IR3zj7A1aPbmGXKXgZWDn1KhVYtKx7mEklpLSQdLg2NtNytYTzRUlzI0oZW0YTi8h6/MrNzFjx8Zvvx9vWs3B8krpLkAG1yBv4G3Whg8mrktuBJPC+gsdCP73IDyaiTqWLmT4ZpP7sl2Cdw7G6NkTWy0fOTC+eQyStvr1MdZV1ajipVG4VLR5Ky+pKhOiopOOpc9lNlGYpCZqeih5sPMZzVNQ1wc0Ncejrwc3jxWqw+Mt/u8l9jZzoJ6xLFsxyXyw10M0scApo85fFndLmLo3taMrwb2LgdT6ql0IVo/7JXOVWdJr0Ec/23mbBX1UYLWhsz7NFgAHHMABwFiruFT0EVMqTcm7EfhVWHZ7EHdu8VIpTumcKsLWN/nV1zHKxo1U9nHwK4zlZnWMdDquDcklLPBFM6pqQZY2SENMIaC9gcQLxk2161AlXkpNE9Uo2R0zCaBtNDFCwksiY2Npdq4hrQASQBqo7d3dnVKysbawZCAIAgNbEqFlRE+GVuaKRpY8ai7XCxsRqD2jcsp2d0Yavoc32u5NqOmo55oGSCaJmcOdI9ws0hz+iTY9EO4LvSrSzo41KccrOUUk9we/7lY056ECpDUz86t8xplPGyuzNRiM0kVPzYcwF5MrnNFswboWtcb6jgodSpkepNpwzI6PshyRvjmMleY3tDLRtgkluHFwu4ktbpYEW19LsUPEuFaGVok0FKlLMmXF/J3Qu9KORw6jNNbyD7KFHCUY8Ikp4mo+ZzDlm2dbh3wZ9JGYoX52vfdz/lNCwXeSQbZ7dx6klh6S5G9OpUlonqcwijdqSC4k3Jtx4ropRWiMbiT4s2YqWR18sZNtTYDTv1W0XmdkaypZVeTPvwOU/wCWf+33rsqFX2Tlmpe2jL8GlP8AktJ4m4/Gs7ir7JjPQ9sOo5TpzbWjfoR7ynZ63smN5Q9r88DycPl6h9Ye5Z7NW6GN9Q9oVuGyxOyPsHWB0dffu4KM3Z2JUaUZK6NU0bidw8/9ljOZ3CO9cglHJHRTF7crH1D3MtaxytbG8jjbMwjXqW8eBwqWudNWxoYXUrCcxY0uO8lov5oDlXLnGGGkcAALTtNv4JH3qZhZWuRcTG9jlnPqXmI2U6HydbC0uJ075pzLnbK6KzH5W2DI3DS2/pFRK9SUZaEmjBOOp2ShpWwxsiYLMja1jQdbNY0NaL8dAFEbu7krgZ1gBAEAQBAEB5ewOBBAIIsQdQQd4IQHH+WHZ2Ckjp5aeCOBhe+N4iY1gcXNDmF2UC5Aa/zUrDTeqI1eK0ZzAzdqlZiPlOl8g8IM9S8cGNaf3nkg37cp8lGxPIkYfmdmUQkhAc95cYC7DQ4C4jnjeewWey57OkFpU9U74b/YcHEw6x5hRrlmoEtgeIwxsnEjwC6OzNCbuB3abu8rvhqihUTlwIuNw8qlO0LX1MPxnF88e1XHbqPf4FL+nV+7xQGKRncb9wJ+5O20uSfgZ/TqvOUfE8yYtG3eSO8EfasPHU1/FmVs6o/5R8f6MTsZj6z5LHbocoPy+4ezpc5x8/sZNosdinlD2BzW5Ggh41uL3Ol9Nyp6l3K6RdUYwhCzlf3ES6vb1+xapM2lKHJn6M5GnF2FROPrPncO507yu8eBX1rZ3Yu62OYQFO5Sdj5MUjhbFKyJ8by67wSC1zbEC3G9l0p1MjNJwzFFbyKVPGuiHdE4/wBQXbtHcc9yjofJ9sq7C6d8LphM58plzhuQC7I2ZbZj829+1cKk87udIRyqxaFobhAEAQBAEAQBAaGN4NDWxGGojEkRIJbdzdQbghzSCD2grKbTujDV+JARcmWFt3UbT+0+V38zytt7Pqa7uPQnMFwGnog5tNCyIOILso3kbrk66a+ZWrk5cTZRS4EksGQgKxyl1Jjwyqyi7ns5kDrMzhF/UfJazdlc60I5qiRwnDNgXSi5eGnqKi5pci3UIc0WXZvkwGaZ0pD2tgkLAD/mdHIT2b12w7bmlLgRMfkjS9BamgeTWTqaV6DPR6Hl7VjJhGxgZO+KSzTzbZNd2rnNH2FaupBS9BHVQm4Xl1PGLbJsNbDA0ttJFI4Hhdjmk+xc94t6m1yZ0UG6MknrdP6G2OTwcXNXfew6EbJPqSWOcn8D6elcMrHNbJHI4aZyHdAnttdUWOvvG1oej2U4um4yVysVWwLB6MgUNSfUspQj0Oq8kMRhpH0znB3MyEsI+ZIA/wDn51SaUroq8XTyyT6l7XUihAEAQBAEAQBAEAQBAEAQBAEAQBAEBRuWGpyULR8+ZjfJr3/0qPiXaBY7LgpV9ejOOxYi9u5yrnJnpYwgXHYzE3mCvcXG7IG214uc4fcrLZazVkn3FF/kKUMOnHv+Rox4/KPWK9U6ETwu+kiLrMZfJVkk9LmWA+Ekn4lGhBLESXciZUk3hYvvf55GnW4m5tTSuvqDKL8eky1u73BaYmKVan+dDrg3ehVXd9G/oTrsbd/ZUzdIr94yTxDFHOwlr+MdXkOvquhLvtIXn9sQyyVj1H+OSUpST7/oQ0dJVvj5wNAB1axxyyOabWe1rrdDgHGwJsBckBU6hNq56WVehGWVv7e4tXI9iLnVFRE/Q8212UggjI8tNwf2wpGFbu0yt2tCOWMo951dTSkCAIAgCAIAgCAIAgCAIAgCAIAgCAICmcpeFfDY4YM+Q53S5rZtGMLN1x9IFHxCzJIsdnT3cpTa5W8Wc+fybSerUMPexw+xxUXcMtlj4eyya2a2Mnggrml8bjLExjMpdvDnHpXboNVO2et3VTZU7ZrRr0VGPHX6EI/Y2rHqNd3Pb99l6VYqk+Z5Hs1ToVDGaWWlrMszCwmIWvuPSB0cND4KLCrGWKbT5E2dKSwcbrmyPxKpu+Eg6iQe1Yxr1g+8zgI+uuqfyZKfClYNlbYsFNiT4sMkext3MrIntJFxmDG2uFR7W9ZPu+p6DYcbya63+RKU1S+pIqusRtcHBjsjgw5Q6Tm7s0v0rBoe8iw41d09bltKM4ft26klsJO5+LZyxwvTyRueWZQ92djx0uceZHWBGYu3NAAACzTlFz0MYmnOOH9Lhf8AOljrSklWEAQBAEAQBAEAQBAEAQBAEAQBAEAQFL23qZWTRc3E+SzHXyWOUOcN4JB1y8OpQcVXp0pLPJL3lhhJRjB5k9Xy7v8ApXvyilb6VPOP4MhHmGkLlHE03wnHxRIzUer8GSFFthC2KbnHc27oZWva5pPSOa1xwU7CTi5ateJAx+XKt3qeIdsKd26Vh/eb71a5Ivg0U+eS4orGPYbHjOKU8HOOZHzD3F8drgAuOl9NSGhVsn+9KzLlLLhoNrjr4kbtpsDDhM1HIHvqInveHtmItma0GO2S3Ekn9la1akoLNfgdMHBVqmRr8sbjZIxuYweAXpVdq55SVotroTVNVg4dV29R8DtP1nhv3Kn2urRT/OJe7Ad69vzgyquxTtXnsx7TdEtsdjVq2nvfV+T64LB9q60Z+miJjqN8PI7erM8sEAQBAEAQBAEAQBAEAQBAEAQBAEAQHLOUTamSkrsjGsc3mYycwde+eU6EEdao9qYSFeacm9EX2zcLCrQu+r+hBx8ojxvgae6Qj+kqpeyY8pvwJr2dHlLyNuLlFZ60Lx+y8H7QFzeypL1Z+Ro9nPlIy/lvSP8AThf+8yN39Sx2DEx9WfmzlLZs+VjDyZvE+MzStAEbYJcgAAsHTsyCw3aF2i9Ps+LVNKXHmQ9pxyZYdEib5dYv+Ep3/MqW+TopfvAUqurwImAllrJlSoMAZJFHI6tczOxrsobEMuYA2u6+7cq2p/kuMpvdxgvR058tDWtsek60nrq2/Fm1Hh1LCySN2Iyc3Ll5xhlp2h2Q3b6MYOhvuKiVts7QxCs4eT+53w2zlRlmpJpmm+jwlmpkc/8AjTu9jCo2/wBoS4RS+C+pOdCvLi5eL+55ZiGGROY6GP5Vj2PY/LJcFr2u9J+7cu1Dt28i6kvRvqtPoZ7JUV2+j534q3U72vTHnwgCAIAgCAIAgCAIAgCAIAgCAIAgCA4Tyl0UtViEj4mOdG0MjDg19iWt6ViG62Nx4KvrvNPQ9Rs1Knh0pO19Sq/k/VfRP+rJ+FcbE7eR6rxX3H5P1f0Mn1X/AIUsY3i6rxX3PhwCs+gk+q73JlRq63evFF65DYnMrKtrwQ9sTAQd46ZuCD4Kbh1ZFDtSWaaZauWyO+FvPzZYT5vy/eu1T1SFhnaojh0WE1DgHNp5XNIuHBjiCDuINtQq+x6pT7/Nfc9/FNV+jTf6b/cmUZ+/zX3PnxPU/o83+m/3LFjN+9eK+59+Jqg//nl+o73JwM6dV4o/T2D1gnhjkBvmaL9YdbpNPUQbghWUJXVzx9WDhNxZurY5hAEAQBAEAQBAEAQBAEAQBAEAQBAfnDHXk1M//Vk/nKpZ+u/ez3GGVqMPcvkaWZanYZkAzFAXDkYmPxlO351OXfVkhA/mKssNwPLbUXpv3l25ZB/8VP2Og/8AIjC7z9UgYf1zkOHVLhG0Am1h9iq5PVnracU4J9xs/C39ZWt2b5In0Vb+srN2YyR6H0Vj/nFLsZInWuS+oL6M3Ny2V49jT96sMM7wPN7Ujav8EW9SCuCAIAgCAIAgCAIAgCAIAgCAIAgCA5ZX8lk0ksjxVRgPe54BjdcZnE29JQpYS7buX1PbUYwUcnBJcf6Nf800/wClRfUd71r2PvOn65H2PP8Ao+Hkmn/SYvqv96djfUfrkPYfj/R8/NPUfpEPk9OxvqP1yHsPx/ondhOT6TD6t9TJOx+aJ0XNsaRbM6N2bOT+putxUqlTyKxU4vFKvJtKxZds8BOIUctMJObL8hDy3MBkkZJ6Nxe+W2/iukldWI1OeSVzncPJVVMAaJ4CBxPOC/hlNvNQpYWTd7l3T2vTjFJxeh7/ADX1f0tP5yfgWOyS6m/6zT9lj82FX9LT/Wk/AnZJdR+sUvZZ8/NhWfS0/wBaT/1p2SXUfrFL2WXjYTAJaCF8crmOLpC8c2XEAFjG65gNeipNGm6asyqx2JjiJqUVbQsq7EMIAgCAIAgCAIAgCAIAgCAIAgCAIAgCAIAgCAIAgCAIAgCAIAgCAIAgCAIAgCAIAgCAIAgCAIAgCAIAgCAIAgCAIAgCAIAgCAIAgCAIAgCAIAgCAIAgCAIAgCAIAgCAIAgCAIAgCAIAgCAIAgCAIAgCA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7" descr="data:image/jpeg;base64,/9j/4AAQSkZJRgABAQAAAQABAAD/2wCEAAkGBxQQEhUUExIWFBAWGBcVFRIUGRcYFRcWFhQWFxQVFhQZHCggGRolHx0UIjEhJSkrLi8uFx8zODMsNygtLisBCgoKDg0OGxAQGzQlHyQ0LS8sLjI0NCwsLCwsLCwsLCwsLCwsLCwsLCwsLCwsLCwsLCwsLCwsLCwsLCwsLCwsLP/AABEIAOYA2wMBEQACEQEDEQH/xAAcAAEAAgMBAQEAAAAAAAAAAAAABQYDBAcCAQj/xABLEAABAwIDAwgECQoEBgMAAAABAAIDBBEFEiEGMUEHEyJRYXGBkTJCodEUFSNSU5KxwdIWF1RicoKDssLwM0OT4SRjc6K00yU0RP/EABsBAQACAwEBAAAAAAAAAAAAAAAEBQECAwYH/8QANhEAAgECAwUECQQDAQEAAAAAAAECAxEEEiEFEzFBURRhkaEiMlJxgbHB0fAVI0LhBjPxYkP/2gAMAwEAAhEDEQA/AO4oAgCAIAgCAIAgCAIAgCAIAgCAIAgCAIAgCAIAgCAIAgCAIAgCAIAgCAIAgCAIAgCAIAgCAIAgCAIAgCAIAgCAIAgCAIAgCAIAgCAIAgCAIAgCAID4SgNWTEYm73jwufsXJ1oLmbKEnyPLMUiPrjyPuWFXpvmZyS6G1FK12rSCOw3XVST4GjVj2sgIAgCAIAgCAIAgCAIAgCAIAgCAIAgCAIAgCAIDUrsRZDv1dwaN/eeAHeuVSrGHE2jBy4FWxPG3Fxzhwj0ygej3kneVBqVnJ68CRCCRko52vGjr9i1jqZkrHsVQB4H++tbKVjFj0KwX1GvWNHD++xbKeprlJLDMaa53NvPS9V3B3Yeo/wB98mlWTeVnOVO2pMqQcwgCAIAgCAIAgCAIAgCAIAgCAIAgCAIAgCA18QqhDG+Q7mgnv6h4my1nLLFsyld2KLLi7crppnho3nv7AqvM5u7JeW2iIDDttIJC4SZmwFxLZXtIaRfg7cU55W/ubZdLlYqMfqBUSTUoe2mzEMdlJYQN+/f3LOenHRvUxlky27J4y+oa4yEZ95A6usLNrMw+BMV9YyNvScBbdrqjMIiJ8TvYggneCNO7xWlzax0jZ7EPhNOyT1iLO/aabH3+KtKcs0UyJNWdiSW5qEAQBAEAQBAEAQBAEAQBAEAQBAEAQBAEBXeUCUsoJXDgY726udYuNf1GdKXrHG8OoJsQqbThwp2ASOj3AtJIY3TgSDc9Q7VS47Ednpft+s/K3Fk2lDNL0uBexilM1/Muje/m7Atjhe9jOiCGktaWjQjo9RCqNnYermVWVrPq1d/B6nWtLkiRoqunjh5xkdqcBzjGY3A+kQRzRF734W6lITqU8WtE35HOXpQKjPhUskwkoY20+/PFO+znAEXc2JuYtIuLgkbxe19bSMo0oreO65NLRfHmcm23oSsmxkJBMxklcfSzPNr9gbYBV+Ix1RepodYQXMhxgLYIZMrnEMdYZjfQnQeAIU7DVnWpKb4/iNZrLKxeuTKozQStvctk17LxsVth/VIlXiXFdzkEAQBAEAQBAEAQBAEAQBAEAQBAEAQBAEBG7R0fP0s0fFzHW/aAzN9oC0mrxaNouzTOb4DMGy5t7SyEEdYzSaeK8ntCo4VIPlrddVpdfGxaUo5os38Vp6lwZ8F5kFshc5k9zG9rmPabgDUguDh2tB4KNsnEUaNeTqK6tZc7a/bQ1xMJSgrE5TQmNkbXOzvYxrTId7iGgF1+2y0xU05uS0TMQWliHw7Zfmqnn/hMzo2umfFTOPycb6gl0pHWCS6w4XVk9oyqUFSaWltfccd0lLMTVfJYNaB0i69+y2t+z3qNUs6bVuGt/odqa1uUzaJ0rSRG0OY/09bZSPW7Ru8u1b7OxMIRdOb70b1abdmie5GwTBUPIsXzXI7co0XqKD0K6rxOhLucggCAIAgCAIAgCAIAgCAIAgCAIAgCAIAgCA5riOBtpJ3sDy5kgzi9hkBc8BjbcG8CvJbbWStG3S/mWuDleDPc/OPhe2NwbOR0XElou13Et1aHAcN2ZVWGnSp4lSmrx/Pkda0W4NR4mGvbKRZt43W0dz88uvbEMgA/iK7q43Afxp39+n3IkKFZ8ZWN3Bo+YDucqZJnON7yEWb+qxoGg7yT2qrljYTekFFd1zsqMlzubU9YwknNwA8iT7vJJ4iMo5TaMGiDrp25r30UeKea52XAs3JnR81R3t/iSPeO4EMH8pPivdYRftRfUp63rtFsUk5BAEAQBAEAQBAEAQBAEAQBAEAQBAEAQBAEBRuUZ5idFLbokOjJ6j6TR49LyVDtnD7xxl8Cfgp2vEo8204bxVKsA2Ts5hG1ZOjWlx7Ln7Fv+nJcTGYOxyoO6CT6rvcsrCUV/JeIuyOqcdmHpMc3vBC7xwdPkzGZn3DK2WslbDGLyPNgB7SeoDeT1KRDBXdkjSc8quz9AUNMIY2Rt9FjWtHc0AL0cIqMVFciok7u5nWxgIAgCAIAgCAIAgCAIAgCAIAgCAIAgCAIAgK/tBidI+9LNeVzzk5pgJOYRultnFgx4Y0uF3A6AjguE505PdvV2vbuO8KU0lPguTOZfkS0yB8LZHwvbzjRUuja4Am1hzZcTbjma21xvO6rxkMsU4Oyf51LKnKMZONR6rpr87FloKCWFthFTMHWDK8+QhH2qn3MH61RPw+50lOk+F/JfUzMZUX6M8XcKeQ2/edK0LMaNCnxl5r7MOVPnF+K+zPFfhBlYeenGUAlxETW2AFydS6yzGdDMkm7mm9jHhHzNHBGR0gIppzHI+kdUmSSGMv3GSNsumawbqWA37QvT04qElBEeo89F1nDnbi7fMsmEbSvbWGlqHsLXx89BNYMzAGzo3a2LuItbQFRcJtDPGTrWWXjyRithYukqtJdzXEtDKtjtzwfFSaeOw1R5YTTfvILpzXFGdSzQIAgCAIAgCAIAgCAIAgCAIAgCAIAgPEsgaCSbALnVqRpxc5uyRlJt2RFz4sRqGgD9b/bcvOVtvVNXSgrd/HyJccMubKRs/VmYU059KorJpP3Xx1LWjwaGjuCk4Sblj5OXHLr5EjHRUMsVysvIhtmql0pjhDss7XOdSyEEtDnj5WCUDXmpLA3HouaHa2UpQhWp7mfB8O5kvaGH/8AvDiuPuLUzF2NcI5waafdzcxADj1xS+hKOPRN+sA6KgxOzK9F8LrqiBCtGRsVWIQxNzSTRsb85z2geZKiQoVJO0Ytv3G7kkaRZ8OcyNw5uie6x527H1ZaL8zExwzCI26TyNRoAQ649Fs3ZMqb3tRarguneyJWrx9VPiVjDK5z8QDp9HSSOikbwbzgMJZ3NuB+6pUJveqTL6vRj2RwhwSuvhr5/UxbSB4oaSoGtRSP5qQ7ulE4xSA974wP3iqrdqOJq0JcJX/PPyI+zpZoSh1XmjoWEVbZ4mSMN2vaHDtBF1TwpShePNfQjVNGTFBWW6LjpwJ4dh7F6DZu0b/tVPg/p9vAh1aX8kSivyMEBV67beCGR8Zjlc5ji05WttcGxtdylwwdScVK61Is8XCLatwMEW3sbnNaIJdSBc5Ra5tfetngZJN3RqsZFu1mW9QiYEAQBAEAQBAEAQFX2h2v+CymJsBlIAJObKATqB6J4WPipdHCupHNexFrYndyy2uRD+UKXf8AAwANSTKdw/hrv2CPOfl/Zx7bL2fP+i3bPYs2spoahgs2Vgfa98pPpNvxsbjwVfKOVtE+LurkitTJDYpUZnZBuG/td/t9p7F5XbeLdSosPDlx9/8AXz9xNw8LRzMgdsKz4PSTO9YMdbvymyhxpJShS5tq5Iopylcr+GERRYcL25mKWqeP1IqSRt/rzRq2wCvi6tTklb88DONWevlXN/0RmwBDah0p3QQSzeLWhv8AUVYYOGaqkTtr1MmGb6/9+hio8enibkEmaM745AJGHr6LgbeFl6yeHpz4o8FCvUjwZki2gdGbxQUsL/pIqeNr++9iuawVJdTo8XUNKXEpHSCV0jnSghwe4kkFpuLdQvwUhU4qOVLQ4Z5N5r6m7tuwc9HUR9FlTG2YW9WQACQd4OU95XkcZTdOq0e+2TXVbDpdPk/xm9UTCoilOgirhofVir2sAfCfmiTKyRvWS/iQDBx1JycMTDlpL3EOlfCYnJLhfT3GtyVY4MrqZ5tkPRvvAO7y3eCrsbBQqqcvVlz6PqScXStJpcvkzo0pDh+tx7e1Q60oS9X1lxIMU1x4EhhlVm6LvSG4niPevRbLxrrQ3dT1l5oi1qeV5lwJBW5wOXY10amcW/zHHzOb71b0dacSrrf7GaReeAN+HfwXWxzL7hW19PO6NjS8veBvY4C9r7yFVzw1SKbfAsYYiEmkiwqOdwgCAIAgCAIDSxbE46WPnJSQ24GgJJJ3AAePkt6dOU5ZYmlSpGCvI5ZjmMc/USSRsJY4i2YWOjGt1HgrijSy00m9SqrVM020RGIVUpik6Fhkdc9mUrrlj1OalK/AufIjXN+KwxzgOallZ0jbQkSDfw6apq8XnLenJOJeamua1hc1wdwFiCC47hoq/G4hYai6j+Hv5EilHeSsiFp3hpzON/evD0KsYVXVqPUsZxbVkUblVrvkAwH03NHm4X9isMFJVcRmXJNkrDQs170QmNY6KcSwydGoeIoswIdEylja1zYmPaT8o55Jfe27LqACfQRoqnTcaerbuzlQce0OrW0WuXR2Zi2ax6nigrc0tnvhbGwZXm+ZxzDRunBS9nxcKqcuGhz21XhVoqNN34kR8cRfPPgyQ/0r0XaqfXyf2PI9nqdPNGM4mS4FrJHRWOYhjgc125bA2JFs27rCxv7yuk7e423KUbNq/vPfxmTuhmP7ob/MQtt/fhF+BruVzkiXq6+efD2D4IQynlcOefLGNJdcmRpLt+XXcqPacbyzSWX8sej2HVlBuFP0n4d/QiKKunbdjsop3lnPQglwmaxwcGOJAyg2tmGtibEKthUjT9XUvK2Fq4myqpRS6av6E3s5s5UfDG1MMJbRvzb5GuIbqWDU5nW3XIud6pto4qjOlOl/JPhZ/M0xEoxnFN3aVn8OB0trHD1XHut95C8xGlK+uhGcos81tY+OMvsWlu7Nb0vVtY9dlbYWrONSNr8jlKEWmiAG0lWQD8JIuAdGRfgX1Ds9L2Ty2/qP+RvbLQiobM+Z+eTnjdxABPycdtAAFzrPJZR4HWks13LiTow6AdS47yZ13cSnUFLLAxk2XoRZXk/qxuufYCpcpRlePUjRjKNpdC1Dbht/8B4bxJczQcTpdRexvqSO1LoWwFQyWfUAQBAEBpYviLaaIyOBIFhlba5JNgBcge1b06bnLKjSpNQjdlJ2hx01wZFDE9rg4ydMtsQGlvqk/OU+jR3LcpMhVarq2jFDAqeNkVpgOdzyZvrmyVZScrx4Cmkl6XE+bTcyaSoDQMxifbvylawz5lczPLldio4Xgsojb/wuY29I24+CmOrH2iLu37Jt7NVhiq56ea8TbxvY23yfOc0A8ZvnZcnmvGf5Yp1FDL6q4l9seOWM9NS9ugB9ZeHlTj1LNTa5EJtJs7FPHme594vlG2IAzDdfTcp2Cq1KM/29b6cO86RrtNFVbsRWHXLGL66vH3Bew7LUJf6rh+/wJ3A9lqiGnq43mPPO2FrLOJAyPc52Y200I3XU3AxdCpmmU+18TDF01Cn38fgabdg6j6SIeLvwq6e0IdGedWBl1RkZyfzHfMwdzXH7wtf1FeybdhftGWPk7k41DfCM/jWv6j/58/6M9h/9eX9ktRbF5KeeB0pc2fm9clsjo3FwcBc3vp5KHjKvaVZqxPwN8JUzrX8saI5Mo+M0vg1o+5VywkerLl7ZqeyvM+/H9NhB+C1TpWBozRSuYS17HanVotcG48POlxOyp7yUoptO3BrzI7xCqPM2kz6OUfD3aRSSTSHdHHFI5xPUAGrgtmVn/B+K+5jeR9pfnwMkmDT4jlfUAwQDpMgLsrybaOkB1B7CAewKywey9281Q1qYhJWh4nikx6lijYx0YL2sa1x6yGgEr1jpVJO6ZRKpTirNENW7RN5x5h6LC69u3Iwfcu8KOnpHGdXXQ1XbQv8AnLpuUab1m3+VbjC6A2yuD2eD7+9cdws2Y6755cpusx+hDQOZ6VrE342sStd3Vve5nPTtax0XZt16Sn3/AODH6Xpeg3U9qranrv3lhT1giSWhuEAQBAVvbyZjKdrpATGJG5gNLgteAL95B8FJwqbnZcThiWlDU55PtFBG4OgZkeAQSTfQ20VjupPSbIDqRWsSLqMdc85r6m583ErrGkkrHKVRtmu/FC4EE6EOHm0hZcFYwp6kjR7czBjRfcAN3Yo/Z4vU77+S0NzDcWgnE3PszPe9r84cWuaRG1gI7ej7VWY+hCUskldE/B1ZKOZPUwPhrGf/AF8Ve2Pg2SOEkeIZY+QVWtmYZcI+b+5MeIqPi/JCCnqXvYarEnzQtcHGINY0Psb5XEAdHrXSGBoQd1Hzb+bZjfT6l0O1bBwYFLORjdtgOtvsQGN22Y+c32IDC/bb/mD2IDC/bkfSIDXft0PpfagMD9u2/SnzQGlVbaRP9NwcBuzWP2oDB+W0bfRNu7T7EBqVW3bbbygK+KgOAPWAd/WFfQl6KKWcfSZ9pnA5u/7QFvGRrKJmsFnMa2NcvAce/wC4LRs3S0MIqwFpvDfdn6F2GkzYfSnX/BZv7Bby6uyyqK3+yXvLSiv20Tq5HQIAgCAqXKmy+GzH5hjd4CVl/YSpGFllqo4YmOamzhUdZcq1VS7K1wsjahkuPFbpmjWp7LwstmLEVR1Nm26lxzHbKYZ5pHTNbF6Tm7swaNCd7nEAb1V7Rqxp2nLgWGBpud4omafZ/EnC4DQOszR29hKo3tnCp2u/Blj2OpzMw2XxA75IR3zj7A1aPbmGXKXgZWDn1KhVYtKx7mEklpLSQdLg2NtNytYTzRUlzI0oZW0YTi8h6/MrNzFjx8Zvvx9vWs3B8krpLkAG1yBv4G3Whg8mrktuBJPC+gsdCP73IDyaiTqWLmT4ZpP7sl2Cdw7G6NkTWy0fOTC+eQyStvr1MdZV1ajipVG4VLR5Ky+pKhOiopOOpc9lNlGYpCZqeih5sPMZzVNQ1wc0Ncejrwc3jxWqw+Mt/u8l9jZzoJ6xLFsxyXyw10M0scApo85fFndLmLo3taMrwb2LgdT6ql0IVo/7JXOVWdJr0Ec/23mbBX1UYLWhsz7NFgAHHMABwFiruFT0EVMqTcm7EfhVWHZ7EHdu8VIpTumcKsLWN/nV1zHKxo1U9nHwK4zlZnWMdDquDcklLPBFM6pqQZY2SENMIaC9gcQLxk2161AlXkpNE9Uo2R0zCaBtNDFCwksiY2Npdq4hrQASQBqo7d3dnVKysbawZCAIAgNbEqFlRE+GVuaKRpY8ai7XCxsRqD2jcsp2d0Yavoc32u5NqOmo55oGSCaJmcOdI9ws0hz+iTY9EO4LvSrSzo41KccrOUUk9we/7lY056ECpDUz86t8xplPGyuzNRiM0kVPzYcwF5MrnNFswboWtcb6jgodSpkepNpwzI6PshyRvjmMleY3tDLRtgkluHFwu4ktbpYEW19LsUPEuFaGVok0FKlLMmXF/J3Qu9KORw6jNNbyD7KFHCUY8Ikp4mo+ZzDlm2dbh3wZ9JGYoX52vfdz/lNCwXeSQbZ7dx6klh6S5G9OpUlonqcwijdqSC4k3Jtx4ropRWiMbiT4s2YqWR18sZNtTYDTv1W0XmdkaypZVeTPvwOU/wCWf+33rsqFX2Tlmpe2jL8GlP8AktJ4m4/Gs7ir7JjPQ9sOo5TpzbWjfoR7ynZ63smN5Q9r88DycPl6h9Ye5Z7NW6GN9Q9oVuGyxOyPsHWB0dffu4KM3Z2JUaUZK6NU0bidw8/9ljOZ3CO9cglHJHRTF7crH1D3MtaxytbG8jjbMwjXqW8eBwqWudNWxoYXUrCcxY0uO8lov5oDlXLnGGGkcAALTtNv4JH3qZhZWuRcTG9jlnPqXmI2U6HydbC0uJ075pzLnbK6KzH5W2DI3DS2/pFRK9SUZaEmjBOOp2ShpWwxsiYLMja1jQdbNY0NaL8dAFEbu7krgZ1gBAEAQBAEB5ewOBBAIIsQdQQd4IQHH+WHZ2Ckjp5aeCOBhe+N4iY1gcXNDmF2UC5Aa/zUrDTeqI1eK0ZzAzdqlZiPlOl8g8IM9S8cGNaf3nkg37cp8lGxPIkYfmdmUQkhAc95cYC7DQ4C4jnjeewWey57OkFpU9U74b/YcHEw6x5hRrlmoEtgeIwxsnEjwC6OzNCbuB3abu8rvhqihUTlwIuNw8qlO0LX1MPxnF88e1XHbqPf4FL+nV+7xQGKRncb9wJ+5O20uSfgZ/TqvOUfE8yYtG3eSO8EfasPHU1/FmVs6o/5R8f6MTsZj6z5LHbocoPy+4ezpc5x8/sZNosdinlD2BzW5Ggh41uL3Ol9Nyp6l3K6RdUYwhCzlf3ES6vb1+xapM2lKHJn6M5GnF2FROPrPncO507yu8eBX1rZ3Yu62OYQFO5Sdj5MUjhbFKyJ8by67wSC1zbEC3G9l0p1MjNJwzFFbyKVPGuiHdE4/wBQXbtHcc9yjofJ9sq7C6d8LphM58plzhuQC7I2ZbZj829+1cKk87udIRyqxaFobhAEAQBAEAQBAaGN4NDWxGGojEkRIJbdzdQbghzSCD2grKbTujDV+JARcmWFt3UbT+0+V38zytt7Pqa7uPQnMFwGnog5tNCyIOILso3kbrk66a+ZWrk5cTZRS4EksGQgKxyl1Jjwyqyi7ns5kDrMzhF/UfJazdlc60I5qiRwnDNgXSi5eGnqKi5pci3UIc0WXZvkwGaZ0pD2tgkLAD/mdHIT2b12w7bmlLgRMfkjS9BamgeTWTqaV6DPR6Hl7VjJhGxgZO+KSzTzbZNd2rnNH2FaupBS9BHVQm4Xl1PGLbJsNbDA0ttJFI4Hhdjmk+xc94t6m1yZ0UG6MknrdP6G2OTwcXNXfew6EbJPqSWOcn8D6elcMrHNbJHI4aZyHdAnttdUWOvvG1oej2U4um4yVysVWwLB6MgUNSfUspQj0Oq8kMRhpH0znB3MyEsI+ZIA/wDn51SaUroq8XTyyT6l7XUihAEAQBAEAQBAEAQBAEAQBAEAQBAEBRuWGpyULR8+ZjfJr3/0qPiXaBY7LgpV9ejOOxYi9u5yrnJnpYwgXHYzE3mCvcXG7IG214uc4fcrLZazVkn3FF/kKUMOnHv+Rox4/KPWK9U6ETwu+kiLrMZfJVkk9LmWA+Ekn4lGhBLESXciZUk3hYvvf55GnW4m5tTSuvqDKL8eky1u73BaYmKVan+dDrg3ehVXd9G/oTrsbd/ZUzdIr94yTxDFHOwlr+MdXkOvquhLvtIXn9sQyyVj1H+OSUpST7/oQ0dJVvj5wNAB1axxyyOabWe1rrdDgHGwJsBckBU6hNq56WVehGWVv7e4tXI9iLnVFRE/Q8212UggjI8tNwf2wpGFbu0yt2tCOWMo951dTSkCAIAgCAIAgCAIAgCAIAgCAIAgCAICmcpeFfDY4YM+Q53S5rZtGMLN1x9IFHxCzJIsdnT3cpTa5W8Wc+fybSerUMPexw+xxUXcMtlj4eyya2a2Mnggrml8bjLExjMpdvDnHpXboNVO2et3VTZU7ZrRr0VGPHX6EI/Y2rHqNd3Pb99l6VYqk+Z5Hs1ToVDGaWWlrMszCwmIWvuPSB0cND4KLCrGWKbT5E2dKSwcbrmyPxKpu+Eg6iQe1Yxr1g+8zgI+uuqfyZKfClYNlbYsFNiT4sMkext3MrIntJFxmDG2uFR7W9ZPu+p6DYcbya63+RKU1S+pIqusRtcHBjsjgw5Q6Tm7s0v0rBoe8iw41d09bltKM4ft26klsJO5+LZyxwvTyRueWZQ92djx0uceZHWBGYu3NAAACzTlFz0MYmnOOH9Lhf8AOljrSklWEAQBAEAQBAEAQBAEAQBAEAQBAEAQFL23qZWTRc3E+SzHXyWOUOcN4JB1y8OpQcVXp0pLPJL3lhhJRjB5k9Xy7v8ApXvyilb6VPOP4MhHmGkLlHE03wnHxRIzUer8GSFFthC2KbnHc27oZWva5pPSOa1xwU7CTi5ateJAx+XKt3qeIdsKd26Vh/eb71a5Ivg0U+eS4orGPYbHjOKU8HOOZHzD3F8drgAuOl9NSGhVsn+9KzLlLLhoNrjr4kbtpsDDhM1HIHvqInveHtmItma0GO2S3Ekn9la1akoLNfgdMHBVqmRr8sbjZIxuYweAXpVdq55SVotroTVNVg4dV29R8DtP1nhv3Kn2urRT/OJe7Ad69vzgyquxTtXnsx7TdEtsdjVq2nvfV+T64LB9q60Z+miJjqN8PI7erM8sEAQBAEAQBAEAQBAEAQBAEAQBAEAQHLOUTamSkrsjGsc3mYycwde+eU6EEdao9qYSFeacm9EX2zcLCrQu+r+hBx8ojxvgae6Qj+kqpeyY8pvwJr2dHlLyNuLlFZ60Lx+y8H7QFzeypL1Z+Ro9nPlIy/lvSP8AThf+8yN39Sx2DEx9WfmzlLZs+VjDyZvE+MzStAEbYJcgAAsHTsyCw3aF2i9Ps+LVNKXHmQ9pxyZYdEib5dYv+Ep3/MqW+TopfvAUqurwImAllrJlSoMAZJFHI6tczOxrsobEMuYA2u6+7cq2p/kuMpvdxgvR058tDWtsek60nrq2/Fm1Hh1LCySN2Iyc3Ll5xhlp2h2Q3b6MYOhvuKiVts7QxCs4eT+53w2zlRlmpJpmm+jwlmpkc/8AjTu9jCo2/wBoS4RS+C+pOdCvLi5eL+55ZiGGROY6GP5Vj2PY/LJcFr2u9J+7cu1Dt28i6kvRvqtPoZ7JUV2+j534q3U72vTHnwgCAIAgCAIAgCAIAgCAIAgCAIAgCA4Tyl0UtViEj4mOdG0MjDg19iWt6ViG62Nx4KvrvNPQ9Rs1Knh0pO19Sq/k/VfRP+rJ+FcbE7eR6rxX3H5P1f0Mn1X/AIUsY3i6rxX3PhwCs+gk+q73JlRq63evFF65DYnMrKtrwQ9sTAQd46ZuCD4Kbh1ZFDtSWaaZauWyO+FvPzZYT5vy/eu1T1SFhnaojh0WE1DgHNp5XNIuHBjiCDuINtQq+x6pT7/Nfc9/FNV+jTf6b/cmUZ+/zX3PnxPU/o83+m/3LFjN+9eK+59+Jqg//nl+o73JwM6dV4o/T2D1gnhjkBvmaL9YdbpNPUQbghWUJXVzx9WDhNxZurY5hAEAQBAEAQBAEAQBAEAQBAEAQBAfnDHXk1M//Vk/nKpZ+u/ez3GGVqMPcvkaWZanYZkAzFAXDkYmPxlO351OXfVkhA/mKssNwPLbUXpv3l25ZB/8VP2Og/8AIjC7z9UgYf1zkOHVLhG0Am1h9iq5PVnracU4J9xs/C39ZWt2b5In0Vb+srN2YyR6H0Vj/nFLsZInWuS+oL6M3Ny2V49jT96sMM7wPN7Ujav8EW9SCuCAIAgCAIAgCAIAgCAIAgCAIAgCA5ZX8lk0ksjxVRgPe54BjdcZnE29JQpYS7buX1PbUYwUcnBJcf6Nf800/wClRfUd71r2PvOn65H2PP8Ao+Hkmn/SYvqv96djfUfrkPYfj/R8/NPUfpEPk9OxvqP1yHsPx/ondhOT6TD6t9TJOx+aJ0XNsaRbM6N2bOT+putxUqlTyKxU4vFKvJtKxZds8BOIUctMJObL8hDy3MBkkZJ6Nxe+W2/iukldWI1OeSVzncPJVVMAaJ4CBxPOC/hlNvNQpYWTd7l3T2vTjFJxeh7/ADX1f0tP5yfgWOyS6m/6zT9lj82FX9LT/Wk/AnZJdR+sUvZZ8/NhWfS0/wBaT/1p2SXUfrFL2WXjYTAJaCF8crmOLpC8c2XEAFjG65gNeipNGm6asyqx2JjiJqUVbQsq7EMIAgCAIAgCAIAgCAIAgCAIAgCAIAgCAIAgCAIAgCAIAgCAIAgCAIAgCAIAgCAIAgCAIAgCAIAgCAIAgCAIAgCAIAgCAIAgCAIAgCAIAgCAIAgCAIAgCAIAgCAIAgCAIAgCAIAgCAIAgCAIAgCAIAgCAID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9" descr="data:image/jpeg;base64,/9j/4AAQSkZJRgABAQAAAQABAAD/2wCEAAkGBxQQEhUUExIWFBAWGBcVFRIUGRcYFRcWFhQWFxQVFhQZHCggGRolHx0UIjEhJSkrLi8uFx8zODMsNygtLisBCgoKDg0OGxAQGzQlHyQ0LS8sLjI0NCwsLCwsLCwsLCwsLCwsLCwsLCwsLCwsLCwsLCwsLCwsLCwsLCwsLCwsLP/AABEIAOYA2wMBEQACEQEDEQH/xAAcAAEAAgMBAQEAAAAAAAAAAAAABQYDBAcCAQj/xABLEAABAwIDAwgECQoEBgMAAAABAAIDBBEFEiEGMUEHEyJRYXGBkTJCodEUFSNSU5KxwdIWF1RicoKDssLwM0OT4SRjc6K00yU0RP/EABsBAQACAwEBAAAAAAAAAAAAAAAEBQECAwYH/8QANhEAAgECAwUECQQDAQEAAAAAAAECAxEEEiEFEzFBURRhkaEiMlJxgbHB0fAVI0LhBjPxYkP/2gAMAwEAAhEDEQA/AO4oAgCAIAgCAIAgCAIAgCAIAgCAIAgCAIAgCAIAgCAIAgCAIAgCAIAgCAIAgCAIAgCAIAgCAIAgCAIAgCAIAgCAIAgCAIAgCAIAgCAIAgCAIAgCAID4SgNWTEYm73jwufsXJ1oLmbKEnyPLMUiPrjyPuWFXpvmZyS6G1FK12rSCOw3XVST4GjVj2sgIAgCAIAgCAIAgCAIAgCAIAgCAIAgCAIAgCAIDUrsRZDv1dwaN/eeAHeuVSrGHE2jBy4FWxPG3Fxzhwj0ygej3kneVBqVnJ68CRCCRko52vGjr9i1jqZkrHsVQB4H++tbKVjFj0KwX1GvWNHD++xbKeprlJLDMaa53NvPS9V3B3Yeo/wB98mlWTeVnOVO2pMqQcwgCAIAgCAIAgCAIAgCAIAgCAIAgCAIAgCA18QqhDG+Q7mgnv6h4my1nLLFsyld2KLLi7crppnho3nv7AqvM5u7JeW2iIDDttIJC4SZmwFxLZXtIaRfg7cU55W/ubZdLlYqMfqBUSTUoe2mzEMdlJYQN+/f3LOenHRvUxlky27J4y+oa4yEZ95A6usLNrMw+BMV9YyNvScBbdrqjMIiJ8TvYggneCNO7xWlzax0jZ7EPhNOyT1iLO/aabH3+KtKcs0UyJNWdiSW5qEAQBAEAQBAEAQBAEAQBAEAQBAEAQBAEBXeUCUsoJXDgY726udYuNf1GdKXrHG8OoJsQqbThwp2ASOj3AtJIY3TgSDc9Q7VS47Ednpft+s/K3Fk2lDNL0uBexilM1/Muje/m7Atjhe9jOiCGktaWjQjo9RCqNnYermVWVrPq1d/B6nWtLkiRoqunjh5xkdqcBzjGY3A+kQRzRF734W6lITqU8WtE35HOXpQKjPhUskwkoY20+/PFO+znAEXc2JuYtIuLgkbxe19bSMo0oreO65NLRfHmcm23oSsmxkJBMxklcfSzPNr9gbYBV+Ix1RepodYQXMhxgLYIZMrnEMdYZjfQnQeAIU7DVnWpKb4/iNZrLKxeuTKozQStvctk17LxsVth/VIlXiXFdzkEAQBAEAQBAEAQBAEAQBAEAQBAEAQBAEBG7R0fP0s0fFzHW/aAzN9oC0mrxaNouzTOb4DMGy5t7SyEEdYzSaeK8ntCo4VIPlrddVpdfGxaUo5os38Vp6lwZ8F5kFshc5k9zG9rmPabgDUguDh2tB4KNsnEUaNeTqK6tZc7a/bQ1xMJSgrE5TQmNkbXOzvYxrTId7iGgF1+2y0xU05uS0TMQWliHw7Zfmqnn/hMzo2umfFTOPycb6gl0pHWCS6w4XVk9oyqUFSaWltfccd0lLMTVfJYNaB0i69+y2t+z3qNUs6bVuGt/odqa1uUzaJ0rSRG0OY/09bZSPW7Ru8u1b7OxMIRdOb70b1abdmie5GwTBUPIsXzXI7co0XqKD0K6rxOhLucggCAIAgCAIAgCAIAgCAIAgCAIAgCAIAgCA5riOBtpJ3sDy5kgzi9hkBc8BjbcG8CvJbbWStG3S/mWuDleDPc/OPhe2NwbOR0XElou13Et1aHAcN2ZVWGnSp4lSmrx/Pkda0W4NR4mGvbKRZt43W0dz88uvbEMgA/iK7q43Afxp39+n3IkKFZ8ZWN3Bo+YDucqZJnON7yEWb+qxoGg7yT2qrljYTekFFd1zsqMlzubU9YwknNwA8iT7vJJ4iMo5TaMGiDrp25r30UeKea52XAs3JnR81R3t/iSPeO4EMH8pPivdYRftRfUp63rtFsUk5BAEAQBAEAQBAEAQBAEAQBAEAQBAEAQBAEBRuUZ5idFLbokOjJ6j6TR49LyVDtnD7xxl8Cfgp2vEo8204bxVKsA2Ts5hG1ZOjWlx7Ln7Fv+nJcTGYOxyoO6CT6rvcsrCUV/JeIuyOqcdmHpMc3vBC7xwdPkzGZn3DK2WslbDGLyPNgB7SeoDeT1KRDBXdkjSc8quz9AUNMIY2Rt9FjWtHc0AL0cIqMVFciok7u5nWxgIAgCAIAgCAIAgCAIAgCAIAgCAIAgCAIAgK/tBidI+9LNeVzzk5pgJOYRultnFgx4Y0uF3A6AjguE505PdvV2vbuO8KU0lPguTOZfkS0yB8LZHwvbzjRUuja4Am1hzZcTbjma21xvO6rxkMsU4Oyf51LKnKMZONR6rpr87FloKCWFthFTMHWDK8+QhH2qn3MH61RPw+50lOk+F/JfUzMZUX6M8XcKeQ2/edK0LMaNCnxl5r7MOVPnF+K+zPFfhBlYeenGUAlxETW2AFydS6yzGdDMkm7mm9jHhHzNHBGR0gIppzHI+kdUmSSGMv3GSNsumawbqWA37QvT04qElBEeo89F1nDnbi7fMsmEbSvbWGlqHsLXx89BNYMzAGzo3a2LuItbQFRcJtDPGTrWWXjyRithYukqtJdzXEtDKtjtzwfFSaeOw1R5YTTfvILpzXFGdSzQIAgCAIAgCAIAgCAIAgCAIAgCAIAgPEsgaCSbALnVqRpxc5uyRlJt2RFz4sRqGgD9b/bcvOVtvVNXSgrd/HyJccMubKRs/VmYU059KorJpP3Xx1LWjwaGjuCk4Sblj5OXHLr5EjHRUMsVysvIhtmql0pjhDss7XOdSyEEtDnj5WCUDXmpLA3HouaHa2UpQhWp7mfB8O5kvaGH/8AvDiuPuLUzF2NcI5waafdzcxADj1xS+hKOPRN+sA6KgxOzK9F8LrqiBCtGRsVWIQxNzSTRsb85z2geZKiQoVJO0Ytv3G7kkaRZ8OcyNw5uie6x527H1ZaL8zExwzCI26TyNRoAQ649Fs3ZMqb3tRarguneyJWrx9VPiVjDK5z8QDp9HSSOikbwbzgMJZ3NuB+6pUJveqTL6vRj2RwhwSuvhr5/UxbSB4oaSoGtRSP5qQ7ulE4xSA974wP3iqrdqOJq0JcJX/PPyI+zpZoSh1XmjoWEVbZ4mSMN2vaHDtBF1TwpShePNfQjVNGTFBWW6LjpwJ4dh7F6DZu0b/tVPg/p9vAh1aX8kSivyMEBV67beCGR8Zjlc5ji05WttcGxtdylwwdScVK61Is8XCLatwMEW3sbnNaIJdSBc5Ra5tfetngZJN3RqsZFu1mW9QiYEAQBAEAQBAEAQFX2h2v+CymJsBlIAJObKATqB6J4WPipdHCupHNexFrYndyy2uRD+UKXf8AAwANSTKdw/hrv2CPOfl/Zx7bL2fP+i3bPYs2spoahgs2Vgfa98pPpNvxsbjwVfKOVtE+LurkitTJDYpUZnZBuG/td/t9p7F5XbeLdSosPDlx9/8AXz9xNw8LRzMgdsKz4PSTO9YMdbvymyhxpJShS5tq5Iopylcr+GERRYcL25mKWqeP1IqSRt/rzRq2wCvi6tTklb88DONWevlXN/0RmwBDah0p3QQSzeLWhv8AUVYYOGaqkTtr1MmGb6/9+hio8enibkEmaM745AJGHr6LgbeFl6yeHpz4o8FCvUjwZki2gdGbxQUsL/pIqeNr++9iuawVJdTo8XUNKXEpHSCV0jnSghwe4kkFpuLdQvwUhU4qOVLQ4Z5N5r6m7tuwc9HUR9FlTG2YW9WQACQd4OU95XkcZTdOq0e+2TXVbDpdPk/xm9UTCoilOgirhofVir2sAfCfmiTKyRvWS/iQDBx1JycMTDlpL3EOlfCYnJLhfT3GtyVY4MrqZ5tkPRvvAO7y3eCrsbBQqqcvVlz6PqScXStJpcvkzo0pDh+tx7e1Q60oS9X1lxIMU1x4EhhlVm6LvSG4niPevRbLxrrQ3dT1l5oi1qeV5lwJBW5wOXY10amcW/zHHzOb71b0dacSrrf7GaReeAN+HfwXWxzL7hW19PO6NjS8veBvY4C9r7yFVzw1SKbfAsYYiEmkiwqOdwgCAIAgCAIDSxbE46WPnJSQ24GgJJJ3AAePkt6dOU5ZYmlSpGCvI5ZjmMc/USSRsJY4i2YWOjGt1HgrijSy00m9SqrVM020RGIVUpik6Fhkdc9mUrrlj1OalK/AufIjXN+KwxzgOallZ0jbQkSDfw6apq8XnLenJOJeamua1hc1wdwFiCC47hoq/G4hYai6j+Hv5EilHeSsiFp3hpzON/evD0KsYVXVqPUsZxbVkUblVrvkAwH03NHm4X9isMFJVcRmXJNkrDQs170QmNY6KcSwydGoeIoswIdEylja1zYmPaT8o55Jfe27LqACfQRoqnTcaerbuzlQce0OrW0WuXR2Zi2ax6nigrc0tnvhbGwZXm+ZxzDRunBS9nxcKqcuGhz21XhVoqNN34kR8cRfPPgyQ/0r0XaqfXyf2PI9nqdPNGM4mS4FrJHRWOYhjgc125bA2JFs27rCxv7yuk7e423KUbNq/vPfxmTuhmP7ob/MQtt/fhF+BruVzkiXq6+efD2D4IQynlcOefLGNJdcmRpLt+XXcqPacbyzSWX8sej2HVlBuFP0n4d/QiKKunbdjsop3lnPQglwmaxwcGOJAyg2tmGtibEKthUjT9XUvK2Fq4myqpRS6av6E3s5s5UfDG1MMJbRvzb5GuIbqWDU5nW3XIud6pto4qjOlOl/JPhZ/M0xEoxnFN3aVn8OB0trHD1XHut95C8xGlK+uhGcos81tY+OMvsWlu7Nb0vVtY9dlbYWrONSNr8jlKEWmiAG0lWQD8JIuAdGRfgX1Ds9L2Ty2/qP+RvbLQiobM+Z+eTnjdxABPycdtAAFzrPJZR4HWks13LiTow6AdS47yZ13cSnUFLLAxk2XoRZXk/qxuufYCpcpRlePUjRjKNpdC1Dbht/8B4bxJczQcTpdRexvqSO1LoWwFQyWfUAQBAEBpYviLaaIyOBIFhlba5JNgBcge1b06bnLKjSpNQjdlJ2hx01wZFDE9rg4ydMtsQGlvqk/OU+jR3LcpMhVarq2jFDAqeNkVpgOdzyZvrmyVZScrx4Cmkl6XE+bTcyaSoDQMxifbvylawz5lczPLldio4Xgsojb/wuY29I24+CmOrH2iLu37Jt7NVhiq56ea8TbxvY23yfOc0A8ZvnZcnmvGf5Yp1FDL6q4l9seOWM9NS9ugB9ZeHlTj1LNTa5EJtJs7FPHme594vlG2IAzDdfTcp2Cq1KM/29b6cO86RrtNFVbsRWHXLGL66vH3Bew7LUJf6rh+/wJ3A9lqiGnq43mPPO2FrLOJAyPc52Y200I3XU3AxdCpmmU+18TDF01Cn38fgabdg6j6SIeLvwq6e0IdGedWBl1RkZyfzHfMwdzXH7wtf1FeybdhftGWPk7k41DfCM/jWv6j/58/6M9h/9eX9ktRbF5KeeB0pc2fm9clsjo3FwcBc3vp5KHjKvaVZqxPwN8JUzrX8saI5Mo+M0vg1o+5VywkerLl7ZqeyvM+/H9NhB+C1TpWBozRSuYS17HanVotcG48POlxOyp7yUoptO3BrzI7xCqPM2kz6OUfD3aRSSTSHdHHFI5xPUAGrgtmVn/B+K+5jeR9pfnwMkmDT4jlfUAwQDpMgLsrybaOkB1B7CAewKywey9281Q1qYhJWh4nikx6lijYx0YL2sa1x6yGgEr1jpVJO6ZRKpTirNENW7RN5x5h6LC69u3Iwfcu8KOnpHGdXXQ1XbQv8AnLpuUab1m3+VbjC6A2yuD2eD7+9cdws2Y6755cpusx+hDQOZ6VrE342sStd3Vve5nPTtax0XZt16Sn3/AODH6Xpeg3U9qranrv3lhT1giSWhuEAQBAVvbyZjKdrpATGJG5gNLgteAL95B8FJwqbnZcThiWlDU55PtFBG4OgZkeAQSTfQ20VjupPSbIDqRWsSLqMdc85r6m583ErrGkkrHKVRtmu/FC4EE6EOHm0hZcFYwp6kjR7czBjRfcAN3Yo/Z4vU77+S0NzDcWgnE3PszPe9r84cWuaRG1gI7ej7VWY+hCUskldE/B1ZKOZPUwPhrGf/AF8Ve2Pg2SOEkeIZY+QVWtmYZcI+b+5MeIqPi/JCCnqXvYarEnzQtcHGINY0Psb5XEAdHrXSGBoQd1Hzb+bZjfT6l0O1bBwYFLORjdtgOtvsQGN22Y+c32IDC/bb/mD2IDC/bkfSIDXft0PpfagMD9u2/SnzQGlVbaRP9NwcBuzWP2oDB+W0bfRNu7T7EBqVW3bbbygK+KgOAPWAd/WFfQl6KKWcfSZ9pnA5u/7QFvGRrKJmsFnMa2NcvAce/wC4LRs3S0MIqwFpvDfdn6F2GkzYfSnX/BZv7Bby6uyyqK3+yXvLSiv20Tq5HQIAgCAqXKmy+GzH5hjd4CVl/YSpGFllqo4YmOamzhUdZcq1VS7K1wsjahkuPFbpmjWp7LwstmLEVR1Nm26lxzHbKYZ5pHTNbF6Tm7swaNCd7nEAb1V7Rqxp2nLgWGBpud4omafZ/EnC4DQOszR29hKo3tnCp2u/Blj2OpzMw2XxA75IR3zj7A1aPbmGXKXgZWDn1KhVYtKx7mEklpLSQdLg2NtNytYTzRUlzI0oZW0YTi8h6/MrNzFjx8Zvvx9vWs3B8krpLkAG1yBv4G3Whg8mrktuBJPC+gsdCP73IDyaiTqWLmT4ZpP7sl2Cdw7G6NkTWy0fOTC+eQyStvr1MdZV1ajipVG4VLR5Ky+pKhOiopOOpc9lNlGYpCZqeih5sPMZzVNQ1wc0Ncejrwc3jxWqw+Mt/u8l9jZzoJ6xLFsxyXyw10M0scApo85fFndLmLo3taMrwb2LgdT6ql0IVo/7JXOVWdJr0Ec/23mbBX1UYLWhsz7NFgAHHMABwFiruFT0EVMqTcm7EfhVWHZ7EHdu8VIpTumcKsLWN/nV1zHKxo1U9nHwK4zlZnWMdDquDcklLPBFM6pqQZY2SENMIaC9gcQLxk2161AlXkpNE9Uo2R0zCaBtNDFCwksiY2Npdq4hrQASQBqo7d3dnVKysbawZCAIAgNbEqFlRE+GVuaKRpY8ai7XCxsRqD2jcsp2d0Yavoc32u5NqOmo55oGSCaJmcOdI9ws0hz+iTY9EO4LvSrSzo41KccrOUUk9we/7lY056ECpDUz86t8xplPGyuzNRiM0kVPzYcwF5MrnNFswboWtcb6jgodSpkepNpwzI6PshyRvjmMleY3tDLRtgkluHFwu4ktbpYEW19LsUPEuFaGVok0FKlLMmXF/J3Qu9KORw6jNNbyD7KFHCUY8Ikp4mo+ZzDlm2dbh3wZ9JGYoX52vfdz/lNCwXeSQbZ7dx6klh6S5G9OpUlonqcwijdqSC4k3Jtx4ropRWiMbiT4s2YqWR18sZNtTYDTv1W0XmdkaypZVeTPvwOU/wCWf+33rsqFX2Tlmpe2jL8GlP8AktJ4m4/Gs7ir7JjPQ9sOo5TpzbWjfoR7ynZ63smN5Q9r88DycPl6h9Ye5Z7NW6GN9Q9oVuGyxOyPsHWB0dffu4KM3Z2JUaUZK6NU0bidw8/9ljOZ3CO9cglHJHRTF7crH1D3MtaxytbG8jjbMwjXqW8eBwqWudNWxoYXUrCcxY0uO8lov5oDlXLnGGGkcAALTtNv4JH3qZhZWuRcTG9jlnPqXmI2U6HydbC0uJ075pzLnbK6KzH5W2DI3DS2/pFRK9SUZaEmjBOOp2ShpWwxsiYLMja1jQdbNY0NaL8dAFEbu7krgZ1gBAEAQBAEB5ewOBBAIIsQdQQd4IQHH+WHZ2Ckjp5aeCOBhe+N4iY1gcXNDmF2UC5Aa/zUrDTeqI1eK0ZzAzdqlZiPlOl8g8IM9S8cGNaf3nkg37cp8lGxPIkYfmdmUQkhAc95cYC7DQ4C4jnjeewWey57OkFpU9U74b/YcHEw6x5hRrlmoEtgeIwxsnEjwC6OzNCbuB3abu8rvhqihUTlwIuNw8qlO0LX1MPxnF88e1XHbqPf4FL+nV+7xQGKRncb9wJ+5O20uSfgZ/TqvOUfE8yYtG3eSO8EfasPHU1/FmVs6o/5R8f6MTsZj6z5LHbocoPy+4ezpc5x8/sZNosdinlD2BzW5Ggh41uL3Ol9Nyp6l3K6RdUYwhCzlf3ES6vb1+xapM2lKHJn6M5GnF2FROPrPncO507yu8eBX1rZ3Yu62OYQFO5Sdj5MUjhbFKyJ8by67wSC1zbEC3G9l0p1MjNJwzFFbyKVPGuiHdE4/wBQXbtHcc9yjofJ9sq7C6d8LphM58plzhuQC7I2ZbZj829+1cKk87udIRyqxaFobhAEAQBAEAQBAaGN4NDWxGGojEkRIJbdzdQbghzSCD2grKbTujDV+JARcmWFt3UbT+0+V38zytt7Pqa7uPQnMFwGnog5tNCyIOILso3kbrk66a+ZWrk5cTZRS4EksGQgKxyl1Jjwyqyi7ns5kDrMzhF/UfJazdlc60I5qiRwnDNgXSi5eGnqKi5pci3UIc0WXZvkwGaZ0pD2tgkLAD/mdHIT2b12w7bmlLgRMfkjS9BamgeTWTqaV6DPR6Hl7VjJhGxgZO+KSzTzbZNd2rnNH2FaupBS9BHVQm4Xl1PGLbJsNbDA0ttJFI4Hhdjmk+xc94t6m1yZ0UG6MknrdP6G2OTwcXNXfew6EbJPqSWOcn8D6elcMrHNbJHI4aZyHdAnttdUWOvvG1oej2U4um4yVysVWwLB6MgUNSfUspQj0Oq8kMRhpH0znB3MyEsI+ZIA/wDn51SaUroq8XTyyT6l7XUihAEAQBAEAQBAEAQBAEAQBAEAQBAEBRuWGpyULR8+ZjfJr3/0qPiXaBY7LgpV9ejOOxYi9u5yrnJnpYwgXHYzE3mCvcXG7IG214uc4fcrLZazVkn3FF/kKUMOnHv+Rox4/KPWK9U6ETwu+kiLrMZfJVkk9LmWA+Ekn4lGhBLESXciZUk3hYvvf55GnW4m5tTSuvqDKL8eky1u73BaYmKVan+dDrg3ehVXd9G/oTrsbd/ZUzdIr94yTxDFHOwlr+MdXkOvquhLvtIXn9sQyyVj1H+OSUpST7/oQ0dJVvj5wNAB1axxyyOabWe1rrdDgHGwJsBckBU6hNq56WVehGWVv7e4tXI9iLnVFRE/Q8212UggjI8tNwf2wpGFbu0yt2tCOWMo951dTSkCAIAgCAIAgCAIAgCAIAgCAIAgCAICmcpeFfDY4YM+Q53S5rZtGMLN1x9IFHxCzJIsdnT3cpTa5W8Wc+fybSerUMPexw+xxUXcMtlj4eyya2a2Mnggrml8bjLExjMpdvDnHpXboNVO2et3VTZU7ZrRr0VGPHX6EI/Y2rHqNd3Pb99l6VYqk+Z5Hs1ToVDGaWWlrMszCwmIWvuPSB0cND4KLCrGWKbT5E2dKSwcbrmyPxKpu+Eg6iQe1Yxr1g+8zgI+uuqfyZKfClYNlbYsFNiT4sMkext3MrIntJFxmDG2uFR7W9ZPu+p6DYcbya63+RKU1S+pIqusRtcHBjsjgw5Q6Tm7s0v0rBoe8iw41d09bltKM4ft26klsJO5+LZyxwvTyRueWZQ92djx0uceZHWBGYu3NAAACzTlFz0MYmnOOH9Lhf8AOljrSklWEAQBAEAQBAEAQBAEAQBAEAQBAEAQFL23qZWTRc3E+SzHXyWOUOcN4JB1y8OpQcVXp0pLPJL3lhhJRjB5k9Xy7v8ApXvyilb6VPOP4MhHmGkLlHE03wnHxRIzUer8GSFFthC2KbnHc27oZWva5pPSOa1xwU7CTi5ateJAx+XKt3qeIdsKd26Vh/eb71a5Ivg0U+eS4orGPYbHjOKU8HOOZHzD3F8drgAuOl9NSGhVsn+9KzLlLLhoNrjr4kbtpsDDhM1HIHvqInveHtmItma0GO2S3Ekn9la1akoLNfgdMHBVqmRr8sbjZIxuYweAXpVdq55SVotroTVNVg4dV29R8DtP1nhv3Kn2urRT/OJe7Ad69vzgyquxTtXnsx7TdEtsdjVq2nvfV+T64LB9q60Z+miJjqN8PI7erM8sEAQBAEAQBAEAQBAEAQBAEAQBAEAQHLOUTamSkrsjGsc3mYycwde+eU6EEdao9qYSFeacm9EX2zcLCrQu+r+hBx8ojxvgae6Qj+kqpeyY8pvwJr2dHlLyNuLlFZ60Lx+y8H7QFzeypL1Z+Ro9nPlIy/lvSP8AThf+8yN39Sx2DEx9WfmzlLZs+VjDyZvE+MzStAEbYJcgAAsHTsyCw3aF2i9Ps+LVNKXHmQ9pxyZYdEib5dYv+Ep3/MqW+TopfvAUqurwImAllrJlSoMAZJFHI6tczOxrsobEMuYA2u6+7cq2p/kuMpvdxgvR058tDWtsek60nrq2/Fm1Hh1LCySN2Iyc3Ll5xhlp2h2Q3b6MYOhvuKiVts7QxCs4eT+53w2zlRlmpJpmm+jwlmpkc/8AjTu9jCo2/wBoS4RS+C+pOdCvLi5eL+55ZiGGROY6GP5Vj2PY/LJcFr2u9J+7cu1Dt28i6kvRvqtPoZ7JUV2+j534q3U72vTHnwgCAIAgCAIAgCAIAgCAIAgCAIAgCA4Tyl0UtViEj4mOdG0MjDg19iWt6ViG62Nx4KvrvNPQ9Rs1Knh0pO19Sq/k/VfRP+rJ+FcbE7eR6rxX3H5P1f0Mn1X/AIUsY3i6rxX3PhwCs+gk+q73JlRq63evFF65DYnMrKtrwQ9sTAQd46ZuCD4Kbh1ZFDtSWaaZauWyO+FvPzZYT5vy/eu1T1SFhnaojh0WE1DgHNp5XNIuHBjiCDuINtQq+x6pT7/Nfc9/FNV+jTf6b/cmUZ+/zX3PnxPU/o83+m/3LFjN+9eK+59+Jqg//nl+o73JwM6dV4o/T2D1gnhjkBvmaL9YdbpNPUQbghWUJXVzx9WDhNxZurY5hAEAQBAEAQBAEAQBAEAQBAEAQBAfnDHXk1M//Vk/nKpZ+u/ez3GGVqMPcvkaWZanYZkAzFAXDkYmPxlO351OXfVkhA/mKssNwPLbUXpv3l25ZB/8VP2Og/8AIjC7z9UgYf1zkOHVLhG0Am1h9iq5PVnracU4J9xs/C39ZWt2b5In0Vb+srN2YyR6H0Vj/nFLsZInWuS+oL6M3Ny2V49jT96sMM7wPN7Ujav8EW9SCuCAIAgCAIAgCAIAgCAIAgCAIAgCA5ZX8lk0ksjxVRgPe54BjdcZnE29JQpYS7buX1PbUYwUcnBJcf6Nf800/wClRfUd71r2PvOn65H2PP8Ao+Hkmn/SYvqv96djfUfrkPYfj/R8/NPUfpEPk9OxvqP1yHsPx/ondhOT6TD6t9TJOx+aJ0XNsaRbM6N2bOT+putxUqlTyKxU4vFKvJtKxZds8BOIUctMJObL8hDy3MBkkZJ6Nxe+W2/iukldWI1OeSVzncPJVVMAaJ4CBxPOC/hlNvNQpYWTd7l3T2vTjFJxeh7/ADX1f0tP5yfgWOyS6m/6zT9lj82FX9LT/Wk/AnZJdR+sUvZZ8/NhWfS0/wBaT/1p2SXUfrFL2WXjYTAJaCF8crmOLpC8c2XEAFjG65gNeipNGm6asyqx2JjiJqUVbQsq7EMIAgCAIAgCAIAgCAIAgCAIAgCAIAgCAIAgCAIAgCAIAgCAIAgCAIAgCAIAgCAIAgCAIAgCAIAgCAIAgCAIAgCAIAgCAIAgCAIAgCAIAgCAIAgCAIAgCAIAgCAIAgCAIAgCAIAgCAIAgCAIAgCAIAgCAID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7" name="Picture 11" descr="http://toysnbricks.com/wp-content/uploads/2012/05/LEGO-8909-Weightlifter-Team-GB-Minifigures-Toysnbrick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42666"/>
            <a:ext cx="3505200" cy="366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3" descr="data:image/jpeg;base64,/9j/4AAQSkZJRgABAQAAAQABAAD/2wCEAAkGBxISEBUUDxQVFBQVFR0ZFREYFxEWFRcYFRUYGBYTFBYYHyggHBolHhUaJTIkJTUrLy4uGB8zOjUsNygtLisBCgoKDg0OGhAQGiwmHyQwLTc3NC8sMiwwLy4sMDQsLDQvLCw3LzQsLy80LCwvLywyLC8sLTQsLCwsLC80LSwsLP/AABEIAPEA0QMBIgACEQEDEQH/xAAcAAEAAgIDAQAAAAAAAAAAAAAABQYEBwECAwj/xABHEAACAQMCAwUEBgUKBQUBAAABAgMABBESIQUTMQYiQVFhBzJxkRQjQoGh0VJikrHBFSQzQ1Nyc4KTshaDorPSY6Okw9Ml/8QAGgEBAAMBAQEAAAAAAAAAAAAAAAECAwQFBv/EAC8RAAICAQMCBAQGAwEAAAAAAAABAhEDBCExEkEFUXHwEyJhgZGhscHR8ZLC4YL/2gAMAwEAAhEDEQA/AN40pSgFKUoBSlKAUpSgFKUoBSlKAUpSgFKUoBSlKAUpSgFKUoBSlKAUpSgFKUoBSlKAUpSgFKUoBSlKAUpSgFKV5yzKvvEDPQeJ+AoD0pUJJ2miVmUq50jJI0EY9SGwN/OsW47YxKmpYp5O8Fwqr7xGQupmABPqcfOotE0yy0qFh7UWxxlimQM6hspP2XIzp+J29amQakg5pSlAKUpQClKUApSlAKUpQClKUApSlAKUpQClKUApSlAKUqM7Q8YS0t2lkOANlHUlj0AHidjt6UB34jxVIu77znoo6D1Y+ArUnaT2hRSOVgV58H+kLmOHr9hFGpx6nA8vOvTh/F5pUuJ7iLXE7lTmUR7ae8FONlwQM9W1MRsQK13xDi9qjsUUAZ2ihyUUeAEjHvepyazk32NYRXcvnCuKvLCxYRxqDnAJ3I6bEk+PjXK3t0y6IsFA2rS4KrqI06spvnG2+cVRLLtFI5C29sgJ6NK7aR6kDT+81KXciKmb6+Rif6iP3R6aVBY/fiqqy+xe+FxLpaS4AZNDIAjK5WQ4HdcEdM+W3j4VIdnuL3FrDHFEWuooxglwOZj9EMp7qj7JYeGCfGtTcD7RIkiw2EMYTVmSZ17xAO+Bq8egyfuFWWS7XRouI0ljY4eHcZBzpkgYnY4J7pOeozvVropVm9OGX6TwpLEco6gjpkZGcHHiKyq1L7OuPrHd8kFY7aSICKMA6Mo2lXQ9cnUVcEBlIUEfaO2qujNqhSlKkgUpSgFKUoBSlKAUpSgFKUoBSlKAUqH7QdoYrSMvJkhWCnSMkMwyq48zt6DOSRVQv+2c8keqAKmfA6mbHpoIwfnQGx6Vr3s72juzG3PKNLrzHCxMMjrt3MSE95zq0bDOnqAc1f4JQyhh0IB32O48R4GgO9ag9uXG+VLAh3WNGlK+DOTojB+GD862/Wjfb9BouoJWBKtGB49Y5D0++RdvEZqGTHk1nxBbq5ZFmkBPVbcOoSMHzydKsc9N2Od6w5OEzLIsahSze7h1x6gF8DNXX2fdmzNGZJAo1z8n6yMSOi8ppHdA/dy2NO48c+lbA7eF4pYVlaL6PIwiEs8oVFZldjqjEJULhPPyrzsutUZvHBJy22uubX7eZt00rNS2/s64tLjEPdP2jNb6fwepTgnYe1VwL2WWcqe9Ba291ICfIzhNOP7vzFT/AAXit1ErnhdvbSLyDLJgBQNMssa6OWsYfVymIGnOB1ORWXxDtbLGsha6RikUL6TIIml54B+ojWI7AMD1Y48a82Wp12WcsUen/wAun9bvqr8VfKJqNWzr2m7PQT2wW0s5rJot4pzGio2cZSYKxkCnbvMO6dycZrWDcSuI+ZBcK2QcaCDlW+0vwPp0IBHrvizsrtkJmnaJ87KrQzpjwY6oVP3Z+VUm94Rd3ic+SWCOQSPGZI4ZA7LDK0Y1/WaTupxtsD1rHwzX/Dbhkacb822m/tvdPubPFKXBre24xIoZS3vEOrfaSRekqHwYgYb9IddwK+quw3GvpvD7ec+88YD/AOIhKSf9SmvlPjti8U7LLjOx1qMKc5w2PDODt6Gvof2ESZ4QuPCaQfiD/Gvp4yTSa4OSarZ8mw6UpVygpSlAKUpQClKUApSlAKUpQChpSgKnxSzjeK7W50yZkBZdejRGgV1wdtJxqcnzJ61Sb69ZJJIOGY0Q4DOgz9Y2SqyPuWfA6LllxvvVk4jweU8RblERAqO/JGJY5RI8jyINQJzqIBAK4GnGc11k4pb22Y2QQnnOVDA6ZACgkk7ozjVIBk5yW6jfCiL7GD2dN28qNdxQ5UbyZJmO45TiJ4wUYAZGc+Od8YsvZqWYXDLNGsZlTmkLljkMEHMctjXp09AAe95VXO0nF1tyJVKk4K76oxoC61UEbhC2gE4xhdwat/CL9Zo4Z12DruMg41+8pP6rqw+6pirIk6J2qh7Ueyv8o8PeNB9dH9ZCfEuoPcz5MCR8cHwq30qCxpH2U2ZfhjjU0ciXJZXwCyso04ZWG+xKkHzPSrL2nsecvKvrm15TnuhoFQlgCe6zykagM9BUvxpora4cBQgmxIcDGp+jNt9o4Gfj61E8YeC4hMUrackFW21IynKuAdjgjodiMg7Gvidc8kdVJbpXzSbW7e1+tnqRxdeNSXkccGlsLRTHHcRk7amLIdlGFRdACgAfZXzJ6kkw9xwHhzMk0dxbgRf0YmEMixgHIQAsj6VzsrE46DAqFbh06bC14ROPCQ2sCE+pCyIM/dWZwnhK81ZLsWcaxkMtvbW8EYZl3UyuoLEKRnGo5OPKtZaXDii8sM7cn5K2/t28voHjm9uj8y2ci8PvXMODvmO2YN8QXmcfhWMtksMQjXJC5yxxqZmJZnYgAamYkn1NZMnFkPTf7iawLniCnNeXjhlb3W3ol+lHXjxqO5q32iXPJuRpAPMhwc+G7DI+db39lfAmsuFW8UgxIymSQeIaU6tJ9QCB91V+x7K20pS6uYkkkGBEJNagdwSD6vV3jknYgHb7qz4+2V/oDNYPqIyY9FyCD5e4f3V93o1041B8rn+/4PH1ElKba4ZfqVT+E9uQ2ReQPauF1FGOohNQXmkYDKmpgMuF6+I3q4V1GApSlAKUpQClKUApSlAKUpQClKUBg8XjzHqHVDqH3dfw/dWpfbDMsctrJoDLOwVznZMqVAI8jnIHnEa3OwyMGtF+12XUJrb7SaCnn3dwR8Qx+ZrbHHri15GGWXRJPz2PS5tWuLLQS6yKNEhJOV8GXO2R4bVj+z/tDLYI9ncEsEZmjzkLIjHLFCejKxz/AJt6ype0PMkPKUKJFBfUdXe0gSaAuARq1d7x8qweLcMadAYWHMRtaoQMFioDBWG4yANjkHApj+WXzFcs1KL6TeHB+IpcQJLEdSsNj0OQcEEeBBBrJuJ1RS0jBVUZLMQFA8yT0qoezW9iFiiajryxdGBBU6twB5DbpUh2mk5r2sA3EtyrP/h26mYk+mtI1/z1nNJSaRtil1QTM3tFa28kQ+lOsaqwKysyppbwwzbb+XjVB47wXTOFE8OhgDzDGcKGYg5OvG2nzHUVYe3bvPE9rApacQm6BzgJyXBiU+sjAqB4hX8q19bctlDw5RXAYGN5IjhhkbxkedYT0kc/qdeDJKPDMj+T21EJJC4BwGGO8P0gvMyK9hw2UfaT9hvzryjkdek1x/mmkk/7pavC4YKjNJIVRe8zGO0GAPHIizXDPwfNysi/x/6di1L7x/MzSkq/aX9nH8ay7fhrywiWRxgy8oRqQGLEZAZ22jB88N1qZ7E9n1aJnvFOt9JW3ZpA0UbDKGQZwJGwSQANPTzzmwcKt47q8hWLCSW9vIe/IQx1zJ0J2I0ruOufSq6fw1xneSmjLNrE4/JaZX/5ahFkkILq0UQSSNk5i86OII0ecZc4TOld2BVhswzAXvaNUieKRrxAraX7jBN+nuXHMUN4eO42zgVP9s+08XCJoQqzSa49SW3MxFndQXZgW0gtsBnHwAFY3E+OWz2gu1jkDaTKq4ijy4YbawxYZ6HHgT0r0ljUZNpcnD1WiQ4FHb86W4jYvcSKySINBOrERI0l8tkQAYwMA5IGd77wDi0d3bpPDqCPnZhpYFGKMpHmGUjy22qiWF5b3tjDcIgIKyBCV5bo2rDldB6kgZO+cDNbB4bYpBEscShVXOAABuSWZjjAySST6k1boa+Z9/2KqadxXYyqUpUkilKUApSlAKUpQClKUApSlAKp/tF7PwTW0kz6lkSM4K47/wCij5B2ycZG+5q4VVvaDPiCGL+2uYlI/VVw7f7atBtPYzzJODs1Vxm1xe6Il2VQgVR0CggYA+FWHhHApjgv3B6+98q7cR42sD4jjUuzYyTjr0ycZO/gKw1v7qcElyq+S/VqPTzP312wwtryPCzatKb5e/CLb/J4j70YOobtjYk4xrXyb9/SsKe0ubi4jaC8S2YQtEjmHmyHmSCSUpllRWIRB0JGjbGah+GXQjQF5CoVihKgscOC6/HdX+den/ENgGxJLcqCck6MrnwI8R92KyyYt6Z0YNVW8Vs+xM+zOCGNrxVuvpNwblg7SSK9xohAQa1zkLrEhHow8qrnHuEmyuTEBiGUs9s3gMktJbf3kJJA8VO3umpe34Rwy9kD6kacnKXtu5guVY7ZlVcHVuO8QQakeMRMYvonFm1RuR9H4ooCaJQfq+eBtHLnYN7j7jbOk4JuEj2MOVS+ZFOBqe7FcA+kst1OP5uhzbxEf0zg7XLg/wBWD7g8T3v0araQBbn6NxEYMZHMto+9LeMc8uO2jB1clsamY4AHcJ97Fo4jx64mYRJcJbOX5SWFtynuiV1ag88v1cYUIchFONOAxq+TJeyNpzvZDtCl4nELu5gvRawwxwI8ZhNxzXYHQojGDkmQKNO5LfCs3gV3cTTc+eNAr2a6biPmcqUCYEdxwGicajlGzjPU74p3ajiUEMf0bXMJWlMl1FNch55HiWJrYLKrZCEurLoxvHjwNWjszxYjg0qwssktq0sYjyC0arcOkJlHoq5yeoU1nFboxntBs197eZxJxG1RCGKQhSPDXrPdJ+WayuM2bjhqpoPciJ05UKO6SSpU5+dRzlpLuXnqda2xWPO+qSWZNRB6E6OYc/E1Ze0R12Uix5ZuQw0qCTkxkAD7zTK4xm1ZnhblBNmT7N8fyJbAdcy5Hlm4YDPyrcIr509nXGZIVht5EK4mEZVgQcSShhsfHL5FfRla5VUIehTC7nP1FKUrA6BSlKAUpSgFKUoBSlKAUpSgFa99oMzNe2qLjEKtK+ThQX7keo+G46+A1HwrYVaO9q/FD9OkgZRjMb5P2gseI1PoGMjfFh5VfGrZz6mfRC/fmY3HLxGk5duyKpID3zd4u36UQ6JCpPXctjPlmP7RyTwwxTDKkkw3Ke9y7mLqPILImHHnk15WfDZHCtIVjWQ4j1Z1SHIGmGNQWc5IGwxkgZqYn1FZrW5wHVI1dCATIqnVDzTuMrmNdS5YK57223X1NUkzycaUuqc4qvf4/wBshuGX7TQyRkszMyFTk9RIvdJ8O6XrLs+Hhxsw6ZyzBR+021TdkkUSI6qFRASQiKNX6vTIYjOD4ECrL2QndEkEshVA2EeTUrEk5wNW5O3SrSyUnJGb0ylOMG9nfHv1KJJw6SAl0yjqhdSrDvKBnusuQRkdRW6uJQpJBKk6ho2iYSIcbjQdQqEPZ+MXEbA5i70o6HUSR3dtgvTOPe0jyJMj2lmK2Vyw6i3k/wBh/OuXLkU6PU0WmlgUk2VHstHCZ+GiESGSJXDySszkxm3dWWIsWYIZlyAcEaCAAG3zb9/5vY8t1juGvpDBqUup5j3CSlkBBYCOVj1G+K8e39ov0i2jQBA+TJgaeZruLZDrK4zkAZ8wMdKpcC2vEXmSC0uLaWwlwjW8sUMkmtjGdZlACPlchc75I8N8TuLrw+ye64berGYpbpruRZQoCKGglSPQASSmYoVI1Hq2c71Jdk7U2yuswAcRRcxQQ3eea5bQSNicyY++tXC0+jB0jivjqdpGka8TUzMBnPIlUEnHUjPe3PlsPsRI7WvNk14HcQuSWcQtIquSSSVyxwTucA1z6rULBic2Wiup0Y/F+AaptUUaADJOAuSzHJX+6MkAdNzXSDhkiMDowR02HXwqzRA/Peu7IfI18hDxLLN3LudTxpcGFacIhN9DOsSKeWxxpHvEZ1L5MCf+r0q41AwpmPb3o2yPPzx8iambaXWoYeIr6fR6nr+R91a/2X2f6o5pRrc9aUpXoFBSlKAUpSgFKUoBSlKAUpSgFVTtd2Niu5Fn0/WIukj9NQchc+BBJx8atdKmMnF2imTHHJFxlwar4XwovxCYXMTxsW+pcgqOQiuRFGR7rgBVIHQBiCc5rG7fxKJo5OWOYIwJZyQFUBgpOMgH3iMMR8Dg42jxi3eSCRYjpkKEI2+AxUgZI3A38K1Lxvs7eA95Zpfq3ikc6mLJIearqu4VkZsYXbunz2v8WndnPLBBroa2K5fQz6IpkZxFJlYwjfVEjKSsCuG65HQDyJ6nY/ZTslbDa6UXUo6PIoIX0jBJYDfqST16VVbWRVtbS2liuDJal3dVjwriSUuAGcrgb9TjxrObjM7Z1BUU/YUncf8AqY/cGwfHPSolkcuTTHp4Q3Rb7ThtnHIHtlCFWIj0k6SmNMnjumrO3TKgjxrL7SyfzC5PlbufkpNVPhl8c5Y5J6nbw6DbYD0Gw8Ksks3Mt5U/ShdfnGwqrdm0YqPBAX/Z6WO4jiicTSCN5k1kxg8u4s9ShjrwxCFs9C7E4GawOHdnJ7aV5IuHXLs5y5biEciuw3EjBhuwPQ9evgSKnuGcUknv7dpYTEOROEJ1jOowtoOoDJAUNlcr3wAdjVvqCTU6dkJnnQfQI7RWODKJLcsFx3gixjJOAF8txV8mCqFiTCpGAoA6DAxgegxiq52t7WNHxKK0VcLmPW2Mkq+WYA9FHujOCevTANWuR84AUAAYAH518p4/nlfw26XZefn9F+N7cbs6cCXJEcVh1RthNW6DOCdsknp8BWFLAoCjZNvUdB6/CvLjvFjALk5wVnhAz0xJGg2+8Go/jPaJxFiPSzlAFXY5LEKPuywrl0vU4Rr3sv5Inyy8cKuNwAQcoD1Gcj09c1l8OmKTPEwwPeQ5G4Ph924+6odbYNGmoAkIu/qFG9eVzcyAKMjKMCrkZI/VJ/Rqun8UgnFVvF7fVd19/v2NHidF0pXSF9Sg+YrvX2sZKUVJcM4xSlKsBSlKAUpSgFKUoBSlKAUpSgFcYrmlAa47ScOlEshDw7kZJEwY4GwICkePn4mqqbabPvxf+5/41cO3XG4LebTcFkLjK93UCBgZ7pOBnzxVIbtLaZ/pG/Yk/KgM2GGYf1iD4Kx/Kpqxkl6CdN9sGFsb7eElVodp7T+0b/Tk/KvSPtXaAg8xv9OT8qAtFtdSZg03MDSRHlJHoJkUSnka5FEudJ5ec/h4VZUhvT/X2/8Aoy//AKVrbh/FrYcl11llnWUtiUqcnLGNTsHbEY6Dp87Pb+0vho96WT/RkoDO4h2Waa4jnuGilK91kRHTUuDpJJY5Kkj7vPApyGuJHSYGKBNWcNIrsFZlVtQIAU6WPTbA38vAe07hf9rL/ozflWQ3amJIDexgmFkA5kmtAMM5DEIrthucMbeG9efqNDgyZVlnd8L19/sXjOSVIjv+GIHjCxMGifDOQIzumCgBAzjJY53PqBsesHZmElXQSAqRpIYbFDkFkkzkAqPkCPA1g2vbbhtxKFTkvNJIEQR29wSdZwC0pVd8n0rC9pdu1lbo1w8Cq74URJPzGPj3WkxoA677ZHWuSGgyJOLk/WvbLOau6PS6RIJQrSMJHdVCRuWfVIQoJTbA1EAZ8wBUtYWd3dKURm0h9BlYKVxjd0fAOQcqVIBDAjG2a1twLgohvxJPNGrRywyvBpmOhEe3nZ1IUgsU0jA6F9yAM19FcLk1RBhnDEsMgg4ZiQSPgavHwvE5rrlbX0/S7Y+I62PeCMKiqNwoAyeuwxk16UpXrpJKkZClKVIFKUoBSlKAUpSgFKUoBSlKAUpQ0BT+2NnbyyJrgM0xVsaZRERHGV1EknBw0igf3qoN5aKD3bG6UekllL/9tXPiF6TM5z0iUD/mSylv+0nyqvXF33qAh4bRWOPot2pJx3oocfNZDXtFYRFQ+DoK68kYOnTq3B6bVmz3h5b6fe0Np/vEYX8SK8O012EsrjRtiIovoCNP7qAwLSwj5EJkGeZJnIJGeWJZht/yB8qts3ZWyFtIyxtrVDpJc7NjAOOhwd8VVprwLFa4GyvKf/iXg/jV2uLsfR5vSNj+yNR/dQHWP2XWmTruLtx5F4UH3cuNamuCdj7a0BFu04BOSGnmcE+JKscZNZa8ViOSJYyOoPMjxg9DnNYkvae0VtH0iJn/ALJG5snl/Rxam/CocU1TBG3vCLeNrm4jiiWa2ZeXII0DZMUb99lALDL+dRqQJxOWOHiKJMgyVGnSVOM7MDkZxUrdTaob1tDoJSpXWpRm0QxqW0ncDKY3A6VF9lj/ADuL4n/aaJUC22fZS0ikMiRAuy6Wdizsy4C4ZmJJGABjOMAVNAY6VzSoUIp2luBSlKsBSlKAUpSgFKUoBSlKAUpSgFKUoBXDDauaUBpu8vJBIwDRK4wrxyA57hcrgq4K55nkfCsB3uDvyUb1jmz+Dxj99X/i3ZyynkaWe1glkfGqR0yxwAoyfQAD7qq3FOxXD99NpEp81MqkfDDbUBC/SJCQrQSINSksz25UBXVj7rlj7vl41j8fOu2df0tvwNSA7MwAYR7mL/DuJf3PqFccQ4eIraQNLLMWKhDLyyyEEklWRVJyM9c0BW4eMxG3hBYcwPgRD+k+s5kWFXxwJvDyNXWHtBFE5jmdklTHMjEVw5VigbBKIR9rzrXMIkjlUK55ZkUlN8DLjON9s+VfQ1oWUkBjjJ2yfOgKTZ/QZTrSx5jZzrHDXyST72p4gD86nIJrxlK29jKg8ObJbWyH/LGXbHxA61b4nPia9dVAUa04XxWSXF0llFbkMGWN55J8lTpOpgFO+PKsfsoubqL7/wAFNXqeTcfGqR2WOLxPiw/BqA2HSlKAUpSgFKUoBSlKAUpSgFKUoBSlKAUrjNM0BzXWTofhXOa6s46E0BXJX2qLvBmpj6HIB7v4p+dYs1nL+gP2o/zoCsTrioXjshMaj9Yn5DH8auE/DJz0iz/mh/8AKqnxrDRhlAwG3III7w23HwoCnTx974b/ACOa3nHPlifM5+e9adtLVpJ1RF1M50quwyT4ZJA+dbd4ZYziJOZHpfQuoFozhtIyMhiOtASkc9enOrxS2bxX8V/OvXkHy/EUBj3MlVbhTaL1f8bH7TEfxq3yWx8h8xVLvZFFyXQhl1K4YEEeB8PUUBsulcA1zQClKUApSlAKUpQClKUApSlAK6Ma710YUB11U1VwVrowoDsZK83bJrwmJrwF4FHeB/CgMwiujLWG3Fox4N8hXQ8bi/W+VAZbLgE+h/ca05IO6PgK2rJxqIqwAbJUgbeJBrXkvCJSAAvh5r+dAR/ZQf8A9K1/xv3Kx/hW6RWp+AcIlhvYJpFwkblmIKk40OOmfMitiHj8Xk/yFAStKiP+IofJ/kK5HaCLyf5D86Alj0PwP7q1fH0Hwq+HjkeDhXO3Tu/xNU+PhkpHu+Hmn50BsWOXYfCvQSVEwzHA+FZaPQGbrrkNWMDXcGgMgGua80NelAKUpQClKUApSlAKUpQHGK6la70oDweHNYstkDUjXGKAg5eGVjPwqrJprgxigKx/JVcjhlWXlCuOUKArw4ZXVuFVZOWK45QoCrtwn0rgcL9KtPJFcckUBXE4dWTHY1N8kVyIxQEbHa1kpDWVortpoDxEddglemK5oDoFrsK5pQClKUApSlAKUpQClKUApSlAKUpQClKUApSlAKUpQClKUApSlAKUpQClKUApSlAKUpQClKUB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5" descr="data:image/jpeg;base64,/9j/4AAQSkZJRgABAQAAAQABAAD/2wCEAAkGBxISEBUUDxQVFBQVFR0ZFREYFxEWFRcYFRUYGBYTFBYYHyggHBolHhUaJTIkJTUrLy4uGB8zOjUsNygtLisBCgoKDg0OGhAQGiwmHyQwLTc3NC8sMiwwLy4sMDQsLDQvLCw3LzQsLy80LCwvLywyLC8sLTQsLCwsLC80LSwsLP/AABEIAPEA0QMBIgACEQEDEQH/xAAcAAEAAgIDAQAAAAAAAAAAAAAABQYEBwECAwj/xABHEAACAQMCAwUEBgUKBQUBAAABAgMABBESIQUTMQYiQVFhBzJxkRQjQoGh0VJikrHBFSQzQ1Nyc4KTshaDorPSY6Okw9Ml/8QAGgEBAAMBAQEAAAAAAAAAAAAAAAECAwQFBv/EAC8RAAICAQMCBAQGAwEAAAAAAAABAhEDBCExEkEFUXHwEyJhgZGhscHR8ZLC4YL/2gAMAwEAAhEDEQA/AN40pSgFKUoBSlKAUpSgFKUoBSlKAUpSgFKUoBSlKAUpSgFKUoBSlKAUpSgFKUoBSlKAUpSgFKUoBSlKAUpSgFKV5yzKvvEDPQeJ+AoD0pUJJ2miVmUq50jJI0EY9SGwN/OsW47YxKmpYp5O8Fwqr7xGQupmABPqcfOotE0yy0qFh7UWxxlimQM6hspP2XIzp+J29amQakg5pSlAKUpQClKUApSlAKUpQClKUApSlAKUpQClKUApSlAKUqM7Q8YS0t2lkOANlHUlj0AHidjt6UB34jxVIu77znoo6D1Y+ArUnaT2hRSOVgV58H+kLmOHr9hFGpx6nA8vOvTh/F5pUuJ7iLXE7lTmUR7ae8FONlwQM9W1MRsQK13xDi9qjsUUAZ2ihyUUeAEjHvepyazk32NYRXcvnCuKvLCxYRxqDnAJ3I6bEk+PjXK3t0y6IsFA2rS4KrqI06spvnG2+cVRLLtFI5C29sgJ6NK7aR6kDT+81KXciKmb6+Rif6iP3R6aVBY/fiqqy+xe+FxLpaS4AZNDIAjK5WQ4HdcEdM+W3j4VIdnuL3FrDHFEWuooxglwOZj9EMp7qj7JYeGCfGtTcD7RIkiw2EMYTVmSZ17xAO+Bq8egyfuFWWS7XRouI0ljY4eHcZBzpkgYnY4J7pOeozvVropVm9OGX6TwpLEco6gjpkZGcHHiKyq1L7OuPrHd8kFY7aSICKMA6Mo2lXQ9cnUVcEBlIUEfaO2qujNqhSlKkgUpSgFKUoBSlKAUpSgFKUoBSlKAUqH7QdoYrSMvJkhWCnSMkMwyq48zt6DOSRVQv+2c8keqAKmfA6mbHpoIwfnQGx6Vr3s72juzG3PKNLrzHCxMMjrt3MSE95zq0bDOnqAc1f4JQyhh0IB32O48R4GgO9ag9uXG+VLAh3WNGlK+DOTojB+GD862/Wjfb9BouoJWBKtGB49Y5D0++RdvEZqGTHk1nxBbq5ZFmkBPVbcOoSMHzydKsc9N2Od6w5OEzLIsahSze7h1x6gF8DNXX2fdmzNGZJAo1z8n6yMSOi8ppHdA/dy2NO48c+lbA7eF4pYVlaL6PIwiEs8oVFZldjqjEJULhPPyrzsutUZvHBJy22uubX7eZt00rNS2/s64tLjEPdP2jNb6fwepTgnYe1VwL2WWcqe9Ba291ICfIzhNOP7vzFT/AAXit1ErnhdvbSLyDLJgBQNMssa6OWsYfVymIGnOB1ORWXxDtbLGsha6RikUL6TIIml54B+ojWI7AMD1Y48a82Wp12WcsUen/wAun9bvqr8VfKJqNWzr2m7PQT2wW0s5rJot4pzGio2cZSYKxkCnbvMO6dycZrWDcSuI+ZBcK2QcaCDlW+0vwPp0IBHrvizsrtkJmnaJ87KrQzpjwY6oVP3Z+VUm94Rd3ic+SWCOQSPGZI4ZA7LDK0Y1/WaTupxtsD1rHwzX/Dbhkacb822m/tvdPubPFKXBre24xIoZS3vEOrfaSRekqHwYgYb9IddwK+quw3GvpvD7ec+88YD/AOIhKSf9SmvlPjti8U7LLjOx1qMKc5w2PDODt6Gvof2ESZ4QuPCaQfiD/Gvp4yTSa4OSarZ8mw6UpVygpSlAKUpQClKUApSlAKUpQChpSgKnxSzjeK7W50yZkBZdejRGgV1wdtJxqcnzJ61Sb69ZJJIOGY0Q4DOgz9Y2SqyPuWfA6LllxvvVk4jweU8RblERAqO/JGJY5RI8jyINQJzqIBAK4GnGc11k4pb22Y2QQnnOVDA6ZACgkk7ozjVIBk5yW6jfCiL7GD2dN28qNdxQ5UbyZJmO45TiJ4wUYAZGc+Od8YsvZqWYXDLNGsZlTmkLljkMEHMctjXp09AAe95VXO0nF1tyJVKk4K76oxoC61UEbhC2gE4xhdwat/CL9Zo4Z12DruMg41+8pP6rqw+6pirIk6J2qh7Ueyv8o8PeNB9dH9ZCfEuoPcz5MCR8cHwq30qCxpH2U2ZfhjjU0ciXJZXwCyso04ZWG+xKkHzPSrL2nsecvKvrm15TnuhoFQlgCe6zykagM9BUvxpora4cBQgmxIcDGp+jNt9o4Gfj61E8YeC4hMUrackFW21IynKuAdjgjodiMg7Gvidc8kdVJbpXzSbW7e1+tnqRxdeNSXkccGlsLRTHHcRk7amLIdlGFRdACgAfZXzJ6kkw9xwHhzMk0dxbgRf0YmEMixgHIQAsj6VzsrE46DAqFbh06bC14ROPCQ2sCE+pCyIM/dWZwnhK81ZLsWcaxkMtvbW8EYZl3UyuoLEKRnGo5OPKtZaXDii8sM7cn5K2/t28voHjm9uj8y2ci8PvXMODvmO2YN8QXmcfhWMtksMQjXJC5yxxqZmJZnYgAamYkn1NZMnFkPTf7iawLniCnNeXjhlb3W3ol+lHXjxqO5q32iXPJuRpAPMhwc+G7DI+db39lfAmsuFW8UgxIymSQeIaU6tJ9QCB91V+x7K20pS6uYkkkGBEJNagdwSD6vV3jknYgHb7qz4+2V/oDNYPqIyY9FyCD5e4f3V93o1041B8rn+/4PH1ElKba4ZfqVT+E9uQ2ReQPauF1FGOohNQXmkYDKmpgMuF6+I3q4V1GApSlAKUpQClKUApSlAKUpQClKUBg8XjzHqHVDqH3dfw/dWpfbDMsctrJoDLOwVznZMqVAI8jnIHnEa3OwyMGtF+12XUJrb7SaCnn3dwR8Qx+ZrbHHri15GGWXRJPz2PS5tWuLLQS6yKNEhJOV8GXO2R4bVj+z/tDLYI9ncEsEZmjzkLIjHLFCejKxz/AJt6ype0PMkPKUKJFBfUdXe0gSaAuARq1d7x8qweLcMadAYWHMRtaoQMFioDBWG4yANjkHApj+WXzFcs1KL6TeHB+IpcQJLEdSsNj0OQcEEeBBBrJuJ1RS0jBVUZLMQFA8yT0qoezW9iFiiajryxdGBBU6twB5DbpUh2mk5r2sA3EtyrP/h26mYk+mtI1/z1nNJSaRtil1QTM3tFa28kQ+lOsaqwKysyppbwwzbb+XjVB47wXTOFE8OhgDzDGcKGYg5OvG2nzHUVYe3bvPE9rApacQm6BzgJyXBiU+sjAqB4hX8q19bctlDw5RXAYGN5IjhhkbxkedYT0kc/qdeDJKPDMj+T21EJJC4BwGGO8P0gvMyK9hw2UfaT9hvzryjkdek1x/mmkk/7pavC4YKjNJIVRe8zGO0GAPHIizXDPwfNysi/x/6di1L7x/MzSkq/aX9nH8ay7fhrywiWRxgy8oRqQGLEZAZ22jB88N1qZ7E9n1aJnvFOt9JW3ZpA0UbDKGQZwJGwSQANPTzzmwcKt47q8hWLCSW9vIe/IQx1zJ0J2I0ruOufSq6fw1xneSmjLNrE4/JaZX/5ahFkkILq0UQSSNk5i86OII0ecZc4TOld2BVhswzAXvaNUieKRrxAraX7jBN+nuXHMUN4eO42zgVP9s+08XCJoQqzSa49SW3MxFndQXZgW0gtsBnHwAFY3E+OWz2gu1jkDaTKq4ijy4YbawxYZ6HHgT0r0ljUZNpcnD1WiQ4FHb86W4jYvcSKySINBOrERI0l8tkQAYwMA5IGd77wDi0d3bpPDqCPnZhpYFGKMpHmGUjy22qiWF5b3tjDcIgIKyBCV5bo2rDldB6kgZO+cDNbB4bYpBEscShVXOAABuSWZjjAySST6k1boa+Z9/2KqadxXYyqUpUkilKUApSlAKUpQClKUApSlAKp/tF7PwTW0kz6lkSM4K47/wCij5B2ycZG+5q4VVvaDPiCGL+2uYlI/VVw7f7atBtPYzzJODs1Vxm1xe6Il2VQgVR0CggYA+FWHhHApjgv3B6+98q7cR42sD4jjUuzYyTjr0ycZO/gKw1v7qcElyq+S/VqPTzP312wwtryPCzatKb5e/CLb/J4j70YOobtjYk4xrXyb9/SsKe0ubi4jaC8S2YQtEjmHmyHmSCSUpllRWIRB0JGjbGah+GXQjQF5CoVihKgscOC6/HdX+den/ENgGxJLcqCck6MrnwI8R92KyyYt6Z0YNVW8Vs+xM+zOCGNrxVuvpNwblg7SSK9xohAQa1zkLrEhHow8qrnHuEmyuTEBiGUs9s3gMktJbf3kJJA8VO3umpe34Rwy9kD6kacnKXtu5guVY7ZlVcHVuO8QQakeMRMYvonFm1RuR9H4ooCaJQfq+eBtHLnYN7j7jbOk4JuEj2MOVS+ZFOBqe7FcA+kst1OP5uhzbxEf0zg7XLg/wBWD7g8T3v0araQBbn6NxEYMZHMto+9LeMc8uO2jB1clsamY4AHcJ97Fo4jx64mYRJcJbOX5SWFtynuiV1ag88v1cYUIchFONOAxq+TJeyNpzvZDtCl4nELu5gvRawwxwI8ZhNxzXYHQojGDkmQKNO5LfCs3gV3cTTc+eNAr2a6biPmcqUCYEdxwGicajlGzjPU74p3ajiUEMf0bXMJWlMl1FNch55HiWJrYLKrZCEurLoxvHjwNWjszxYjg0qwssktq0sYjyC0arcOkJlHoq5yeoU1nFboxntBs197eZxJxG1RCGKQhSPDXrPdJ+WayuM2bjhqpoPciJ05UKO6SSpU5+dRzlpLuXnqda2xWPO+qSWZNRB6E6OYc/E1Ze0R12Uix5ZuQw0qCTkxkAD7zTK4xm1ZnhblBNmT7N8fyJbAdcy5Hlm4YDPyrcIr509nXGZIVht5EK4mEZVgQcSShhsfHL5FfRla5VUIehTC7nP1FKUrA6BSlKAUpSgFKUoBSlKAUpSgFa99oMzNe2qLjEKtK+ThQX7keo+G46+A1HwrYVaO9q/FD9OkgZRjMb5P2gseI1PoGMjfFh5VfGrZz6mfRC/fmY3HLxGk5duyKpID3zd4u36UQ6JCpPXctjPlmP7RyTwwxTDKkkw3Ke9y7mLqPILImHHnk15WfDZHCtIVjWQ4j1Z1SHIGmGNQWc5IGwxkgZqYn1FZrW5wHVI1dCATIqnVDzTuMrmNdS5YK57223X1NUkzycaUuqc4qvf4/wBshuGX7TQyRkszMyFTk9RIvdJ8O6XrLs+Hhxsw6ZyzBR+021TdkkUSI6qFRASQiKNX6vTIYjOD4ECrL2QndEkEshVA2EeTUrEk5wNW5O3SrSyUnJGb0ylOMG9nfHv1KJJw6SAl0yjqhdSrDvKBnusuQRkdRW6uJQpJBKk6ho2iYSIcbjQdQqEPZ+MXEbA5i70o6HUSR3dtgvTOPe0jyJMj2lmK2Vyw6i3k/wBh/OuXLkU6PU0WmlgUk2VHstHCZ+GiESGSJXDySszkxm3dWWIsWYIZlyAcEaCAAG3zb9/5vY8t1juGvpDBqUup5j3CSlkBBYCOVj1G+K8e39ov0i2jQBA+TJgaeZruLZDrK4zkAZ8wMdKpcC2vEXmSC0uLaWwlwjW8sUMkmtjGdZlACPlchc75I8N8TuLrw+ye64berGYpbpruRZQoCKGglSPQASSmYoVI1Hq2c71Jdk7U2yuswAcRRcxQQ3eea5bQSNicyY++tXC0+jB0jivjqdpGka8TUzMBnPIlUEnHUjPe3PlsPsRI7WvNk14HcQuSWcQtIquSSSVyxwTucA1z6rULBic2Wiup0Y/F+AaptUUaADJOAuSzHJX+6MkAdNzXSDhkiMDowR02HXwqzRA/Peu7IfI18hDxLLN3LudTxpcGFacIhN9DOsSKeWxxpHvEZ1L5MCf+r0q41AwpmPb3o2yPPzx8iambaXWoYeIr6fR6nr+R91a/2X2f6o5pRrc9aUpXoFBSlKAUpSgFKUoBSlKAUpSgFVTtd2Niu5Fn0/WIukj9NQchc+BBJx8atdKmMnF2imTHHJFxlwar4XwovxCYXMTxsW+pcgqOQiuRFGR7rgBVIHQBiCc5rG7fxKJo5OWOYIwJZyQFUBgpOMgH3iMMR8Dg42jxi3eSCRYjpkKEI2+AxUgZI3A38K1Lxvs7eA95Zpfq3ikc6mLJIearqu4VkZsYXbunz2v8WndnPLBBroa2K5fQz6IpkZxFJlYwjfVEjKSsCuG65HQDyJ6nY/ZTslbDa6UXUo6PIoIX0jBJYDfqST16VVbWRVtbS2liuDJal3dVjwriSUuAGcrgb9TjxrObjM7Z1BUU/YUncf8AqY/cGwfHPSolkcuTTHp4Q3Rb7ThtnHIHtlCFWIj0k6SmNMnjumrO3TKgjxrL7SyfzC5PlbufkpNVPhl8c5Y5J6nbw6DbYD0Gw8Ksks3Mt5U/ShdfnGwqrdm0YqPBAX/Z6WO4jiicTSCN5k1kxg8u4s9ShjrwxCFs9C7E4GawOHdnJ7aV5IuHXLs5y5biEciuw3EjBhuwPQ9evgSKnuGcUknv7dpYTEOROEJ1jOowtoOoDJAUNlcr3wAdjVvqCTU6dkJnnQfQI7RWODKJLcsFx3gixjJOAF8txV8mCqFiTCpGAoA6DAxgegxiq52t7WNHxKK0VcLmPW2Mkq+WYA9FHujOCevTANWuR84AUAAYAH518p4/nlfw26XZefn9F+N7cbs6cCXJEcVh1RthNW6DOCdsknp8BWFLAoCjZNvUdB6/CvLjvFjALk5wVnhAz0xJGg2+8Go/jPaJxFiPSzlAFXY5LEKPuywrl0vU4Rr3sv5Inyy8cKuNwAQcoD1Gcj09c1l8OmKTPEwwPeQ5G4Ph924+6odbYNGmoAkIu/qFG9eVzcyAKMjKMCrkZI/VJ/Rqun8UgnFVvF7fVd19/v2NHidF0pXSF9Sg+YrvX2sZKUVJcM4xSlKsBSlKAUpSgFKUoBSlKAUpSgFcYrmlAa47ScOlEshDw7kZJEwY4GwICkePn4mqqbabPvxf+5/41cO3XG4LebTcFkLjK93UCBgZ7pOBnzxVIbtLaZ/pG/Yk/KgM2GGYf1iD4Kx/Kpqxkl6CdN9sGFsb7eElVodp7T+0b/Tk/KvSPtXaAg8xv9OT8qAtFtdSZg03MDSRHlJHoJkUSnka5FEudJ5ec/h4VZUhvT/X2/8Aoy//AKVrbh/FrYcl11llnWUtiUqcnLGNTsHbEY6Dp87Pb+0vho96WT/RkoDO4h2Waa4jnuGilK91kRHTUuDpJJY5Kkj7vPApyGuJHSYGKBNWcNIrsFZlVtQIAU6WPTbA38vAe07hf9rL/ozflWQ3amJIDexgmFkA5kmtAMM5DEIrthucMbeG9efqNDgyZVlnd8L19/sXjOSVIjv+GIHjCxMGifDOQIzumCgBAzjJY53PqBsesHZmElXQSAqRpIYbFDkFkkzkAqPkCPA1g2vbbhtxKFTkvNJIEQR29wSdZwC0pVd8n0rC9pdu1lbo1w8Cq74URJPzGPj3WkxoA677ZHWuSGgyJOLk/WvbLOau6PS6RIJQrSMJHdVCRuWfVIQoJTbA1EAZ8wBUtYWd3dKURm0h9BlYKVxjd0fAOQcqVIBDAjG2a1twLgohvxJPNGrRywyvBpmOhEe3nZ1IUgsU0jA6F9yAM19FcLk1RBhnDEsMgg4ZiQSPgavHwvE5rrlbX0/S7Y+I62PeCMKiqNwoAyeuwxk16UpXrpJKkZClKVIFKUoBSlKAUpSgFKUoBSlKAUpQ0BT+2NnbyyJrgM0xVsaZRERHGV1EknBw0igf3qoN5aKD3bG6UekllL/9tXPiF6TM5z0iUD/mSylv+0nyqvXF33qAh4bRWOPot2pJx3oocfNZDXtFYRFQ+DoK68kYOnTq3B6bVmz3h5b6fe0Np/vEYX8SK8O012EsrjRtiIovoCNP7qAwLSwj5EJkGeZJnIJGeWJZht/yB8qts3ZWyFtIyxtrVDpJc7NjAOOhwd8VVprwLFa4GyvKf/iXg/jV2uLsfR5vSNj+yNR/dQHWP2XWmTruLtx5F4UH3cuNamuCdj7a0BFu04BOSGnmcE+JKscZNZa8ViOSJYyOoPMjxg9DnNYkvae0VtH0iJn/ALJG5snl/Rxam/CocU1TBG3vCLeNrm4jiiWa2ZeXII0DZMUb99lALDL+dRqQJxOWOHiKJMgyVGnSVOM7MDkZxUrdTaob1tDoJSpXWpRm0QxqW0ncDKY3A6VF9lj/ADuL4n/aaJUC22fZS0ikMiRAuy6Wdizsy4C4ZmJJGABjOMAVNAY6VzSoUIp2luBSlKsBSlKAUpSgFKUoBSlKAUpSgFKUoBXDDauaUBpu8vJBIwDRK4wrxyA57hcrgq4K55nkfCsB3uDvyUb1jmz+Dxj99X/i3ZyynkaWe1glkfGqR0yxwAoyfQAD7qq3FOxXD99NpEp81MqkfDDbUBC/SJCQrQSINSksz25UBXVj7rlj7vl41j8fOu2df0tvwNSA7MwAYR7mL/DuJf3PqFccQ4eIraQNLLMWKhDLyyyEEklWRVJyM9c0BW4eMxG3hBYcwPgRD+k+s5kWFXxwJvDyNXWHtBFE5jmdklTHMjEVw5VigbBKIR9rzrXMIkjlUK55ZkUlN8DLjON9s+VfQ1oWUkBjjJ2yfOgKTZ/QZTrSx5jZzrHDXyST72p4gD86nIJrxlK29jKg8ObJbWyH/LGXbHxA61b4nPia9dVAUa04XxWSXF0llFbkMGWN55J8lTpOpgFO+PKsfsoubqL7/wAFNXqeTcfGqR2WOLxPiw/BqA2HSlKAUpSgFKUoBSlKAUpSgFKUoBSlKAUrjNM0BzXWTofhXOa6s46E0BXJX2qLvBmpj6HIB7v4p+dYs1nL+gP2o/zoCsTrioXjshMaj9Yn5DH8auE/DJz0iz/mh/8AKqnxrDRhlAwG3III7w23HwoCnTx974b/ACOa3nHPlifM5+e9adtLVpJ1RF1M50quwyT4ZJA+dbd4ZYziJOZHpfQuoFozhtIyMhiOtASkc9enOrxS2bxX8V/OvXkHy/EUBj3MlVbhTaL1f8bH7TEfxq3yWx8h8xVLvZFFyXQhl1K4YEEeB8PUUBsulcA1zQClKUApSlAKUpQClKUApSlAK6Ma710YUB11U1VwVrowoDsZK83bJrwmJrwF4FHeB/CgMwiujLWG3Fox4N8hXQ8bi/W+VAZbLgE+h/ca05IO6PgK2rJxqIqwAbJUgbeJBrXkvCJSAAvh5r+dAR/ZQf8A9K1/xv3Kx/hW6RWp+AcIlhvYJpFwkblmIKk40OOmfMitiHj8Xk/yFAStKiP+IofJ/kK5HaCLyf5D86Alj0PwP7q1fH0Hwq+HjkeDhXO3Tu/xNU+PhkpHu+Hmn50BsWOXYfCvQSVEwzHA+FZaPQGbrrkNWMDXcGgMgGua80NelAKUpQClKUApSlAKUpQHGK6la70oDweHNYstkDUjXGKAg5eGVjPwqrJprgxigKx/JVcjhlWXlCuOUKArw4ZXVuFVZOWK45QoCrtwn0rgcL9KtPJFcckUBXE4dWTHY1N8kVyIxQEbHa1kpDWVortpoDxEddglemK5oDoFrsK5pQClKUApSlAKUpQClKUApSlAKUpQClKUApSlAKUpQClKUApSlAKUpQClKUApSlAKUpQClKUB/9k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13" name="Picture 17" descr="http://cache.lego.com/upload/contentTemplating/MinifiguresBios/images/pic4CEFD0B906C3087A7DB59EF1D15EAC3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980" y="1676400"/>
            <a:ext cx="3113620" cy="3577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6581001"/>
            <a:ext cx="4343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Retrieved from minifigures.lego.com and toysnbricks.com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0211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685800"/>
          </a:xfrm>
        </p:spPr>
        <p:txBody>
          <a:bodyPr>
            <a:noAutofit/>
          </a:bodyPr>
          <a:lstStyle/>
          <a:p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MDA Framework</a:t>
            </a:r>
            <a:endParaRPr lang="en-US" sz="3600" spc="300" dirty="0">
              <a:ln w="1143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/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8800"/>
            <a:ext cx="7467600" cy="4648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600" b="1" dirty="0" smtClean="0">
                <a:latin typeface="+mn-lt"/>
              </a:rPr>
              <a:t>Mechanics, Dynamics, Aesthetics</a:t>
            </a:r>
          </a:p>
          <a:p>
            <a:pPr marL="0" indent="0" algn="ctr">
              <a:buNone/>
            </a:pPr>
            <a:r>
              <a:rPr lang="en-US" sz="2600" dirty="0" smtClean="0">
                <a:latin typeface="+mn-lt"/>
              </a:rPr>
              <a:t>[</a:t>
            </a:r>
            <a:r>
              <a:rPr lang="en-US" sz="2600" dirty="0" err="1" smtClean="0">
                <a:latin typeface="+mn-lt"/>
              </a:rPr>
              <a:t>Hunicke</a:t>
            </a:r>
            <a:r>
              <a:rPr lang="en-US" sz="2600" dirty="0" smtClean="0">
                <a:latin typeface="+mn-lt"/>
              </a:rPr>
              <a:t>, LeBlanc, and </a:t>
            </a:r>
            <a:r>
              <a:rPr lang="en-US" sz="2600" dirty="0" err="1" smtClean="0">
                <a:latin typeface="+mn-lt"/>
              </a:rPr>
              <a:t>Zubek</a:t>
            </a:r>
            <a:r>
              <a:rPr lang="en-US" sz="2600" dirty="0" smtClean="0">
                <a:latin typeface="+mn-lt"/>
              </a:rPr>
              <a:t> 2004]</a:t>
            </a:r>
          </a:p>
          <a:p>
            <a:pPr marL="514350" indent="-514350">
              <a:buAutoNum type="arabicPeriod"/>
            </a:pPr>
            <a:r>
              <a:rPr lang="en-US" sz="2600" dirty="0" smtClean="0">
                <a:latin typeface="+mn-lt"/>
              </a:rPr>
              <a:t>Mechanics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200" dirty="0" smtClean="0"/>
              <a:t>Definition:  rules of play.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200" dirty="0" smtClean="0"/>
              <a:t>Interactions dictated by </a:t>
            </a:r>
            <a:r>
              <a:rPr lang="en-US" sz="2200" dirty="0" err="1" smtClean="0"/>
              <a:t>Mendeley</a:t>
            </a:r>
            <a:r>
              <a:rPr lang="en-US" sz="2200" dirty="0" smtClean="0"/>
              <a:t> interface, but rules of play follow relay race.</a:t>
            </a:r>
          </a:p>
          <a:p>
            <a:pPr marL="514350" indent="-514350">
              <a:buAutoNum type="arabicPeriod"/>
            </a:pPr>
            <a:r>
              <a:rPr lang="en-US" sz="2600" dirty="0" smtClean="0">
                <a:latin typeface="+mn-lt"/>
              </a:rPr>
              <a:t>Dynamics 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200" dirty="0" smtClean="0"/>
              <a:t>Definition:  behavior of mechanics in system; interactions between player and game.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200" dirty="0" smtClean="0"/>
              <a:t>Relay race.</a:t>
            </a:r>
          </a:p>
          <a:p>
            <a:pPr marL="514350" indent="-514350">
              <a:buAutoNum type="arabicPeriod"/>
            </a:pPr>
            <a:r>
              <a:rPr lang="en-US" sz="2600" dirty="0" smtClean="0">
                <a:latin typeface="+mn-lt"/>
              </a:rPr>
              <a:t>Aesthetics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200" dirty="0" smtClean="0"/>
              <a:t>Definition:  the tone and affective experience of play.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200" dirty="0"/>
              <a:t>C</a:t>
            </a:r>
            <a:r>
              <a:rPr lang="en-US" sz="2200" dirty="0" smtClean="0"/>
              <a:t>hallenge (“game as obstacle course”) and fellowship</a:t>
            </a:r>
            <a:r>
              <a:rPr lang="en-US" sz="2200" dirty="0"/>
              <a:t> </a:t>
            </a:r>
            <a:r>
              <a:rPr lang="en-US" sz="2200" dirty="0" smtClean="0"/>
              <a:t>(“game as social framework”) (p. 2)</a:t>
            </a:r>
            <a:endParaRPr lang="en-US" sz="2200" dirty="0"/>
          </a:p>
          <a:p>
            <a:pPr marL="514350" indent="-514350">
              <a:buAutoNum type="arabicPeriod"/>
            </a:pPr>
            <a:endParaRPr lang="en-US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029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685800"/>
          </a:xfrm>
        </p:spPr>
        <p:txBody>
          <a:bodyPr>
            <a:noAutofit/>
          </a:bodyPr>
          <a:lstStyle/>
          <a:p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MDA Framework</a:t>
            </a:r>
            <a:endParaRPr lang="en-US" sz="3600" spc="300" dirty="0">
              <a:ln w="1143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/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latin typeface="+mn-lt"/>
              </a:rPr>
              <a:t>Mechanics, Dynamics, Aesthetics</a:t>
            </a:r>
          </a:p>
          <a:p>
            <a:pPr marL="0" indent="0" algn="ctr">
              <a:buNone/>
            </a:pPr>
            <a:r>
              <a:rPr lang="en-US" sz="2400" dirty="0" smtClean="0">
                <a:latin typeface="+mn-lt"/>
              </a:rPr>
              <a:t>[</a:t>
            </a:r>
            <a:r>
              <a:rPr lang="en-US" sz="2400" dirty="0" err="1" smtClean="0">
                <a:latin typeface="+mn-lt"/>
              </a:rPr>
              <a:t>Hunicke</a:t>
            </a:r>
            <a:r>
              <a:rPr lang="en-US" sz="2400" dirty="0" smtClean="0">
                <a:latin typeface="+mn-lt"/>
              </a:rPr>
              <a:t>, LeBlanc, and </a:t>
            </a:r>
            <a:r>
              <a:rPr lang="en-US" sz="2400" dirty="0" err="1" smtClean="0">
                <a:latin typeface="+mn-lt"/>
              </a:rPr>
              <a:t>Zubek</a:t>
            </a:r>
            <a:r>
              <a:rPr lang="en-US" sz="2400" dirty="0" smtClean="0">
                <a:latin typeface="+mn-lt"/>
              </a:rPr>
              <a:t> 2004]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>
                <a:latin typeface="+mn-lt"/>
              </a:rPr>
              <a:t>Design game from aesthetics backwards, to mimic user experience.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962400"/>
            <a:ext cx="6248400" cy="1722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-2406" y="6582007"/>
            <a:ext cx="3581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Retrieved from </a:t>
            </a:r>
            <a:r>
              <a:rPr lang="en-US" sz="1200" dirty="0" err="1"/>
              <a:t>Hunicke</a:t>
            </a:r>
            <a:r>
              <a:rPr lang="en-US" sz="1200" dirty="0"/>
              <a:t>, LeBlanc, and </a:t>
            </a:r>
            <a:r>
              <a:rPr lang="en-US" sz="1200" dirty="0" err="1"/>
              <a:t>Zubek</a:t>
            </a:r>
            <a:r>
              <a:rPr lang="en-US" sz="1200" dirty="0"/>
              <a:t> </a:t>
            </a:r>
            <a:r>
              <a:rPr lang="en-US" sz="1200" dirty="0" smtClean="0"/>
              <a:t>2004, p. 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2610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85800"/>
          </a:xfrm>
        </p:spPr>
        <p:txBody>
          <a:bodyPr>
            <a:noAutofit/>
          </a:bodyPr>
          <a:lstStyle/>
          <a:p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The </a:t>
            </a:r>
            <a:r>
              <a:rPr lang="en-US" sz="3600" spc="300" dirty="0" err="1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Mendeley</a:t>
            </a:r>
            <a:r>
              <a:rPr lang="en-US" sz="3600" spc="300" dirty="0" smtClean="0">
                <a:ln w="1143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 Relay Race</a:t>
            </a:r>
            <a:endParaRPr lang="en-US" sz="3600" spc="300" dirty="0">
              <a:ln w="1143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/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057400"/>
            <a:ext cx="7467600" cy="4419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Series of challenges to explore possibilities of citation management and functionalities of </a:t>
            </a:r>
            <a:r>
              <a:rPr lang="en-US" sz="2400" dirty="0" err="1" smtClean="0">
                <a:latin typeface="+mn-lt"/>
              </a:rPr>
              <a:t>Mendeley</a:t>
            </a:r>
            <a:r>
              <a:rPr lang="en-US" sz="2400" dirty="0" smtClean="0">
                <a:latin typeface="+mn-lt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+mn-lt"/>
              </a:rPr>
              <a:t>Students work in teams, in competition with one another.  As one student finishes a challenge, they bring the answer to the front and exchange it for the next challenge.</a:t>
            </a:r>
          </a:p>
        </p:txBody>
      </p:sp>
    </p:spTree>
    <p:extLst>
      <p:ext uri="{BB962C8B-B14F-4D97-AF65-F5344CB8AC3E}">
        <p14:creationId xmlns:p14="http://schemas.microsoft.com/office/powerpoint/2010/main" val="356905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NYCortland">
  <a:themeElements>
    <a:clrScheme name="Cortland Colors">
      <a:dk1>
        <a:srgbClr val="000000"/>
      </a:dk1>
      <a:lt1>
        <a:srgbClr val="FFFFFF"/>
      </a:lt1>
      <a:dk2>
        <a:srgbClr val="C3092C"/>
      </a:dk2>
      <a:lt2>
        <a:srgbClr val="EEECE1"/>
      </a:lt2>
      <a:accent1>
        <a:srgbClr val="5B0026"/>
      </a:accent1>
      <a:accent2>
        <a:srgbClr val="E2DDCF"/>
      </a:accent2>
      <a:accent3>
        <a:srgbClr val="E47D24"/>
      </a:accent3>
      <a:accent4>
        <a:srgbClr val="97A05F"/>
      </a:accent4>
      <a:accent5>
        <a:srgbClr val="38541B"/>
      </a:accent5>
      <a:accent6>
        <a:srgbClr val="AE4845"/>
      </a:accent6>
      <a:hlink>
        <a:srgbClr val="5B0026"/>
      </a:hlink>
      <a:folHlink>
        <a:srgbClr val="A0293C"/>
      </a:folHlink>
    </a:clrScheme>
    <a:fontScheme name="Custom 1">
      <a:majorFont>
        <a:latin typeface="AmericanaT"/>
        <a:ea typeface="ＭＳ Ｐゴシック"/>
        <a:cs typeface="ＭＳ Ｐゴシック"/>
      </a:majorFont>
      <a:minorFont>
        <a:latin typeface="Agenda-Regular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  <a:ea typeface="ＭＳ Ｐゴシック" pitchFamily="-111" charset="-128"/>
            <a:cs typeface="ＭＳ Ｐゴシック" pitchFamily="-11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  <a:ea typeface="ＭＳ Ｐゴシック" pitchFamily="-111" charset="-128"/>
            <a:cs typeface="ＭＳ Ｐゴシック" pitchFamily="-111" charset="-128"/>
          </a:defRPr>
        </a:defPPr>
      </a:lstStyle>
    </a:lnDef>
  </a:objectDefaults>
  <a:extraClrSchemeLst>
    <a:extraClrScheme>
      <a:clrScheme name="Cortland_bg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1885</TotalTime>
  <Words>724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Agenda-Regular</vt:lpstr>
      <vt:lpstr>AmericanaT</vt:lpstr>
      <vt:lpstr>Arial</vt:lpstr>
      <vt:lpstr>Georgia</vt:lpstr>
      <vt:lpstr>Verdana</vt:lpstr>
      <vt:lpstr>SUNYCortland</vt:lpstr>
      <vt:lpstr>Gamifying Citation Management: A Mendeley Relay Race</vt:lpstr>
      <vt:lpstr>What is Citation Management?</vt:lpstr>
      <vt:lpstr>Goal</vt:lpstr>
      <vt:lpstr>Challenge #1:   Increase Motivation</vt:lpstr>
      <vt:lpstr>Challenge #2:   Segment Complex Learning</vt:lpstr>
      <vt:lpstr>Student Characteristics</vt:lpstr>
      <vt:lpstr>MDA Framework</vt:lpstr>
      <vt:lpstr>MDA Framework</vt:lpstr>
      <vt:lpstr>The Mendeley Relay Race</vt:lpstr>
      <vt:lpstr>The Mendeley Relay Race</vt:lpstr>
      <vt:lpstr>Our Results</vt:lpstr>
      <vt:lpstr>Their Results</vt:lpstr>
      <vt:lpstr>References</vt:lpstr>
    </vt:vector>
  </TitlesOfParts>
  <Company>SUNY Cortland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Gaming Citation: Mendeley</dc:title>
  <dc:creator>SUNY Cortland</dc:creator>
  <cp:lastModifiedBy>Anne E Rauh</cp:lastModifiedBy>
  <cp:revision>29</cp:revision>
  <dcterms:created xsi:type="dcterms:W3CDTF">2014-04-30T15:59:54Z</dcterms:created>
  <dcterms:modified xsi:type="dcterms:W3CDTF">2014-11-10T18:13:23Z</dcterms:modified>
</cp:coreProperties>
</file>