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0" r:id="rId3"/>
    <p:sldId id="258" r:id="rId4"/>
    <p:sldId id="269" r:id="rId5"/>
    <p:sldId id="261" r:id="rId6"/>
    <p:sldId id="262" r:id="rId7"/>
    <p:sldId id="263" r:id="rId8"/>
    <p:sldId id="267"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924" y="-6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3AA26-6008-4F7D-B5BF-6D27E4F0BDD6}" type="datetimeFigureOut">
              <a:rPr lang="en-US" smtClean="0"/>
              <a:t>10/22/2014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1D9E8B-C12C-48F9-AA47-C53E3EC2D565}" type="slidenum">
              <a:rPr lang="en-US" smtClean="0"/>
              <a:t>‹#›</a:t>
            </a:fld>
            <a:endParaRPr lang="en-US"/>
          </a:p>
        </p:txBody>
      </p:sp>
    </p:spTree>
    <p:extLst>
      <p:ext uri="{BB962C8B-B14F-4D97-AF65-F5344CB8AC3E}">
        <p14:creationId xmlns:p14="http://schemas.microsoft.com/office/powerpoint/2010/main" val="66086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D9E8B-C12C-48F9-AA47-C53E3EC2D565}" type="slidenum">
              <a:rPr lang="en-US" smtClean="0"/>
              <a:t>3</a:t>
            </a:fld>
            <a:endParaRPr lang="en-US"/>
          </a:p>
        </p:txBody>
      </p:sp>
    </p:spTree>
    <p:extLst>
      <p:ext uri="{BB962C8B-B14F-4D97-AF65-F5344CB8AC3E}">
        <p14:creationId xmlns:p14="http://schemas.microsoft.com/office/powerpoint/2010/main" val="2518691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522B49E-D49A-4A22-B4B8-CD1646EF8E85}" type="datetimeFigureOut">
              <a:rPr lang="en-US" smtClean="0"/>
              <a:t>10/22/2014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E19CE90-2C61-4F27-A872-AD94CE952CB2}"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2B49E-D49A-4A22-B4B8-CD1646EF8E85}" type="datetimeFigureOut">
              <a:rPr lang="en-US" smtClean="0"/>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E90-2C61-4F27-A872-AD94CE952CB2}"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2B49E-D49A-4A22-B4B8-CD1646EF8E85}" type="datetimeFigureOut">
              <a:rPr lang="en-US" smtClean="0"/>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E90-2C61-4F27-A872-AD94CE952CB2}"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2B49E-D49A-4A22-B4B8-CD1646EF8E85}" type="datetimeFigureOut">
              <a:rPr lang="en-US" smtClean="0"/>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E90-2C61-4F27-A872-AD94CE952CB2}"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2B49E-D49A-4A22-B4B8-CD1646EF8E85}" type="datetimeFigureOut">
              <a:rPr lang="en-US" smtClean="0"/>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E90-2C61-4F27-A872-AD94CE952CB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522B49E-D49A-4A22-B4B8-CD1646EF8E85}" type="datetimeFigureOut">
              <a:rPr lang="en-US" smtClean="0"/>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E90-2C61-4F27-A872-AD94CE952CB2}"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22B49E-D49A-4A22-B4B8-CD1646EF8E85}" type="datetimeFigureOut">
              <a:rPr lang="en-US" smtClean="0"/>
              <a:t>10/22/2014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9CE90-2C61-4F27-A872-AD94CE952CB2}"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22B49E-D49A-4A22-B4B8-CD1646EF8E85}" type="datetimeFigureOut">
              <a:rPr lang="en-US" smtClean="0"/>
              <a:t>10/22/2014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9CE90-2C61-4F27-A872-AD94CE952CB2}"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2B49E-D49A-4A22-B4B8-CD1646EF8E85}" type="datetimeFigureOut">
              <a:rPr lang="en-US" smtClean="0"/>
              <a:t>10/22/2014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9CE90-2C61-4F27-A872-AD94CE952C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2B49E-D49A-4A22-B4B8-CD1646EF8E85}" type="datetimeFigureOut">
              <a:rPr lang="en-US" smtClean="0"/>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E90-2C61-4F27-A872-AD94CE952C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2B49E-D49A-4A22-B4B8-CD1646EF8E85}" type="datetimeFigureOut">
              <a:rPr lang="en-US" smtClean="0"/>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E90-2C61-4F27-A872-AD94CE952C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522B49E-D49A-4A22-B4B8-CD1646EF8E85}" type="datetimeFigureOut">
              <a:rPr lang="en-US" smtClean="0"/>
              <a:t>10/22/2014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E19CE90-2C61-4F27-A872-AD94CE952C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thegamesjournal.com/articles/MyEntireWakingLife.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auramnar@syr.edu" TargetMode="External"/><Relationship Id="rId2" Type="http://schemas.openxmlformats.org/officeDocument/2006/relationships/hyperlink" Target="mailto:zheheikm@lemoyne.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 Creating Games Enhance Learning?</a:t>
            </a:r>
            <a:endParaRPr lang="en-US" dirty="0"/>
          </a:p>
        </p:txBody>
      </p:sp>
      <p:sp>
        <p:nvSpPr>
          <p:cNvPr id="3" name="Subtitle 2"/>
          <p:cNvSpPr>
            <a:spLocks noGrp="1"/>
          </p:cNvSpPr>
          <p:nvPr>
            <p:ph type="subTitle" idx="1"/>
          </p:nvPr>
        </p:nvSpPr>
        <p:spPr/>
        <p:txBody>
          <a:bodyPr/>
          <a:lstStyle/>
          <a:p>
            <a:r>
              <a:rPr lang="en-US" dirty="0" smtClean="0"/>
              <a:t>Kari </a:t>
            </a:r>
            <a:r>
              <a:rPr lang="en-US" dirty="0" err="1" smtClean="0"/>
              <a:t>Zhe-Heimerman</a:t>
            </a:r>
            <a:endParaRPr lang="en-US" dirty="0" smtClean="0"/>
          </a:p>
          <a:p>
            <a:r>
              <a:rPr lang="en-US" dirty="0" smtClean="0"/>
              <a:t>NYSCILIB 2014</a:t>
            </a:r>
            <a:endParaRPr lang="en-US" dirty="0"/>
          </a:p>
        </p:txBody>
      </p:sp>
    </p:spTree>
    <p:extLst>
      <p:ext uri="{BB962C8B-B14F-4D97-AF65-F5344CB8AC3E}">
        <p14:creationId xmlns:p14="http://schemas.microsoft.com/office/powerpoint/2010/main" val="1094626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Introduction to Gaming Research </a:t>
            </a:r>
            <a:r>
              <a:rPr lang="en-US" dirty="0"/>
              <a:t>P</a:t>
            </a:r>
            <a:r>
              <a:rPr lang="en-US" dirty="0" smtClean="0"/>
              <a:t>roject </a:t>
            </a:r>
          </a:p>
          <a:p>
            <a:r>
              <a:rPr lang="en-US" dirty="0" smtClean="0"/>
              <a:t>My </a:t>
            </a:r>
            <a:r>
              <a:rPr lang="en-US" dirty="0" smtClean="0"/>
              <a:t>BIO 380 course </a:t>
            </a:r>
            <a:r>
              <a:rPr lang="en-US" dirty="0" smtClean="0"/>
              <a:t>as a case study</a:t>
            </a:r>
          </a:p>
          <a:p>
            <a:r>
              <a:rPr lang="en-US" dirty="0" smtClean="0"/>
              <a:t>Examples of student games</a:t>
            </a:r>
          </a:p>
          <a:p>
            <a:r>
              <a:rPr lang="en-US" dirty="0" smtClean="0"/>
              <a:t>What are the results so far?</a:t>
            </a:r>
          </a:p>
        </p:txBody>
      </p:sp>
      <p:sp>
        <p:nvSpPr>
          <p:cNvPr id="4" name="Title 3"/>
          <p:cNvSpPr>
            <a:spLocks noGrp="1"/>
          </p:cNvSpPr>
          <p:nvPr>
            <p:ph type="title"/>
          </p:nvPr>
        </p:nvSpPr>
        <p:spPr>
          <a:xfrm>
            <a:off x="381000" y="762000"/>
            <a:ext cx="8458200" cy="762000"/>
          </a:xfrm>
        </p:spPr>
        <p:txBody>
          <a:bodyPr/>
          <a:lstStyle/>
          <a:p>
            <a:r>
              <a:rPr lang="en-US" dirty="0" smtClean="0"/>
              <a:t>Progress </a:t>
            </a:r>
            <a:r>
              <a:rPr lang="en-US" dirty="0" smtClean="0"/>
              <a:t>Report</a:t>
            </a:r>
            <a:endParaRPr lang="en-US" dirty="0"/>
          </a:p>
        </p:txBody>
      </p:sp>
    </p:spTree>
    <p:extLst>
      <p:ext uri="{BB962C8B-B14F-4D97-AF65-F5344CB8AC3E}">
        <p14:creationId xmlns:p14="http://schemas.microsoft.com/office/powerpoint/2010/main" val="291189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610600" cy="4525963"/>
          </a:xfrm>
        </p:spPr>
        <p:txBody>
          <a:bodyPr>
            <a:normAutofit fontScale="92500" lnSpcReduction="20000"/>
          </a:bodyPr>
          <a:lstStyle/>
          <a:p>
            <a:pPr marL="0" indent="-400050">
              <a:buNone/>
            </a:pPr>
            <a:endParaRPr lang="en-US" dirty="0" smtClean="0"/>
          </a:p>
          <a:p>
            <a:pPr marL="0" indent="-400050">
              <a:buNone/>
            </a:pPr>
            <a:endParaRPr lang="en-US" dirty="0"/>
          </a:p>
          <a:p>
            <a:pPr marL="0" indent="-400050" algn="ctr">
              <a:buNone/>
            </a:pPr>
            <a:r>
              <a:rPr lang="en-US" b="1" dirty="0" smtClean="0"/>
              <a:t>Angela </a:t>
            </a:r>
            <a:r>
              <a:rPr lang="en-US" b="1" dirty="0" err="1" smtClean="0"/>
              <a:t>Ramnarine-Rieks</a:t>
            </a:r>
            <a:r>
              <a:rPr lang="en-US" b="1" dirty="0"/>
              <a:t>,</a:t>
            </a:r>
            <a:r>
              <a:rPr lang="en-US" b="1" dirty="0" smtClean="0"/>
              <a:t> </a:t>
            </a:r>
            <a:r>
              <a:rPr lang="en-US" b="1" dirty="0" smtClean="0"/>
              <a:t>iSchool PhD </a:t>
            </a:r>
            <a:r>
              <a:rPr lang="en-US" b="1" dirty="0" smtClean="0"/>
              <a:t>Candidate</a:t>
            </a:r>
          </a:p>
          <a:p>
            <a:pPr marL="0" indent="-400050">
              <a:buNone/>
            </a:pPr>
            <a:endParaRPr lang="en-US" dirty="0" smtClean="0"/>
          </a:p>
          <a:p>
            <a:pPr marL="0" indent="-400050" algn="ctr">
              <a:buNone/>
            </a:pPr>
            <a:r>
              <a:rPr lang="en-US" dirty="0">
                <a:solidFill>
                  <a:srgbClr val="FF0000"/>
                </a:solidFill>
              </a:rPr>
              <a:t>Constructing and creating artifacts like games presumably helps students reformulate their understanding and express their personal ideas about the topic. By designing games, learners take on many roles, as users, creators, storyteller and teacher </a:t>
            </a:r>
          </a:p>
          <a:p>
            <a:pPr marL="0" indent="-400050">
              <a:buNone/>
            </a:pPr>
            <a:endParaRPr lang="en-US" dirty="0" smtClean="0"/>
          </a:p>
          <a:p>
            <a:pPr marL="0" indent="0">
              <a:buNone/>
            </a:pPr>
            <a:endParaRPr lang="en-US" b="1" dirty="0" smtClean="0"/>
          </a:p>
          <a:p>
            <a:pPr marL="0" indent="0" algn="ctr">
              <a:buNone/>
            </a:pPr>
            <a:r>
              <a:rPr lang="en-US" b="1" dirty="0" smtClean="0"/>
              <a:t>Angela’s </a:t>
            </a:r>
            <a:r>
              <a:rPr lang="en-US" b="1" dirty="0" smtClean="0"/>
              <a:t>hypothesis:</a:t>
            </a:r>
            <a:endParaRPr lang="en-US" b="1" dirty="0"/>
          </a:p>
          <a:p>
            <a:pPr marL="0" indent="0" algn="ctr">
              <a:buNone/>
            </a:pPr>
            <a:r>
              <a:rPr lang="en-US" i="1" dirty="0" smtClean="0"/>
              <a:t>	</a:t>
            </a:r>
            <a:r>
              <a:rPr lang="en-US" i="1" dirty="0" smtClean="0">
                <a:solidFill>
                  <a:srgbClr val="FF0000"/>
                </a:solidFill>
              </a:rPr>
              <a:t>Creating/designing games will better enable students to </a:t>
            </a:r>
            <a:r>
              <a:rPr lang="en-US" i="1" dirty="0">
                <a:solidFill>
                  <a:srgbClr val="FF0000"/>
                </a:solidFill>
              </a:rPr>
              <a:t>apply, synthesize, and think critically about what they learn </a:t>
            </a:r>
            <a:r>
              <a:rPr lang="en-US" i="1" dirty="0" smtClean="0">
                <a:solidFill>
                  <a:srgbClr val="FF0000"/>
                </a:solidFill>
              </a:rPr>
              <a:t>in information literacy classes through </a:t>
            </a:r>
            <a:r>
              <a:rPr lang="en-US" i="1" dirty="0">
                <a:solidFill>
                  <a:srgbClr val="FF0000"/>
                </a:solidFill>
              </a:rPr>
              <a:t>active and social </a:t>
            </a:r>
            <a:r>
              <a:rPr lang="en-US" i="1" dirty="0" smtClean="0">
                <a:solidFill>
                  <a:srgbClr val="FF0000"/>
                </a:solidFill>
              </a:rPr>
              <a:t>participation.</a:t>
            </a:r>
          </a:p>
          <a:p>
            <a:endParaRPr lang="en-US" i="1" dirty="0"/>
          </a:p>
        </p:txBody>
      </p:sp>
      <p:sp>
        <p:nvSpPr>
          <p:cNvPr id="2" name="Title 1"/>
          <p:cNvSpPr>
            <a:spLocks noGrp="1"/>
          </p:cNvSpPr>
          <p:nvPr>
            <p:ph type="title"/>
          </p:nvPr>
        </p:nvSpPr>
        <p:spPr>
          <a:xfrm>
            <a:off x="76200" y="381000"/>
            <a:ext cx="9067800" cy="1371600"/>
          </a:xfrm>
        </p:spPr>
        <p:txBody>
          <a:bodyPr/>
          <a:lstStyle/>
          <a:p>
            <a:r>
              <a:rPr lang="en-US" dirty="0" smtClean="0"/>
              <a:t>Gaming </a:t>
            </a:r>
            <a:r>
              <a:rPr lang="en-US" dirty="0" smtClean="0"/>
              <a:t>Research Project</a:t>
            </a:r>
            <a:endParaRPr lang="en-US" dirty="0"/>
          </a:p>
        </p:txBody>
      </p:sp>
    </p:spTree>
    <p:extLst>
      <p:ext uri="{BB962C8B-B14F-4D97-AF65-F5344CB8AC3E}">
        <p14:creationId xmlns:p14="http://schemas.microsoft.com/office/powerpoint/2010/main" val="812887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chemeClr val="tx1"/>
                </a:solidFill>
              </a:rPr>
              <a:t>A game is a form of play with goals and structure (</a:t>
            </a:r>
            <a:r>
              <a:rPr lang="en-US" dirty="0" err="1" smtClean="0">
                <a:solidFill>
                  <a:schemeClr val="tx1"/>
                </a:solidFill>
              </a:rPr>
              <a:t>Maroney</a:t>
            </a:r>
            <a:r>
              <a:rPr lang="en-US" dirty="0" smtClean="0">
                <a:solidFill>
                  <a:schemeClr val="tx1"/>
                </a:solidFill>
              </a:rPr>
              <a:t>, 2001)</a:t>
            </a:r>
          </a:p>
          <a:p>
            <a:pPr marL="0" indent="0">
              <a:buNone/>
            </a:pPr>
            <a:endParaRPr lang="en-US" dirty="0" smtClean="0">
              <a:solidFill>
                <a:schemeClr val="tx1"/>
              </a:solidFill>
            </a:endParaRPr>
          </a:p>
          <a:p>
            <a:pPr lvl="1"/>
            <a:r>
              <a:rPr lang="en-US" dirty="0" smtClean="0">
                <a:solidFill>
                  <a:schemeClr val="tx1"/>
                </a:solidFill>
              </a:rPr>
              <a:t>Student </a:t>
            </a:r>
            <a:r>
              <a:rPr lang="en-US" dirty="0" smtClean="0">
                <a:solidFill>
                  <a:schemeClr val="tx1"/>
                </a:solidFill>
              </a:rPr>
              <a:t>games: </a:t>
            </a:r>
            <a:r>
              <a:rPr lang="en-US" dirty="0" smtClean="0">
                <a:solidFill>
                  <a:schemeClr val="tx1"/>
                </a:solidFill>
              </a:rPr>
              <a:t>Learning goals, </a:t>
            </a:r>
            <a:r>
              <a:rPr lang="en-US" dirty="0">
                <a:solidFill>
                  <a:schemeClr val="tx1"/>
                </a:solidFill>
              </a:rPr>
              <a:t>c</a:t>
            </a:r>
            <a:r>
              <a:rPr lang="en-US" dirty="0" smtClean="0">
                <a:solidFill>
                  <a:schemeClr val="tx1"/>
                </a:solidFill>
              </a:rPr>
              <a:t>ontent incorporation, clear rules, interesting play</a:t>
            </a:r>
            <a:r>
              <a:rPr lang="en-US" dirty="0" smtClean="0">
                <a:solidFill>
                  <a:schemeClr val="tx1"/>
                </a:solidFill>
              </a:rPr>
              <a:t>.</a:t>
            </a:r>
          </a:p>
          <a:p>
            <a:pPr lvl="1"/>
            <a:r>
              <a:rPr lang="en-US" dirty="0" smtClean="0">
                <a:solidFill>
                  <a:schemeClr val="tx1"/>
                </a:solidFill>
              </a:rPr>
              <a:t>Kari’s games: I was able to modify many of my active learning exercises.</a:t>
            </a:r>
            <a:endParaRPr lang="en-US" dirty="0" smtClean="0">
              <a:solidFill>
                <a:schemeClr val="tx1"/>
              </a:solidFill>
            </a:endParaRPr>
          </a:p>
          <a:p>
            <a:pPr marL="0" indent="0">
              <a:buNone/>
            </a:pPr>
            <a:endParaRPr lang="en-US" sz="900" dirty="0" smtClean="0"/>
          </a:p>
          <a:p>
            <a:pPr marL="0" indent="0">
              <a:buNone/>
            </a:pPr>
            <a:endParaRPr lang="en-US" sz="900" dirty="0" smtClean="0"/>
          </a:p>
          <a:p>
            <a:pPr marL="0" indent="0">
              <a:buNone/>
            </a:pPr>
            <a:endParaRPr lang="en-US" sz="900" dirty="0"/>
          </a:p>
          <a:p>
            <a:pPr marL="0" indent="0">
              <a:buNone/>
            </a:pPr>
            <a:endParaRPr lang="en-US" sz="900" dirty="0" smtClean="0"/>
          </a:p>
          <a:p>
            <a:pPr marL="0" indent="0">
              <a:buNone/>
            </a:pPr>
            <a:endParaRPr lang="en-US" sz="900" dirty="0"/>
          </a:p>
          <a:p>
            <a:pPr marL="0" indent="0">
              <a:buNone/>
            </a:pPr>
            <a:endParaRPr lang="en-US" sz="900" dirty="0" smtClean="0"/>
          </a:p>
          <a:p>
            <a:pPr marL="0" indent="0">
              <a:buNone/>
            </a:pPr>
            <a:endParaRPr lang="en-US" sz="900" dirty="0"/>
          </a:p>
          <a:p>
            <a:pPr marL="0" indent="0">
              <a:buNone/>
            </a:pPr>
            <a:endParaRPr lang="en-US" sz="900" dirty="0"/>
          </a:p>
          <a:p>
            <a:pPr marL="0" indent="0">
              <a:buNone/>
            </a:pPr>
            <a:endParaRPr lang="en-US" sz="900" dirty="0" smtClean="0"/>
          </a:p>
          <a:p>
            <a:pPr marL="0" indent="0">
              <a:buNone/>
            </a:pPr>
            <a:endParaRPr lang="en-US" sz="900" dirty="0"/>
          </a:p>
          <a:p>
            <a:pPr marL="0" indent="0">
              <a:buNone/>
            </a:pPr>
            <a:r>
              <a:rPr lang="en-US" sz="900" dirty="0" err="1" smtClean="0"/>
              <a:t>Maroney</a:t>
            </a:r>
            <a:r>
              <a:rPr lang="en-US" sz="900" dirty="0"/>
              <a:t>, K. (2001). </a:t>
            </a:r>
            <a:r>
              <a:rPr lang="en-US" sz="900" i="1" dirty="0"/>
              <a:t>My entire waking life. The Games Journal, </a:t>
            </a:r>
            <a:r>
              <a:rPr lang="en-US" sz="900" dirty="0"/>
              <a:t>May. Retrieved from </a:t>
            </a:r>
            <a:r>
              <a:rPr lang="en-US" sz="900" u="sng" dirty="0">
                <a:hlinkClick r:id="rId2"/>
              </a:rPr>
              <a:t>http://www.thegamesjournal.com/articles/MyEntireWakingLife.shtml</a:t>
            </a:r>
            <a:r>
              <a:rPr lang="en-US" sz="900" dirty="0"/>
              <a:t> </a:t>
            </a:r>
          </a:p>
          <a:p>
            <a:endParaRPr lang="en-US" dirty="0"/>
          </a:p>
          <a:p>
            <a:endParaRPr lang="en-US" dirty="0"/>
          </a:p>
        </p:txBody>
      </p:sp>
      <p:sp>
        <p:nvSpPr>
          <p:cNvPr id="2" name="Title 1"/>
          <p:cNvSpPr>
            <a:spLocks noGrp="1"/>
          </p:cNvSpPr>
          <p:nvPr>
            <p:ph type="title"/>
          </p:nvPr>
        </p:nvSpPr>
        <p:spPr/>
        <p:txBody>
          <a:bodyPr/>
          <a:lstStyle/>
          <a:p>
            <a:r>
              <a:rPr lang="en-US" dirty="0" smtClean="0"/>
              <a:t>What is a game?</a:t>
            </a:r>
            <a:endParaRPr lang="en-US" dirty="0"/>
          </a:p>
        </p:txBody>
      </p:sp>
    </p:spTree>
    <p:extLst>
      <p:ext uri="{BB962C8B-B14F-4D97-AF65-F5344CB8AC3E}">
        <p14:creationId xmlns:p14="http://schemas.microsoft.com/office/powerpoint/2010/main" val="366858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038600"/>
          </a:xfrm>
        </p:spPr>
        <p:txBody>
          <a:bodyPr>
            <a:normAutofit/>
          </a:bodyPr>
          <a:lstStyle/>
          <a:p>
            <a:r>
              <a:rPr lang="en-US" dirty="0" smtClean="0"/>
              <a:t>One credit, 15 week, graded course </a:t>
            </a:r>
          </a:p>
          <a:p>
            <a:r>
              <a:rPr lang="en-US" dirty="0" smtClean="0"/>
              <a:t>Offered each fall for Biology students doing research with faculty</a:t>
            </a:r>
          </a:p>
          <a:p>
            <a:r>
              <a:rPr lang="en-US" dirty="0" smtClean="0"/>
              <a:t>Advanced course for students who already have basic IL skills through a </a:t>
            </a:r>
            <a:r>
              <a:rPr lang="en-US" dirty="0" smtClean="0"/>
              <a:t>full information literacy program in their </a:t>
            </a:r>
            <a:r>
              <a:rPr lang="en-US" dirty="0" smtClean="0"/>
              <a:t>BIO core </a:t>
            </a:r>
            <a:r>
              <a:rPr lang="en-US" dirty="0" smtClean="0"/>
              <a:t>courses.	</a:t>
            </a:r>
            <a:endParaRPr lang="en-US" dirty="0" smtClean="0"/>
          </a:p>
          <a:p>
            <a:pPr marL="0" indent="0">
              <a:buNone/>
            </a:pPr>
            <a:endParaRPr lang="en-US" dirty="0" smtClean="0"/>
          </a:p>
        </p:txBody>
      </p:sp>
      <p:sp>
        <p:nvSpPr>
          <p:cNvPr id="2" name="Title 1"/>
          <p:cNvSpPr>
            <a:spLocks noGrp="1"/>
          </p:cNvSpPr>
          <p:nvPr>
            <p:ph type="title"/>
          </p:nvPr>
        </p:nvSpPr>
        <p:spPr/>
        <p:txBody>
          <a:bodyPr/>
          <a:lstStyle/>
          <a:p>
            <a:r>
              <a:rPr lang="en-US" dirty="0" smtClean="0"/>
              <a:t>BIO 380</a:t>
            </a:r>
            <a:endParaRPr lang="en-US" dirty="0"/>
          </a:p>
        </p:txBody>
      </p:sp>
    </p:spTree>
    <p:extLst>
      <p:ext uri="{BB962C8B-B14F-4D97-AF65-F5344CB8AC3E}">
        <p14:creationId xmlns:p14="http://schemas.microsoft.com/office/powerpoint/2010/main" val="410344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09801"/>
            <a:ext cx="8610599" cy="4495800"/>
          </a:xfrm>
        </p:spPr>
        <p:txBody>
          <a:bodyPr>
            <a:normAutofit fontScale="85000" lnSpcReduction="10000"/>
          </a:bodyPr>
          <a:lstStyle/>
          <a:p>
            <a:pPr marL="0" indent="0">
              <a:buNone/>
            </a:pPr>
            <a:r>
              <a:rPr lang="en-US" sz="3500" b="1" dirty="0" smtClean="0"/>
              <a:t>How did this collaboration change the course?</a:t>
            </a:r>
          </a:p>
          <a:p>
            <a:pPr marL="0" indent="0">
              <a:buNone/>
            </a:pPr>
            <a:endParaRPr lang="en-US" dirty="0" smtClean="0"/>
          </a:p>
          <a:p>
            <a:pPr marL="971550" lvl="1" indent="-514350">
              <a:buFont typeface="+mj-lt"/>
              <a:buAutoNum type="arabicPeriod"/>
            </a:pPr>
            <a:r>
              <a:rPr lang="en-US" dirty="0" smtClean="0"/>
              <a:t>Kari integrated games </a:t>
            </a:r>
            <a:r>
              <a:rPr lang="en-US" dirty="0"/>
              <a:t>into the course </a:t>
            </a:r>
            <a:r>
              <a:rPr lang="en-US" dirty="0" smtClean="0"/>
              <a:t>to support </a:t>
            </a:r>
            <a:r>
              <a:rPr lang="en-US" dirty="0"/>
              <a:t>the current content. </a:t>
            </a:r>
            <a:endParaRPr lang="en-US" dirty="0" smtClean="0"/>
          </a:p>
          <a:p>
            <a:pPr marL="971550" lvl="1" indent="-514350">
              <a:buFont typeface="+mj-lt"/>
              <a:buAutoNum type="arabicPeriod"/>
            </a:pPr>
            <a:r>
              <a:rPr lang="en-US" dirty="0" smtClean="0"/>
              <a:t>Students’ major project is to </a:t>
            </a:r>
            <a:r>
              <a:rPr lang="en-US" dirty="0" smtClean="0">
                <a:solidFill>
                  <a:schemeClr val="tx1"/>
                </a:solidFill>
              </a:rPr>
              <a:t>create a game as a group </a:t>
            </a:r>
            <a:r>
              <a:rPr lang="en-US" dirty="0" smtClean="0"/>
              <a:t>that teaches their peers one of the following topics:</a:t>
            </a:r>
          </a:p>
          <a:p>
            <a:pPr marL="914400" lvl="2" indent="0">
              <a:buNone/>
            </a:pPr>
            <a:r>
              <a:rPr lang="en-US" dirty="0"/>
              <a:t>	</a:t>
            </a:r>
            <a:r>
              <a:rPr lang="en-US" dirty="0" smtClean="0"/>
              <a:t>Open Access, Privacy Online, Wikipedia or Scientific 	</a:t>
            </a:r>
            <a:r>
              <a:rPr lang="en-US" dirty="0" smtClean="0"/>
              <a:t>Misconduct</a:t>
            </a:r>
          </a:p>
          <a:p>
            <a:pPr marL="971550" lvl="1" indent="-514350">
              <a:buFont typeface="+mj-lt"/>
              <a:buAutoNum type="arabicPeriod"/>
            </a:pPr>
            <a:r>
              <a:rPr lang="en-US" dirty="0" smtClean="0">
                <a:solidFill>
                  <a:schemeClr val="tx1"/>
                </a:solidFill>
              </a:rPr>
              <a:t>Game </a:t>
            </a:r>
            <a:r>
              <a:rPr lang="en-US" dirty="0">
                <a:solidFill>
                  <a:schemeClr val="tx1"/>
                </a:solidFill>
              </a:rPr>
              <a:t>design </a:t>
            </a:r>
            <a:r>
              <a:rPr lang="en-US" dirty="0" smtClean="0">
                <a:solidFill>
                  <a:schemeClr val="tx1"/>
                </a:solidFill>
              </a:rPr>
              <a:t>was integrated into syllabus</a:t>
            </a:r>
          </a:p>
          <a:p>
            <a:pPr marL="971550" lvl="1" indent="-514350">
              <a:buFont typeface="+mj-lt"/>
              <a:buAutoNum type="arabicPeriod"/>
            </a:pPr>
            <a:r>
              <a:rPr lang="en-US" dirty="0" smtClean="0"/>
              <a:t>Angela’s </a:t>
            </a:r>
            <a:r>
              <a:rPr lang="en-US" dirty="0" smtClean="0"/>
              <a:t>role - </a:t>
            </a:r>
            <a:r>
              <a:rPr lang="en-US" dirty="0" smtClean="0">
                <a:solidFill>
                  <a:schemeClr val="tx1"/>
                </a:solidFill>
              </a:rPr>
              <a:t>an observer and minimal participant in weekly classes and examines all class submissions. </a:t>
            </a:r>
            <a:endParaRPr lang="en-US" dirty="0" smtClean="0">
              <a:solidFill>
                <a:schemeClr val="tx1"/>
              </a:solidFill>
            </a:endParaRPr>
          </a:p>
          <a:p>
            <a:pPr marL="971550" lvl="1" indent="-514350">
              <a:buFont typeface="+mj-lt"/>
              <a:buAutoNum type="arabicPeriod"/>
            </a:pPr>
            <a:r>
              <a:rPr lang="en-US" dirty="0" smtClean="0"/>
              <a:t>Team and Individual Assessment at 4 points during course. </a:t>
            </a:r>
            <a:endParaRPr lang="en-US" dirty="0" smtClean="0"/>
          </a:p>
          <a:p>
            <a:pPr lvl="1"/>
            <a:endParaRPr lang="en-US" dirty="0" smtClean="0"/>
          </a:p>
          <a:p>
            <a:pPr marL="914400" lvl="2" indent="0">
              <a:buNone/>
            </a:pPr>
            <a:r>
              <a:rPr lang="en-US" dirty="0" smtClean="0"/>
              <a:t>	</a:t>
            </a:r>
          </a:p>
        </p:txBody>
      </p:sp>
      <p:sp>
        <p:nvSpPr>
          <p:cNvPr id="2" name="Title 1"/>
          <p:cNvSpPr>
            <a:spLocks noGrp="1"/>
          </p:cNvSpPr>
          <p:nvPr>
            <p:ph type="title"/>
          </p:nvPr>
        </p:nvSpPr>
        <p:spPr/>
        <p:txBody>
          <a:bodyPr/>
          <a:lstStyle/>
          <a:p>
            <a:r>
              <a:rPr lang="en-US" dirty="0" smtClean="0"/>
              <a:t>BIO 380 as a Case Study </a:t>
            </a:r>
            <a:endParaRPr lang="en-US" dirty="0"/>
          </a:p>
        </p:txBody>
      </p:sp>
    </p:spTree>
    <p:extLst>
      <p:ext uri="{BB962C8B-B14F-4D97-AF65-F5344CB8AC3E}">
        <p14:creationId xmlns:p14="http://schemas.microsoft.com/office/powerpoint/2010/main" val="3497383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Evaluating Scientific Information</a:t>
            </a:r>
          </a:p>
          <a:p>
            <a:r>
              <a:rPr lang="en-US" dirty="0" smtClean="0"/>
              <a:t>The </a:t>
            </a:r>
            <a:r>
              <a:rPr lang="en-US" dirty="0" smtClean="0"/>
              <a:t>Game of Disrepute</a:t>
            </a:r>
          </a:p>
          <a:p>
            <a:r>
              <a:rPr lang="en-US" dirty="0" smtClean="0"/>
              <a:t>Facebook </a:t>
            </a:r>
            <a:r>
              <a:rPr lang="en-US" dirty="0" smtClean="0"/>
              <a:t>game (no official title </a:t>
            </a:r>
            <a:r>
              <a:rPr lang="en-US" dirty="0" smtClean="0"/>
              <a:t>yet)</a:t>
            </a:r>
          </a:p>
          <a:p>
            <a:r>
              <a:rPr lang="en-US" dirty="0" smtClean="0"/>
              <a:t>To </a:t>
            </a:r>
            <a:r>
              <a:rPr lang="en-US" dirty="0"/>
              <a:t>Free or Not To Free Information</a:t>
            </a:r>
          </a:p>
          <a:p>
            <a:pPr marL="0" indent="0">
              <a:buNone/>
            </a:pPr>
            <a:endParaRPr lang="en-US" dirty="0" smtClean="0"/>
          </a:p>
          <a:p>
            <a:endParaRPr lang="en-US" dirty="0" smtClean="0"/>
          </a:p>
        </p:txBody>
      </p:sp>
      <p:sp>
        <p:nvSpPr>
          <p:cNvPr id="2" name="Title 1"/>
          <p:cNvSpPr>
            <a:spLocks noGrp="1"/>
          </p:cNvSpPr>
          <p:nvPr>
            <p:ph type="title"/>
          </p:nvPr>
        </p:nvSpPr>
        <p:spPr/>
        <p:txBody>
          <a:bodyPr/>
          <a:lstStyle/>
          <a:p>
            <a:r>
              <a:rPr lang="en-US" dirty="0" smtClean="0"/>
              <a:t>Examples</a:t>
            </a:r>
            <a:endParaRPr lang="en-US" dirty="0"/>
          </a:p>
        </p:txBody>
      </p:sp>
    </p:spTree>
    <p:extLst>
      <p:ext uri="{BB962C8B-B14F-4D97-AF65-F5344CB8AC3E}">
        <p14:creationId xmlns:p14="http://schemas.microsoft.com/office/powerpoint/2010/main" val="2098147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Students seem more engaged in their game projects then in </a:t>
            </a:r>
            <a:r>
              <a:rPr lang="en-US" dirty="0" smtClean="0"/>
              <a:t>the past.</a:t>
            </a:r>
            <a:endParaRPr lang="en-US" dirty="0" smtClean="0"/>
          </a:p>
          <a:p>
            <a:r>
              <a:rPr lang="en-US" dirty="0" smtClean="0"/>
              <a:t>Enhancing my active learning exercises with game components has increased student motivation.</a:t>
            </a:r>
          </a:p>
          <a:p>
            <a:r>
              <a:rPr lang="en-US" dirty="0" smtClean="0"/>
              <a:t>New pedagogical tool for me.</a:t>
            </a:r>
          </a:p>
          <a:p>
            <a:r>
              <a:rPr lang="en-US" dirty="0" smtClean="0"/>
              <a:t>Assessment has provided helpful feedback early.</a:t>
            </a:r>
          </a:p>
          <a:p>
            <a:r>
              <a:rPr lang="en-US" dirty="0" smtClean="0"/>
              <a:t>Challenge </a:t>
            </a:r>
            <a:r>
              <a:rPr lang="en-US" dirty="0" smtClean="0"/>
              <a:t>to balance course content needs with game design needs.</a:t>
            </a:r>
          </a:p>
          <a:p>
            <a:endParaRPr lang="en-US" dirty="0"/>
          </a:p>
        </p:txBody>
      </p:sp>
      <p:sp>
        <p:nvSpPr>
          <p:cNvPr id="2" name="Title 1"/>
          <p:cNvSpPr>
            <a:spLocks noGrp="1"/>
          </p:cNvSpPr>
          <p:nvPr>
            <p:ph type="title"/>
          </p:nvPr>
        </p:nvSpPr>
        <p:spPr/>
        <p:txBody>
          <a:bodyPr/>
          <a:lstStyle/>
          <a:p>
            <a:r>
              <a:rPr lang="en-US" dirty="0" smtClean="0"/>
              <a:t>Results So Far</a:t>
            </a:r>
            <a:endParaRPr lang="en-US" dirty="0"/>
          </a:p>
        </p:txBody>
      </p:sp>
    </p:spTree>
    <p:extLst>
      <p:ext uri="{BB962C8B-B14F-4D97-AF65-F5344CB8AC3E}">
        <p14:creationId xmlns:p14="http://schemas.microsoft.com/office/powerpoint/2010/main" val="120249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7745505" cy="4304853"/>
          </a:xfrm>
        </p:spPr>
        <p:txBody>
          <a:bodyPr>
            <a:normAutofit/>
          </a:bodyPr>
          <a:lstStyle/>
          <a:p>
            <a:pPr marL="0" indent="0" algn="ctr">
              <a:buNone/>
            </a:pPr>
            <a:r>
              <a:rPr lang="en-US" dirty="0" smtClean="0"/>
              <a:t>Kari </a:t>
            </a:r>
            <a:r>
              <a:rPr lang="en-US" dirty="0" err="1" smtClean="0"/>
              <a:t>Zhe-Heimerman</a:t>
            </a:r>
            <a:endParaRPr lang="en-US" dirty="0" smtClean="0"/>
          </a:p>
          <a:p>
            <a:pPr marL="0" indent="0" algn="ctr">
              <a:buNone/>
            </a:pPr>
            <a:r>
              <a:rPr lang="en-US" dirty="0" smtClean="0">
                <a:hlinkClick r:id="rId2"/>
              </a:rPr>
              <a:t>zheheikm@lemoyne.edu</a:t>
            </a:r>
            <a:endParaRPr lang="en-US" dirty="0" smtClean="0"/>
          </a:p>
          <a:p>
            <a:pPr marL="0" indent="0" algn="ctr">
              <a:buNone/>
            </a:pPr>
            <a:r>
              <a:rPr lang="en-US" dirty="0" smtClean="0"/>
              <a:t>Le Moyne College</a:t>
            </a:r>
          </a:p>
          <a:p>
            <a:pPr marL="0" indent="0" algn="ctr">
              <a:buNone/>
            </a:pPr>
            <a:r>
              <a:rPr lang="en-US" dirty="0" smtClean="0"/>
              <a:t>Librarian for the </a:t>
            </a:r>
            <a:r>
              <a:rPr lang="en-US" dirty="0" smtClean="0"/>
              <a:t>Sciences</a:t>
            </a:r>
          </a:p>
          <a:p>
            <a:pPr marL="0" indent="0" algn="ctr">
              <a:buNone/>
            </a:pPr>
            <a:endParaRPr lang="en-US" dirty="0"/>
          </a:p>
          <a:p>
            <a:pPr marL="0" indent="0" algn="ctr">
              <a:buNone/>
            </a:pPr>
            <a:r>
              <a:rPr lang="en-US" dirty="0"/>
              <a:t>Angela </a:t>
            </a:r>
            <a:r>
              <a:rPr lang="en-US" dirty="0" err="1" smtClean="0"/>
              <a:t>Ramnarine-Rieks</a:t>
            </a:r>
            <a:endParaRPr lang="en-US" dirty="0" smtClean="0"/>
          </a:p>
          <a:p>
            <a:pPr marL="0" indent="0" algn="ctr">
              <a:buNone/>
            </a:pPr>
            <a:r>
              <a:rPr lang="en-US" dirty="0" smtClean="0">
                <a:hlinkClick r:id="rId3"/>
              </a:rPr>
              <a:t>auramnar@syr.edu</a:t>
            </a:r>
            <a:endParaRPr lang="en-US" dirty="0" smtClean="0"/>
          </a:p>
          <a:p>
            <a:pPr marL="0" indent="0" algn="ctr">
              <a:buNone/>
            </a:pPr>
            <a:r>
              <a:rPr lang="en-US" dirty="0" smtClean="0"/>
              <a:t>PhD </a:t>
            </a:r>
            <a:r>
              <a:rPr lang="en-US" dirty="0"/>
              <a:t>Candidate</a:t>
            </a:r>
          </a:p>
          <a:p>
            <a:pPr marL="0" indent="0" algn="ctr">
              <a:buNone/>
            </a:pPr>
            <a:r>
              <a:rPr lang="en-US" dirty="0" smtClean="0"/>
              <a:t>Syracuse University, </a:t>
            </a:r>
            <a:r>
              <a:rPr lang="en-US" dirty="0" err="1" smtClean="0"/>
              <a:t>iSchool</a:t>
            </a:r>
            <a:endParaRPr lang="en-US" dirty="0" smtClean="0"/>
          </a:p>
          <a:p>
            <a:endParaRPr lang="en-US" dirty="0"/>
          </a:p>
        </p:txBody>
      </p:sp>
      <p:sp>
        <p:nvSpPr>
          <p:cNvPr id="2" name="Title 1"/>
          <p:cNvSpPr>
            <a:spLocks noGrp="1"/>
          </p:cNvSpPr>
          <p:nvPr>
            <p:ph type="title"/>
          </p:nvPr>
        </p:nvSpPr>
        <p:spPr/>
        <p:txBody>
          <a:bodyPr/>
          <a:lstStyle/>
          <a:p>
            <a:r>
              <a:rPr lang="en-US" dirty="0" smtClean="0"/>
              <a:t>For more information:</a:t>
            </a:r>
            <a:endParaRPr lang="en-US" dirty="0"/>
          </a:p>
        </p:txBody>
      </p:sp>
    </p:spTree>
    <p:extLst>
      <p:ext uri="{BB962C8B-B14F-4D97-AF65-F5344CB8AC3E}">
        <p14:creationId xmlns:p14="http://schemas.microsoft.com/office/powerpoint/2010/main" val="34058633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401</TotalTime>
  <Words>351</Words>
  <Application>Microsoft Office PowerPoint</Application>
  <PresentationFormat>On-screen Show (4:3)</PresentationFormat>
  <Paragraphs>71</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Can Creating Games Enhance Learning?</vt:lpstr>
      <vt:lpstr>Progress Report</vt:lpstr>
      <vt:lpstr>Gaming Research Project</vt:lpstr>
      <vt:lpstr>What is a game?</vt:lpstr>
      <vt:lpstr>BIO 380</vt:lpstr>
      <vt:lpstr>BIO 380 as a Case Study </vt:lpstr>
      <vt:lpstr>Examples</vt:lpstr>
      <vt:lpstr>Results So Far</vt:lpstr>
      <vt:lpstr>For more information:</vt:lpstr>
    </vt:vector>
  </TitlesOfParts>
  <Company>Le Moyne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Creating Games Enhance Learning?</dc:title>
  <dc:creator>LeMoyne College</dc:creator>
  <cp:lastModifiedBy>LeMoyne College</cp:lastModifiedBy>
  <cp:revision>20</cp:revision>
  <dcterms:created xsi:type="dcterms:W3CDTF">2014-10-20T19:57:22Z</dcterms:created>
  <dcterms:modified xsi:type="dcterms:W3CDTF">2014-10-22T16:08:39Z</dcterms:modified>
</cp:coreProperties>
</file>