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61" r:id="rId2"/>
    <p:sldMasterId id="2147483674" r:id="rId3"/>
    <p:sldMasterId id="2147483687" r:id="rId4"/>
  </p:sldMasterIdLst>
  <p:notesMasterIdLst>
    <p:notesMasterId r:id="rId30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4298" autoAdjust="0"/>
  </p:normalViewPr>
  <p:slideViewPr>
    <p:cSldViewPr>
      <p:cViewPr varScale="1">
        <p:scale>
          <a:sx n="106" d="100"/>
          <a:sy n="106" d="100"/>
        </p:scale>
        <p:origin x="-163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5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Click to edit the notes format</a:t>
            </a:r>
            <a:endParaRPr/>
          </a:p>
        </p:txBody>
      </p:sp>
      <p:sp>
        <p:nvSpPr>
          <p:cNvPr id="147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r>
              <a:rPr lang="en-US"/>
              <a:t>&lt;header&gt;</a:t>
            </a:r>
            <a:endParaRPr/>
          </a:p>
        </p:txBody>
      </p:sp>
      <p:sp>
        <p:nvSpPr>
          <p:cNvPr id="148" name="PlaceHolder 3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wrap="none" lIns="0" tIns="0" rIns="0" bIns="0"/>
          <a:lstStyle/>
          <a:p>
            <a:pPr algn="r"/>
            <a:r>
              <a:rPr lang="en-US"/>
              <a:t>&lt;date/time&gt;</a:t>
            </a:r>
            <a:endParaRPr/>
          </a:p>
        </p:txBody>
      </p:sp>
      <p:sp>
        <p:nvSpPr>
          <p:cNvPr id="149" name="PlaceHolder 4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r>
              <a:rPr lang="en-US"/>
              <a:t>&lt;footer&gt;</a:t>
            </a:r>
            <a:endParaRPr/>
          </a:p>
        </p:txBody>
      </p:sp>
      <p:sp>
        <p:nvSpPr>
          <p:cNvPr id="150" name="PlaceHolder 5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wrap="none" lIns="0" tIns="0" rIns="0" bIns="0" anchor="b"/>
          <a:lstStyle/>
          <a:p>
            <a:pPr algn="r"/>
            <a:fld id="{419CA327-3C54-42DC-A419-C569E290C962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88579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presentation was given to </a:t>
            </a:r>
            <a:r>
              <a:rPr lang="en-US" dirty="0" err="1" smtClean="0"/>
              <a:t>chem</a:t>
            </a:r>
            <a:r>
              <a:rPr lang="en-US" dirty="0" smtClean="0"/>
              <a:t> grads originally and was well received</a:t>
            </a:r>
            <a:r>
              <a:rPr lang="en-US" baseline="0" dirty="0" smtClean="0"/>
              <a:t> with the format, etc. </a:t>
            </a:r>
            <a:r>
              <a:rPr lang="en-US" dirty="0" smtClean="0"/>
              <a:t>  Librarians and faculty</a:t>
            </a:r>
            <a:r>
              <a:rPr lang="en-US" baseline="0" dirty="0" smtClean="0"/>
              <a:t> ask wonder the same thing – which is one is better?</a:t>
            </a:r>
          </a:p>
          <a:p>
            <a:r>
              <a:rPr lang="en-US" baseline="0" dirty="0" smtClean="0"/>
              <a:t/>
            </a:r>
            <a:br>
              <a:rPr lang="en-US" baseline="0" dirty="0" smtClean="0"/>
            </a:br>
            <a:r>
              <a:rPr lang="en-US" baseline="0" dirty="0" smtClean="0"/>
              <a:t>None, depends on what type of research you’re doing, what types of documents you are working with and your personal preferences.  This presentation will aim to get this point across.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This might be a good model for you to use for your outreach and presentations!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2541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/>
              <a:t>It’s roomy, easy to drive and to customize, has excellent customer service/reliability and is a bit outdated on the features.  It’s a 1998 Toyota Sienna…</a:t>
            </a:r>
            <a:endParaRPr/>
          </a:p>
        </p:txBody>
      </p:sp>
      <p:sp>
        <p:nvSpPr>
          <p:cNvPr id="229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606EE0CF-896C-44A5-BC99-D8EB47B108F5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03179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 smtClean="0"/>
              <a:t>JW</a:t>
            </a:r>
          </a:p>
          <a:p>
            <a:r>
              <a:rPr lang="en-US" dirty="0" smtClean="0"/>
              <a:t>Watch </a:t>
            </a:r>
            <a:r>
              <a:rPr lang="en-US" dirty="0"/>
              <a:t>This Folder option</a:t>
            </a:r>
            <a:endParaRPr dirty="0"/>
          </a:p>
        </p:txBody>
      </p:sp>
      <p:sp>
        <p:nvSpPr>
          <p:cNvPr id="231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0940A2D5-F721-4B6E-ABE0-667F07901FEC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294535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Riesling</a:t>
            </a:r>
            <a:r>
              <a:rPr lang="en-US" baseline="0" dirty="0" smtClean="0"/>
              <a:t> – all around easy white wine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271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/>
              <a:t>Piles of stuff = watch this folder option</a:t>
            </a:r>
            <a:endParaRPr/>
          </a:p>
          <a:p>
            <a:r>
              <a:rPr lang="en-US"/>
              <a:t>Organize me – automatic syncing</a:t>
            </a:r>
            <a:endParaRPr/>
          </a:p>
          <a:p>
            <a:endParaRPr/>
          </a:p>
          <a:p>
            <a:r>
              <a:rPr lang="en-US"/>
              <a:t>Extracts data from imported PDFs</a:t>
            </a:r>
            <a:endParaRPr/>
          </a:p>
          <a:p>
            <a:r>
              <a:rPr lang="en-US"/>
              <a:t>PDFs stored on server and locally</a:t>
            </a:r>
            <a:endParaRPr/>
          </a:p>
          <a:p>
            <a:r>
              <a:rPr lang="en-US"/>
              <a:t>Searches full text</a:t>
            </a:r>
            <a:endParaRPr/>
          </a:p>
          <a:p>
            <a:r>
              <a:rPr lang="en-US"/>
              <a:t>GetIt Cornell! – not so much</a:t>
            </a:r>
            <a:endParaRPr/>
          </a:p>
          <a:p>
            <a:r>
              <a:rPr lang="en-US"/>
              <a:t>Can create group </a:t>
            </a:r>
            <a:endParaRPr/>
          </a:p>
          <a:p>
            <a:endParaRPr/>
          </a:p>
          <a:p>
            <a:endParaRPr/>
          </a:p>
          <a:p>
            <a:r>
              <a:rPr lang="en-US"/>
              <a:t>You might like if</a:t>
            </a:r>
            <a:endParaRPr/>
          </a:p>
          <a:p>
            <a:endParaRPr/>
          </a:p>
          <a:p>
            <a:r>
              <a:rPr lang="en-US"/>
              <a:t>You work in “piles” – that is, you might have some PDFs on your local machine and on the web.  You can sync web and desktop, watch folders</a:t>
            </a:r>
            <a:endParaRPr/>
          </a:p>
          <a:p>
            <a:r>
              <a:rPr lang="en-US"/>
              <a:t>Something low barrier – works well with most databases, browsers</a:t>
            </a:r>
            <a:endParaRPr/>
          </a:p>
          <a:p>
            <a:r>
              <a:rPr lang="en-US"/>
              <a:t>Are really into the social aspects, like creating groups</a:t>
            </a:r>
            <a:endParaRPr/>
          </a:p>
          <a:p>
            <a:endParaRPr/>
          </a:p>
          <a:p>
            <a:endParaRPr/>
          </a:p>
          <a:p>
            <a:r>
              <a:rPr lang="en-US"/>
              <a:t>Piles!  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30B28C7D-DDFD-41C4-9BB6-FC518DE2376D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446968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DD</a:t>
            </a:r>
          </a:p>
          <a:p>
            <a:endParaRPr lang="en-US" dirty="0" smtClean="0"/>
          </a:p>
          <a:p>
            <a:r>
              <a:rPr lang="en-US" dirty="0" smtClean="0"/>
              <a:t>Like a red pinot noir (fussy, but approachable!)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752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Standalone</a:t>
            </a:r>
            <a:r>
              <a:rPr lang="en-US" baseline="0" dirty="0" smtClean="0"/>
              <a:t> version too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Wine: picky, like a pinot noir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6593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/>
              <a:t>You might like if</a:t>
            </a:r>
            <a:endParaRPr dirty="0"/>
          </a:p>
          <a:p>
            <a:endParaRPr dirty="0"/>
          </a:p>
          <a:p>
            <a:r>
              <a:rPr lang="en-US" dirty="0"/>
              <a:t>You’d rather have your PDFs stored </a:t>
            </a:r>
            <a:r>
              <a:rPr lang="en-US" dirty="0" smtClean="0"/>
              <a:t>locally</a:t>
            </a:r>
            <a:br>
              <a:rPr lang="en-US" dirty="0" smtClean="0"/>
            </a:br>
            <a:r>
              <a:rPr lang="en-US" b="1" dirty="0" smtClean="0"/>
              <a:t>If you use books too</a:t>
            </a:r>
            <a:endParaRPr b="1" dirty="0"/>
          </a:p>
          <a:p>
            <a:r>
              <a:rPr lang="en-US" dirty="0"/>
              <a:t>You’re into group sharing</a:t>
            </a:r>
            <a:endParaRPr dirty="0"/>
          </a:p>
          <a:p>
            <a:r>
              <a:rPr lang="en-US" dirty="0"/>
              <a:t>You only user Firefox as a browser</a:t>
            </a:r>
            <a:endParaRPr dirty="0"/>
          </a:p>
          <a:p>
            <a:endParaRPr dirty="0"/>
          </a:p>
          <a:p>
            <a:r>
              <a:rPr lang="en-US" dirty="0"/>
              <a:t>Extracts metadata from imported PDFs</a:t>
            </a:r>
            <a:endParaRPr dirty="0"/>
          </a:p>
          <a:p>
            <a:r>
              <a:rPr lang="en-US" dirty="0"/>
              <a:t>Store PDFs locally</a:t>
            </a:r>
            <a:endParaRPr dirty="0"/>
          </a:p>
          <a:p>
            <a:r>
              <a:rPr lang="en-US" dirty="0"/>
              <a:t>Full text search: yes!</a:t>
            </a:r>
            <a:endParaRPr dirty="0"/>
          </a:p>
          <a:p>
            <a:r>
              <a:rPr lang="en-US" dirty="0" err="1"/>
              <a:t>GetIt</a:t>
            </a:r>
            <a:r>
              <a:rPr lang="en-US" dirty="0"/>
              <a:t> Cornell!: need configuration, but can work</a:t>
            </a:r>
            <a:endParaRPr dirty="0"/>
          </a:p>
          <a:p>
            <a:r>
              <a:rPr lang="en-US" dirty="0"/>
              <a:t>Can create groups to share references</a:t>
            </a:r>
            <a:endParaRPr dirty="0"/>
          </a:p>
          <a:p>
            <a:endParaRPr dirty="0"/>
          </a:p>
        </p:txBody>
      </p:sp>
      <p:sp>
        <p:nvSpPr>
          <p:cNvPr id="235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780F579-C1C9-41DF-B120-66097F1E8D94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0388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endParaRPr/>
          </a:p>
        </p:txBody>
      </p:sp>
      <p:sp>
        <p:nvSpPr>
          <p:cNvPr id="237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83DD872C-B5D4-4F76-8B25-2470D305D743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70022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Blended</a:t>
            </a:r>
            <a:r>
              <a:rPr lang="en-US" baseline="0" dirty="0" smtClean="0"/>
              <a:t> wine.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2756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/>
              <a:t>You might like if</a:t>
            </a:r>
            <a:endParaRPr/>
          </a:p>
          <a:p>
            <a:endParaRPr/>
          </a:p>
          <a:p>
            <a:r>
              <a:rPr lang="en-US"/>
              <a:t>You predominately work with ACS style</a:t>
            </a:r>
            <a:endParaRPr/>
          </a:p>
          <a:p>
            <a:r>
              <a:rPr lang="en-US"/>
              <a:t>You like the option of having a web and desktop version</a:t>
            </a:r>
            <a:endParaRPr/>
          </a:p>
          <a:p>
            <a:r>
              <a:rPr lang="en-US"/>
              <a:t>You’re into sharing citations</a:t>
            </a:r>
            <a:endParaRPr/>
          </a:p>
          <a:p>
            <a:r>
              <a:rPr lang="en-US"/>
              <a:t>You want a little more with your manager – like caledars, lists, etc.</a:t>
            </a:r>
            <a:endParaRPr/>
          </a:p>
          <a:p>
            <a:r>
              <a:rPr lang="en-US"/>
              <a:t>Your professor/PI is looking for a virtual solution for your lab?</a:t>
            </a:r>
            <a:endParaRPr/>
          </a:p>
          <a:p>
            <a:r>
              <a:rPr lang="en-US"/>
              <a:t>Web and desktop applications</a:t>
            </a:r>
            <a:endParaRPr/>
          </a:p>
          <a:p>
            <a:r>
              <a:rPr lang="en-US"/>
              <a:t>GetIt Cornell!: Not quite..</a:t>
            </a:r>
            <a:endParaRPr/>
          </a:p>
          <a:p>
            <a:r>
              <a:rPr lang="en-US"/>
              <a:t>Can share references with groups</a:t>
            </a:r>
            <a:endParaRPr/>
          </a:p>
          <a:p>
            <a:endParaRPr/>
          </a:p>
          <a:p>
            <a:pPr>
              <a:lnSpc>
                <a:spcPct val="100000"/>
              </a:lnSpc>
            </a:pPr>
            <a:r>
              <a:rPr lang="en-US" b="1" i="1"/>
              <a:t>Neat features: </a:t>
            </a:r>
            <a:r>
              <a:rPr lang="en-US"/>
              <a:t>ACS style friendly, does other things like calendar syncing, workflow tasks lists, etc.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sp>
        <p:nvSpPr>
          <p:cNvPr id="239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57D34CE9-5551-4278-9215-EEBA54E2B986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81958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/>
              <a:t>What is a citation flight?</a:t>
            </a:r>
            <a:endParaRPr dirty="0"/>
          </a:p>
          <a:p>
            <a:endParaRPr dirty="0"/>
          </a:p>
          <a:p>
            <a:r>
              <a:rPr lang="en-US" dirty="0"/>
              <a:t>Just image and then explain?</a:t>
            </a:r>
            <a:endParaRPr dirty="0"/>
          </a:p>
          <a:p>
            <a:r>
              <a:rPr lang="en-US" dirty="0"/>
              <a:t>Our goals for today to you</a:t>
            </a:r>
            <a:endParaRPr dirty="0"/>
          </a:p>
          <a:p>
            <a:endParaRPr dirty="0"/>
          </a:p>
          <a:p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scr</a:t>
            </a:r>
            <a:r>
              <a:rPr lang="en-US" dirty="0"/>
              <a:t> http://seccowinebar.com/2011/11/flight-night-every-monday-swb/</a:t>
            </a:r>
            <a:endParaRPr dirty="0"/>
          </a:p>
        </p:txBody>
      </p:sp>
      <p:sp>
        <p:nvSpPr>
          <p:cNvPr id="219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78562B5A-95FE-4B5E-B772-97BEB5EC7217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36707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  <a:r>
              <a:rPr lang="en-US" baseline="0" dirty="0" smtClean="0"/>
              <a:t> (pretty sure)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8057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20309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/>
              <a:t>Papers – Mac only, costs money.  Hard cider?  Something very specific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BobDesk</a:t>
            </a:r>
            <a:r>
              <a:rPr lang="en-US" dirty="0" smtClean="0"/>
              <a:t>?</a:t>
            </a:r>
            <a:endParaRPr dirty="0"/>
          </a:p>
          <a:p>
            <a:r>
              <a:rPr lang="en-US" dirty="0" smtClean="0"/>
              <a:t>(</a:t>
            </a:r>
            <a:r>
              <a:rPr lang="en-US" dirty="0" err="1" smtClean="0"/>
              <a:t>JabRef</a:t>
            </a:r>
            <a:r>
              <a:rPr lang="en-US" dirty="0" smtClean="0"/>
              <a:t> </a:t>
            </a:r>
            <a:r>
              <a:rPr lang="en-US" dirty="0"/>
              <a:t>– made for </a:t>
            </a:r>
            <a:r>
              <a:rPr lang="en-US" dirty="0" err="1"/>
              <a:t>BibTex</a:t>
            </a:r>
            <a:r>
              <a:rPr lang="en-US" dirty="0"/>
              <a:t> pros and lovers.  Consider this a port </a:t>
            </a:r>
            <a:r>
              <a:rPr lang="en-US" dirty="0" smtClean="0"/>
              <a:t>wine)</a:t>
            </a:r>
            <a:endParaRPr dirty="0"/>
          </a:p>
          <a:p>
            <a:r>
              <a:rPr lang="en-US" dirty="0" err="1"/>
              <a:t>EasyBib</a:t>
            </a:r>
            <a:r>
              <a:rPr lang="en-US" dirty="0"/>
              <a:t> – exactly like it sounds, not exactly grad level but it’s there.  Consider this a wine cooler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Use these in your communities</a:t>
            </a:r>
            <a:r>
              <a:rPr lang="en-US" baseline="0" dirty="0" smtClean="0"/>
              <a:t> if you’d like for your presentations.</a:t>
            </a:r>
            <a:endParaRPr dirty="0"/>
          </a:p>
        </p:txBody>
      </p:sp>
      <p:sp>
        <p:nvSpPr>
          <p:cNvPr id="241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25940D7-0797-443E-84E8-6BBFBB5AB29E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115224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7946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3878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8227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/>
              <a:t>http://www.shaktisfinedining.com/ = 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endParaRPr dirty="0"/>
          </a:p>
        </p:txBody>
      </p:sp>
      <p:sp>
        <p:nvSpPr>
          <p:cNvPr id="221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D2F79083-F7AB-4319-8E63-B7056AA5F505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66010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JW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342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171450" indent="-171450">
              <a:buFont typeface="Arial" charset="0"/>
              <a:buChar char="•"/>
            </a:pPr>
            <a:r>
              <a:rPr lang="en-US" dirty="0" smtClean="0"/>
              <a:t>Depends </a:t>
            </a:r>
            <a:r>
              <a:rPr lang="en-US" dirty="0"/>
              <a:t>on the version – academic over $</a:t>
            </a:r>
            <a:r>
              <a:rPr lang="en-US" dirty="0" smtClean="0"/>
              <a:t>200</a:t>
            </a:r>
          </a:p>
          <a:p>
            <a:pPr marL="171450" indent="-171450">
              <a:buFont typeface="Arial" charset="0"/>
              <a:buChar char="•"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Cayuga White</a:t>
            </a:r>
            <a:endParaRPr dirty="0"/>
          </a:p>
        </p:txBody>
      </p:sp>
      <p:sp>
        <p:nvSpPr>
          <p:cNvPr id="223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E96E8570-10E8-4B5F-88CC-22C98EB53707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605514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might like it you prefer your references</a:t>
            </a:r>
            <a:r>
              <a:rPr lang="en-US" baseline="0" dirty="0" smtClean="0"/>
              <a:t> stored locally and don’t mind paying for </a:t>
            </a:r>
            <a:r>
              <a:rPr lang="en-US" baseline="0" smtClean="0"/>
              <a:t>something standard.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352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419CA327-3C54-42DC-A419-C569E290C96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15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 dirty="0"/>
              <a:t>“tasting notes”</a:t>
            </a:r>
            <a:endParaRPr dirty="0"/>
          </a:p>
        </p:txBody>
      </p:sp>
      <p:sp>
        <p:nvSpPr>
          <p:cNvPr id="225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9242F28D-6FC8-4209-BA9A-B82019E27D86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7036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PlaceHolder 1"/>
          <p:cNvSpPr>
            <a:spLocks noGrp="1"/>
          </p:cNvSpPr>
          <p:nvPr>
            <p:ph type="body"/>
          </p:nvPr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r>
              <a:rPr lang="en-US"/>
              <a:t>Import bibliographies from Word or Excel (mail merge)</a:t>
            </a:r>
            <a:endParaRPr/>
          </a:p>
          <a:p>
            <a:r>
              <a:rPr lang="en-US"/>
              <a:t>PDFs stored on server</a:t>
            </a:r>
            <a:endParaRPr/>
          </a:p>
          <a:p>
            <a:r>
              <a:rPr lang="en-US"/>
              <a:t>Searches full text articles</a:t>
            </a:r>
            <a:endParaRPr/>
          </a:p>
          <a:p>
            <a:r>
              <a:rPr lang="en-US"/>
              <a:t>GetIt Cornell! works well.</a:t>
            </a:r>
            <a:endParaRPr/>
          </a:p>
          <a:p>
            <a:r>
              <a:rPr lang="en-US"/>
              <a:t>Shared references (RefShare)</a:t>
            </a:r>
            <a:endParaRPr/>
          </a:p>
          <a:p>
            <a:endParaRPr/>
          </a:p>
          <a:p>
            <a:endParaRPr/>
          </a:p>
          <a:p>
            <a:r>
              <a:rPr lang="en-US"/>
              <a:t>This may work for you if… </a:t>
            </a:r>
            <a:endParaRPr/>
          </a:p>
          <a:p>
            <a:r>
              <a:rPr lang="en-US"/>
              <a:t> - you use WORD and Excel a lot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/>
              <a:t>You don’t want to worry about where your PDFs are stored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/>
              <a:t>You use GetIt Conell quite often from the catalog</a:t>
            </a:r>
            <a:endParaRPr/>
          </a:p>
          <a:p>
            <a:pPr>
              <a:lnSpc>
                <a:spcPct val="100000"/>
              </a:lnSpc>
              <a:buFont typeface="StarSymbol"/>
              <a:buChar char="-"/>
            </a:pPr>
            <a:r>
              <a:rPr lang="en-US"/>
              <a:t>- you want to share references among people (RefShare)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/>
              <a:t> (make this slide) – image – ask Virginia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/>
              <a:t>Pairs well with.. !!!!!!!!!!!!!  </a:t>
            </a:r>
            <a:endParaRPr/>
          </a:p>
          <a:p>
            <a:pPr>
              <a:lnSpc>
                <a:spcPct val="100000"/>
              </a:lnSpc>
            </a:pPr>
            <a:r>
              <a:rPr lang="en-US"/>
              <a:t> </a:t>
            </a:r>
            <a:endParaRPr/>
          </a:p>
        </p:txBody>
      </p:sp>
      <p:sp>
        <p:nvSpPr>
          <p:cNvPr id="227" name="CustomShape 2"/>
          <p:cNvSpPr/>
          <p:nvPr/>
        </p:nvSpPr>
        <p:spPr>
          <a:xfrm>
            <a:off x="0" y="0"/>
            <a:ext cx="11796480" cy="117964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fld id="{C8E65958-9670-4827-A30A-6949AA4FBCFA}" type="slidenum">
              <a:rPr lang="en-US">
                <a:solidFill>
                  <a:srgbClr val="292934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76302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98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1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5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6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0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046360" cy="397764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5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6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2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9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0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3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4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37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63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2" name="PlaceHolder 5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4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45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8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45720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579920" y="36817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51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579920" y="1604520"/>
            <a:ext cx="392616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57200" y="3681720"/>
            <a:ext cx="8045640" cy="189684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36.xml"/><Relationship Id="rId13" Type="http://schemas.openxmlformats.org/officeDocument/2006/relationships/theme" Target="../theme/theme3.xml"/><Relationship Id="rId1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6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2" name="Line 3"/>
          <p:cNvSpPr/>
          <p:nvPr/>
        </p:nvSpPr>
        <p:spPr>
          <a:xfrm>
            <a:off x="685800" y="3398400"/>
            <a:ext cx="7848360" cy="1440"/>
          </a:xfrm>
          <a:prstGeom prst="line">
            <a:avLst/>
          </a:prstGeom>
          <a:ln w="19080">
            <a:solidFill>
              <a:srgbClr val="D2533C"/>
            </a:solidFill>
            <a:round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38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39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/>
    <p:bodyStyle/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74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75" name="PlaceHolder 3"/>
          <p:cNvSpPr>
            <a:spLocks noGrp="1"/>
          </p:cNvSpPr>
          <p:nvPr>
            <p:ph type="title"/>
          </p:nvPr>
        </p:nvSpPr>
        <p:spPr>
          <a:xfrm>
            <a:off x="457200" y="533520"/>
            <a:ext cx="8228880" cy="99036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r>
              <a:rPr lang="en-US"/>
              <a:t>Click to edit the title text format</a:t>
            </a:r>
            <a:endParaRPr/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457200" y="1600200"/>
            <a:ext cx="4015080" cy="4876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673520" y="1600200"/>
            <a:ext cx="4015080" cy="48762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/>
    <p:bodyStyle/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220680"/>
            <a:ext cx="9143280" cy="227880"/>
          </a:xfrm>
          <a:prstGeom prst="rect">
            <a:avLst/>
          </a:prstGeom>
          <a:solidFill>
            <a:srgbClr val="FFFFFF"/>
          </a:solidFill>
        </p:spPr>
      </p:sp>
      <p:sp>
        <p:nvSpPr>
          <p:cNvPr id="111" name="CustomShape 2"/>
          <p:cNvSpPr/>
          <p:nvPr/>
        </p:nvSpPr>
        <p:spPr>
          <a:xfrm>
            <a:off x="0" y="0"/>
            <a:ext cx="9143280" cy="365040"/>
          </a:xfrm>
          <a:prstGeom prst="rect">
            <a:avLst/>
          </a:prstGeom>
          <a:solidFill>
            <a:srgbClr val="93A299"/>
          </a:solidFill>
        </p:spPr>
      </p:sp>
      <p:sp>
        <p:nvSpPr>
          <p:cNvPr id="11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en-US"/>
              <a:t>Click to edit the title text format</a:t>
            </a:r>
            <a:endParaRPr/>
          </a:p>
        </p:txBody>
      </p:sp>
      <p:sp>
        <p:nvSpPr>
          <p:cNvPr id="11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en-US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/>
              <a:t>Seventh Outline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jpeg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1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4" Type="http://schemas.openxmlformats.org/officeDocument/2006/relationships/image" Target="../media/image14.jpeg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3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jpeg"/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7.jpe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8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Pslref@cornell.edu" TargetMode="External"/><Relationship Id="rId4" Type="http://schemas.openxmlformats.org/officeDocument/2006/relationships/hyperlink" Target="mailto:CUL-CITE-L@list.cornell.edu" TargetMode="External"/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icoblog.wordpress.com/category/resource/" TargetMode="External"/><Relationship Id="rId4" Type="http://schemas.openxmlformats.org/officeDocument/2006/relationships/hyperlink" Target="http://jabref.sourceforge.net/" TargetMode="External"/><Relationship Id="rId5" Type="http://schemas.openxmlformats.org/officeDocument/2006/relationships/hyperlink" Target="http://www.mendeley.com/" TargetMode="External"/><Relationship Id="rId6" Type="http://schemas.openxmlformats.org/officeDocument/2006/relationships/hyperlink" Target="http://www.refworks.com/" TargetMode="External"/><Relationship Id="rId7" Type="http://schemas.openxmlformats.org/officeDocument/2006/relationships/hyperlink" Target="http://seccowinebar.com/2011/11/flight-night-every-monday-swb/" TargetMode="External"/><Relationship Id="rId8" Type="http://schemas.openxmlformats.org/officeDocument/2006/relationships/hyperlink" Target="http://www.shaktisfinedining.com/" TargetMode="External"/><Relationship Id="rId9" Type="http://schemas.openxmlformats.org/officeDocument/2006/relationships/hyperlink" Target="https://www.zotero.org/" TargetMode="External"/><Relationship Id="rId1" Type="http://schemas.openxmlformats.org/officeDocument/2006/relationships/slideLayout" Target="../slideLayouts/slideLayout39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jpeg"/><Relationship Id="rId1" Type="http://schemas.openxmlformats.org/officeDocument/2006/relationships/slideLayout" Target="../slideLayouts/slideLayout28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85800" y="1371600"/>
            <a:ext cx="7848000" cy="1926360"/>
          </a:xfrm>
          <a:prstGeom prst="rect">
            <a:avLst/>
          </a:prstGeom>
        </p:spPr>
        <p:txBody>
          <a:bodyPr lIns="90000" tIns="45000" rIns="90000" bIns="45000" anchor="b"/>
          <a:lstStyle/>
          <a:p>
            <a:pPr>
              <a:lnSpc>
                <a:spcPct val="100000"/>
              </a:lnSpc>
            </a:pPr>
            <a:r>
              <a:rPr lang="en-US" sz="5400" dirty="0">
                <a:solidFill>
                  <a:srgbClr val="D2533C"/>
                </a:solidFill>
                <a:latin typeface="Arial"/>
              </a:rPr>
              <a:t>Flight of Citation Management </a:t>
            </a:r>
            <a:r>
              <a:rPr lang="en-US" sz="5400" dirty="0" smtClean="0">
                <a:solidFill>
                  <a:srgbClr val="D2533C"/>
                </a:solidFill>
                <a:latin typeface="Arial"/>
              </a:rPr>
              <a:t>Systems</a:t>
            </a:r>
          </a:p>
          <a:p>
            <a:pPr>
              <a:lnSpc>
                <a:spcPct val="100000"/>
              </a:lnSpc>
            </a:pPr>
            <a:endParaRPr lang="en-US" sz="2400" dirty="0" smtClean="0">
              <a:solidFill>
                <a:srgbClr val="D2533C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dirty="0" smtClean="0">
                <a:solidFill>
                  <a:srgbClr val="D2533C"/>
                </a:solidFill>
                <a:latin typeface="Arial"/>
              </a:rPr>
              <a:t>Dianne Dietrich – Jill Wilson – Cornell University</a:t>
            </a:r>
            <a:endParaRPr sz="2400" dirty="0"/>
          </a:p>
        </p:txBody>
      </p:sp>
      <p:sp>
        <p:nvSpPr>
          <p:cNvPr id="152" name="CustomShape 2"/>
          <p:cNvSpPr/>
          <p:nvPr/>
        </p:nvSpPr>
        <p:spPr>
          <a:xfrm>
            <a:off x="685800" y="3505320"/>
            <a:ext cx="6400080" cy="1751760"/>
          </a:xfrm>
          <a:prstGeom prst="rect">
            <a:avLst/>
          </a:prstGeom>
        </p:spPr>
      </p:sp>
      <p:pic>
        <p:nvPicPr>
          <p:cNvPr id="153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2514600" y="3657600"/>
            <a:ext cx="6400080" cy="3004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CustomShape 1"/>
          <p:cNvSpPr/>
          <p:nvPr/>
        </p:nvSpPr>
        <p:spPr>
          <a:xfrm>
            <a:off x="0" y="0"/>
            <a:ext cx="9143280" cy="456480"/>
          </a:xfrm>
          <a:prstGeom prst="rect">
            <a:avLst/>
          </a:prstGeom>
        </p:spPr>
      </p:sp>
      <p:pic>
        <p:nvPicPr>
          <p:cNvPr id="178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838080" y="1295280"/>
            <a:ext cx="7466760" cy="46933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   </a:t>
            </a:r>
            <a:endParaRPr/>
          </a:p>
        </p:txBody>
      </p:sp>
      <p:sp>
        <p:nvSpPr>
          <p:cNvPr id="180" name="CustomShape 2"/>
          <p:cNvSpPr/>
          <p:nvPr/>
        </p:nvSpPr>
        <p:spPr>
          <a:xfrm>
            <a:off x="457200" y="1645920"/>
            <a:ext cx="4037760" cy="47451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292934"/>
                </a:solidFill>
                <a:latin typeface="Arial"/>
              </a:rPr>
              <a:t> A 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great citation manager for beginners; it goes well with most chemistry databases but beware – the </a:t>
            </a:r>
            <a:r>
              <a:rPr lang="en-US" sz="2800" dirty="0" err="1">
                <a:solidFill>
                  <a:srgbClr val="292934"/>
                </a:solidFill>
                <a:latin typeface="Arial"/>
              </a:rPr>
              <a:t>bookmarklet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doesn’t always play nice!  Choose from desktop, web or combine the two.</a:t>
            </a:r>
            <a:endParaRPr dirty="0"/>
          </a:p>
        </p:txBody>
      </p:sp>
      <p:pic>
        <p:nvPicPr>
          <p:cNvPr id="181" name="Content Placeholder 4"/>
          <p:cNvPicPr/>
          <p:nvPr/>
        </p:nvPicPr>
        <p:blipFill>
          <a:blip r:embed="rId3"/>
          <a:stretch>
            <a:fillRect/>
          </a:stretch>
        </p:blipFill>
        <p:spPr>
          <a:xfrm>
            <a:off x="685800" y="533520"/>
            <a:ext cx="3894120" cy="913680"/>
          </a:xfrm>
          <a:prstGeom prst="rect">
            <a:avLst/>
          </a:prstGeom>
        </p:spPr>
      </p:pic>
      <p:pic>
        <p:nvPicPr>
          <p:cNvPr id="182" name="Picture 3"/>
          <p:cNvPicPr/>
          <p:nvPr/>
        </p:nvPicPr>
        <p:blipFill>
          <a:blip r:embed="rId4"/>
          <a:stretch>
            <a:fillRect/>
          </a:stretch>
        </p:blipFill>
        <p:spPr>
          <a:xfrm>
            <a:off x="5562720" y="1733400"/>
            <a:ext cx="3166200" cy="4437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   </a:t>
            </a:r>
            <a:endParaRPr/>
          </a:p>
        </p:txBody>
      </p:sp>
      <p:sp>
        <p:nvSpPr>
          <p:cNvPr id="184" name="CustomShape 2"/>
          <p:cNvSpPr/>
          <p:nvPr/>
        </p:nvSpPr>
        <p:spPr>
          <a:xfrm>
            <a:off x="457200" y="1828800"/>
            <a:ext cx="8228880" cy="4647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i="1">
                <a:solidFill>
                  <a:srgbClr val="A53926"/>
                </a:solidFill>
                <a:latin typeface="Arial"/>
              </a:rPr>
              <a:t>  Tasting Notes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Get it at: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mendeley.com	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Cost: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Free up to 2GB (pay for more)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References stored: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remotely on the web, local backups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Platforms: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Mac, PC and Linux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Browsers: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all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Import/Export BibTeX: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Yes!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18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85800" y="651960"/>
            <a:ext cx="3285360" cy="7707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i="1">
                <a:solidFill>
                  <a:srgbClr val="D2533C"/>
                </a:solidFill>
                <a:latin typeface="Arial"/>
              </a:rPr>
              <a:t>You will enjoy Mendeley if…</a:t>
            </a:r>
            <a:endParaRPr/>
          </a:p>
        </p:txBody>
      </p:sp>
      <p:sp>
        <p:nvSpPr>
          <p:cNvPr id="187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200">
                <a:solidFill>
                  <a:srgbClr val="292934"/>
                </a:solidFill>
                <a:latin typeface="Arial"/>
              </a:rPr>
              <a:t>Piles of stuff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200">
                <a:solidFill>
                  <a:srgbClr val="292934"/>
                </a:solidFill>
                <a:latin typeface="Arial"/>
              </a:rPr>
              <a:t>Organize me (in one click)!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200">
                <a:solidFill>
                  <a:srgbClr val="292934"/>
                </a:solidFill>
                <a:latin typeface="Arial"/>
              </a:rPr>
              <a:t>Socialize me!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200">
                <a:solidFill>
                  <a:srgbClr val="292934"/>
                </a:solidFill>
                <a:latin typeface="Wingdings"/>
              </a:rPr>
              <a:t></a:t>
            </a:r>
            <a:r>
              <a:rPr lang="en-US" sz="3200">
                <a:solidFill>
                  <a:srgbClr val="292934"/>
                </a:solidFill>
                <a:latin typeface="Arial"/>
              </a:rPr>
              <a:t> Bottom line: Easy sweet white wine with sophistication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CustomShape 1"/>
          <p:cNvSpPr/>
          <p:nvPr/>
        </p:nvSpPr>
        <p:spPr>
          <a:xfrm>
            <a:off x="457200" y="1737360"/>
            <a:ext cx="4495800" cy="45110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457200" indent="-457200">
              <a:lnSpc>
                <a:spcPct val="100000"/>
              </a:lnSpc>
              <a:buFont typeface="Arial" pitchFamily="34" charset="0"/>
              <a:buChar char="•"/>
            </a:pPr>
            <a:r>
              <a:rPr lang="en-US" sz="2800" dirty="0" smtClean="0">
                <a:solidFill>
                  <a:srgbClr val="292934"/>
                </a:solidFill>
                <a:latin typeface="Arial"/>
              </a:rPr>
              <a:t>An 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open source software, </a:t>
            </a:r>
            <a:r>
              <a:rPr lang="en-US" sz="2800" dirty="0" err="1">
                <a:solidFill>
                  <a:srgbClr val="292934"/>
                </a:solidFill>
                <a:latin typeface="Arial"/>
              </a:rPr>
              <a:t>Zotero’s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particulars make it a must-have for </a:t>
            </a:r>
            <a:r>
              <a:rPr lang="en-US" sz="2800" dirty="0" err="1">
                <a:solidFill>
                  <a:srgbClr val="292934"/>
                </a:solidFill>
                <a:latin typeface="Arial"/>
              </a:rPr>
              <a:t>FireFox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lovers.  With the plugin, you can easily import items from the web with the option of archiving a snapshot.</a:t>
            </a:r>
            <a:endParaRPr dirty="0"/>
          </a:p>
        </p:txBody>
      </p:sp>
      <p:pic>
        <p:nvPicPr>
          <p:cNvPr id="189" name="Content Placeholder 4"/>
          <p:cNvPicPr/>
          <p:nvPr/>
        </p:nvPicPr>
        <p:blipFill>
          <a:blip r:embed="rId3"/>
          <a:stretch>
            <a:fillRect/>
          </a:stretch>
        </p:blipFill>
        <p:spPr>
          <a:xfrm>
            <a:off x="609480" y="457200"/>
            <a:ext cx="4037760" cy="941760"/>
          </a:xfrm>
          <a:prstGeom prst="rect">
            <a:avLst/>
          </a:prstGeom>
        </p:spPr>
      </p:pic>
      <p:pic>
        <p:nvPicPr>
          <p:cNvPr id="190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5551920" y="2133720"/>
            <a:ext cx="2772360" cy="38854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CustomShape 1"/>
          <p:cNvSpPr/>
          <p:nvPr/>
        </p:nvSpPr>
        <p:spPr>
          <a:xfrm>
            <a:off x="457200" y="1752480"/>
            <a:ext cx="8228880" cy="472356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i="1" dirty="0">
                <a:solidFill>
                  <a:srgbClr val="A53926"/>
                </a:solidFill>
                <a:latin typeface="Arial"/>
              </a:rPr>
              <a:t>  Tasting Notes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Get it at: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zotero.org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Cost: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Free up to 100MB (pay for more)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References stored: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remotely on the web, local backups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Platforms: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Mac, PC and Linux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Browsers: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Firefox Only!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Import/Export </a:t>
            </a:r>
            <a:r>
              <a:rPr lang="en-US" sz="2400" b="1" dirty="0" err="1">
                <a:solidFill>
                  <a:srgbClr val="292934"/>
                </a:solidFill>
                <a:latin typeface="Arial"/>
              </a:rPr>
              <a:t>BibTeX</a:t>
            </a:r>
            <a:r>
              <a:rPr lang="en-US" sz="2400" b="1" dirty="0">
                <a:solidFill>
                  <a:srgbClr val="292934"/>
                </a:solidFill>
                <a:latin typeface="Arial"/>
              </a:rPr>
              <a:t>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Yes!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192" name="Picture 5"/>
          <p:cNvPicPr/>
          <p:nvPr/>
        </p:nvPicPr>
        <p:blipFill>
          <a:blip r:embed="rId3"/>
          <a:stretch>
            <a:fillRect/>
          </a:stretch>
        </p:blipFill>
        <p:spPr>
          <a:xfrm>
            <a:off x="609480" y="457200"/>
            <a:ext cx="4367160" cy="10184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You will enjoy Zotero if…		</a:t>
            </a:r>
            <a:endParaRPr/>
          </a:p>
        </p:txBody>
      </p:sp>
      <p:sp>
        <p:nvSpPr>
          <p:cNvPr id="194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>
                <a:solidFill>
                  <a:srgbClr val="292934"/>
                </a:solidFill>
                <a:latin typeface="Arial"/>
              </a:rPr>
              <a:t>          Firefox 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>
                <a:solidFill>
                  <a:srgbClr val="292934"/>
                </a:solidFill>
                <a:latin typeface="Arial"/>
              </a:rPr>
              <a:t>You enjoy sharing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>
                <a:solidFill>
                  <a:srgbClr val="292934"/>
                </a:solidFill>
                <a:latin typeface="Arial"/>
              </a:rPr>
              <a:t>Local PDF control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>
                <a:solidFill>
                  <a:srgbClr val="292934"/>
                </a:solidFill>
                <a:latin typeface="Wingdings"/>
              </a:rPr>
              <a:t></a:t>
            </a:r>
            <a:r>
              <a:rPr lang="en-US" sz="2800">
                <a:solidFill>
                  <a:srgbClr val="292934"/>
                </a:solidFill>
                <a:latin typeface="Arial"/>
              </a:rPr>
              <a:t> Bottom Line: A particular red, like pinot noir.</a:t>
            </a:r>
            <a:endParaRPr/>
          </a:p>
        </p:txBody>
      </p:sp>
      <p:sp>
        <p:nvSpPr>
          <p:cNvPr id="195" name="CustomShape 3"/>
          <p:cNvSpPr/>
          <p:nvPr/>
        </p:nvSpPr>
        <p:spPr>
          <a:xfrm>
            <a:off x="762120" y="1676520"/>
            <a:ext cx="608760" cy="456480"/>
          </a:xfrm>
          <a:prstGeom prst="heart">
            <a:avLst/>
          </a:prstGeom>
          <a:solidFill>
            <a:srgbClr val="FF0000"/>
          </a:solidFill>
          <a:ln w="26280">
            <a:solidFill>
              <a:srgbClr val="6C7771"/>
            </a:solidFill>
            <a:round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dirty="0" err="1" smtClean="0">
                <a:solidFill>
                  <a:srgbClr val="D2533C"/>
                </a:solidFill>
                <a:latin typeface="Arial"/>
              </a:rPr>
              <a:t>ChemWor</a:t>
            </a:r>
            <a:endParaRPr dirty="0"/>
          </a:p>
        </p:txBody>
      </p:sp>
      <p:sp>
        <p:nvSpPr>
          <p:cNvPr id="197" name="CustomShape 2"/>
          <p:cNvSpPr/>
          <p:nvPr/>
        </p:nvSpPr>
        <p:spPr>
          <a:xfrm>
            <a:off x="457200" y="1737360"/>
            <a:ext cx="4037760" cy="46537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292934"/>
                </a:solidFill>
                <a:latin typeface="Arial"/>
              </a:rPr>
              <a:t> A 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new vintage, built specifically for chemists to work with </a:t>
            </a:r>
            <a:r>
              <a:rPr lang="en-US" sz="2800" dirty="0" err="1">
                <a:solidFill>
                  <a:srgbClr val="292934"/>
                </a:solidFill>
                <a:latin typeface="Arial"/>
              </a:rPr>
              <a:t>SciFinder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and other scientific databases.  Pairs well with citations, calendar systems, and lab group workflows.</a:t>
            </a:r>
            <a:endParaRPr dirty="0"/>
          </a:p>
        </p:txBody>
      </p:sp>
      <p:pic>
        <p:nvPicPr>
          <p:cNvPr id="198" name="Content Placeholder 5"/>
          <p:cNvPicPr/>
          <p:nvPr/>
        </p:nvPicPr>
        <p:blipFill>
          <a:blip r:embed="rId3"/>
          <a:stretch>
            <a:fillRect/>
          </a:stretch>
        </p:blipFill>
        <p:spPr>
          <a:xfrm>
            <a:off x="457200" y="533520"/>
            <a:ext cx="2561400" cy="1121400"/>
          </a:xfrm>
          <a:prstGeom prst="rect">
            <a:avLst/>
          </a:prstGeom>
        </p:spPr>
      </p:pic>
      <p:pic>
        <p:nvPicPr>
          <p:cNvPr id="199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5695920" y="2238480"/>
            <a:ext cx="2609280" cy="3656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  </a:t>
            </a:r>
            <a:endParaRPr/>
          </a:p>
        </p:txBody>
      </p:sp>
      <p:sp>
        <p:nvSpPr>
          <p:cNvPr id="201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i="1">
                <a:solidFill>
                  <a:srgbClr val="A53926"/>
                </a:solidFill>
                <a:latin typeface="Arial"/>
              </a:rPr>
              <a:t>  Tasting Notes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Get it at: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acschemworx.org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Cost: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Free (just need ACS ID, but that’s free too)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References stored: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remotely on the web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Platforms: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Mac, PC.  Linux too!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Browsers: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all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Import/Export BibTeX: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Yes!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  <p:pic>
        <p:nvPicPr>
          <p:cNvPr id="202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685800" y="434880"/>
            <a:ext cx="2609280" cy="1142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i="1">
                <a:solidFill>
                  <a:srgbClr val="D2533C"/>
                </a:solidFill>
                <a:latin typeface="Arial"/>
              </a:rPr>
              <a:t>You will enjoy ChemWorx if…	</a:t>
            </a:r>
            <a:endParaRPr/>
          </a:p>
        </p:txBody>
      </p:sp>
      <p:sp>
        <p:nvSpPr>
          <p:cNvPr id="204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ACS style &gt; Other styles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Lab Groups/sharing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Syncing web and desktop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Arial"/>
              </a:rPr>
              <a:t>…and a little more.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>
                <a:solidFill>
                  <a:srgbClr val="292934"/>
                </a:solidFill>
                <a:latin typeface="Wingdings"/>
              </a:rPr>
              <a:t>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 Bottom Line: If you like blends, try this!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19"/>
          <p:cNvPicPr/>
          <p:nvPr/>
        </p:nvPicPr>
        <p:blipFill>
          <a:blip r:embed="rId3"/>
          <a:stretch>
            <a:fillRect/>
          </a:stretch>
        </p:blipFill>
        <p:spPr>
          <a:xfrm>
            <a:off x="-14040" y="0"/>
            <a:ext cx="9165960" cy="6857280"/>
          </a:xfrm>
          <a:prstGeom prst="rect">
            <a:avLst/>
          </a:prstGeom>
        </p:spPr>
      </p:pic>
      <p:sp>
        <p:nvSpPr>
          <p:cNvPr id="155" name="CustomShape 1"/>
          <p:cNvSpPr/>
          <p:nvPr/>
        </p:nvSpPr>
        <p:spPr>
          <a:xfrm>
            <a:off x="0" y="457200"/>
            <a:ext cx="3123360" cy="30139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4800">
                <a:solidFill>
                  <a:srgbClr val="292934"/>
                </a:solidFill>
                <a:latin typeface="Arial"/>
              </a:rPr>
              <a:t>What is this citation </a:t>
            </a:r>
            <a:r>
              <a:rPr lang="en-US" sz="4800" i="1">
                <a:solidFill>
                  <a:srgbClr val="292934"/>
                </a:solidFill>
                <a:latin typeface="Arial"/>
              </a:rPr>
              <a:t>flight</a:t>
            </a:r>
            <a:r>
              <a:rPr lang="en-US" sz="4800">
                <a:solidFill>
                  <a:srgbClr val="292934"/>
                </a:solidFill>
                <a:latin typeface="Arial"/>
              </a:rPr>
              <a:t>…?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1000" fill="freeze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1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Picture 204"/>
          <p:cNvPicPr/>
          <p:nvPr/>
        </p:nvPicPr>
        <p:blipFill>
          <a:blip r:embed="rId3"/>
          <a:stretch>
            <a:fillRect/>
          </a:stretch>
        </p:blipFill>
        <p:spPr>
          <a:xfrm>
            <a:off x="360" y="365760"/>
            <a:ext cx="9143640" cy="1495800"/>
          </a:xfrm>
          <a:prstGeom prst="rect">
            <a:avLst/>
          </a:prstGeom>
        </p:spPr>
      </p:pic>
      <p:sp>
        <p:nvSpPr>
          <p:cNvPr id="206" name="CustomShape 1"/>
          <p:cNvSpPr/>
          <p:nvPr/>
        </p:nvSpPr>
        <p:spPr>
          <a:xfrm>
            <a:off x="457200" y="2103120"/>
            <a:ext cx="4037760" cy="4287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800">
                <a:solidFill>
                  <a:srgbClr val="292934"/>
                </a:solidFill>
                <a:latin typeface="Arial"/>
              </a:rPr>
              <a:t>Don't be fooled by its complex flavor; JabRef packs a punch for power-users. Download directly from arXiv, customize your interface, and more. Pair with a variety of user-contributed plugins.</a:t>
            </a:r>
            <a:endParaRPr/>
          </a:p>
        </p:txBody>
      </p:sp>
      <p:pic>
        <p:nvPicPr>
          <p:cNvPr id="207" name="Picture 206"/>
          <p:cNvPicPr/>
          <p:nvPr/>
        </p:nvPicPr>
        <p:blipFill>
          <a:blip r:embed="rId4"/>
          <a:stretch>
            <a:fillRect/>
          </a:stretch>
        </p:blipFill>
        <p:spPr>
          <a:xfrm>
            <a:off x="5029200" y="2011680"/>
            <a:ext cx="3840480" cy="3796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Picture 207"/>
          <p:cNvPicPr/>
          <p:nvPr/>
        </p:nvPicPr>
        <p:blipFill>
          <a:blip r:embed="rId3"/>
          <a:stretch>
            <a:fillRect/>
          </a:stretch>
        </p:blipFill>
        <p:spPr>
          <a:xfrm>
            <a:off x="360" y="365760"/>
            <a:ext cx="9143640" cy="1495800"/>
          </a:xfrm>
          <a:prstGeom prst="rect">
            <a:avLst/>
          </a:prstGeom>
        </p:spPr>
      </p:pic>
      <p:sp>
        <p:nvSpPr>
          <p:cNvPr id="209" name="TextShape 1"/>
          <p:cNvSpPr txBox="1"/>
          <p:nvPr/>
        </p:nvSpPr>
        <p:spPr>
          <a:xfrm>
            <a:off x="914400" y="2044800"/>
            <a:ext cx="7082280" cy="3807360"/>
          </a:xfrm>
          <a:prstGeom prst="rect">
            <a:avLst/>
          </a:prstGeom>
        </p:spPr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n-US" sz="2400" i="1">
                <a:solidFill>
                  <a:srgbClr val="A53926"/>
                </a:solidFill>
                <a:latin typeface="Arial"/>
              </a:rPr>
              <a:t>  Tasting Notes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Get it at: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http://jabref.sourceforge.net/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Cost: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Free 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References stored: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Locally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Platforms: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Java-based; all platforms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Browsers: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N/A</a:t>
            </a:r>
            <a:endParaRPr/>
          </a:p>
          <a:p>
            <a:pPr>
              <a:lnSpc>
                <a:spcPct val="100000"/>
              </a:lnSpc>
            </a:pPr>
            <a:r>
              <a:rPr lang="en-US" sz="2400" b="1">
                <a:solidFill>
                  <a:srgbClr val="292934"/>
                </a:solidFill>
                <a:latin typeface="Arial"/>
              </a:rPr>
              <a:t>Import/Export BibTeX: </a:t>
            </a:r>
            <a:r>
              <a:rPr lang="en-US" sz="2400">
                <a:solidFill>
                  <a:srgbClr val="292934"/>
                </a:solidFill>
                <a:latin typeface="Arial"/>
              </a:rPr>
              <a:t>Designed exclusively for BibTeX</a:t>
            </a:r>
            <a:endParaRPr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Bonus tastings!</a:t>
            </a:r>
            <a:endParaRPr/>
          </a:p>
        </p:txBody>
      </p:sp>
      <p:sp>
        <p:nvSpPr>
          <p:cNvPr id="211" name="CustomShape 2"/>
          <p:cNvSpPr/>
          <p:nvPr/>
        </p:nvSpPr>
        <p:spPr>
          <a:xfrm>
            <a:off x="457200" y="1676520"/>
            <a:ext cx="8228880" cy="3606120"/>
          </a:xfrm>
          <a:prstGeom prst="rect">
            <a:avLst/>
          </a:prstGeom>
        </p:spPr>
      </p:sp>
      <p:pic>
        <p:nvPicPr>
          <p:cNvPr id="212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600200" y="1676520"/>
            <a:ext cx="5409360" cy="3606120"/>
          </a:xfrm>
          <a:prstGeom prst="rect">
            <a:avLst/>
          </a:prstGeom>
        </p:spPr>
      </p:pic>
      <p:sp>
        <p:nvSpPr>
          <p:cNvPr id="213" name="CustomShape 3"/>
          <p:cNvSpPr/>
          <p:nvPr/>
        </p:nvSpPr>
        <p:spPr>
          <a:xfrm>
            <a:off x="1523880" y="5410080"/>
            <a:ext cx="7009560" cy="3643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en-US">
                <a:solidFill>
                  <a:srgbClr val="292934"/>
                </a:solidFill>
                <a:latin typeface="Arial"/>
              </a:rPr>
              <a:t>Papers            *           BibDesk            *            EasyBib  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What are your favorites?</a:t>
            </a:r>
            <a:endParaRPr/>
          </a:p>
        </p:txBody>
      </p:sp>
      <p:pic>
        <p:nvPicPr>
          <p:cNvPr id="215" name="Content Placeholder 3"/>
          <p:cNvPicPr/>
          <p:nvPr/>
        </p:nvPicPr>
        <p:blipFill>
          <a:blip r:embed="rId3"/>
          <a:stretch>
            <a:fillRect/>
          </a:stretch>
        </p:blipFill>
        <p:spPr>
          <a:xfrm>
            <a:off x="914400" y="1905120"/>
            <a:ext cx="7420680" cy="47120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dirty="0" smtClean="0">
                <a:solidFill>
                  <a:srgbClr val="D2533C"/>
                </a:solidFill>
                <a:latin typeface="Arial"/>
              </a:rPr>
              <a:t>Don’t drink bad wine - </a:t>
            </a:r>
            <a:r>
              <a:rPr lang="en-US" sz="4000" dirty="0">
                <a:solidFill>
                  <a:srgbClr val="D2533C"/>
                </a:solidFill>
                <a:latin typeface="Arial"/>
              </a:rPr>
              <a:t>Let </a:t>
            </a:r>
            <a:r>
              <a:rPr lang="en-US" sz="4000">
                <a:solidFill>
                  <a:srgbClr val="D2533C"/>
                </a:solidFill>
                <a:latin typeface="Arial"/>
              </a:rPr>
              <a:t>us </a:t>
            </a:r>
            <a:r>
              <a:rPr lang="en-US" sz="4000" smtClean="0">
                <a:solidFill>
                  <a:srgbClr val="D2533C"/>
                </a:solidFill>
                <a:latin typeface="Arial"/>
              </a:rPr>
              <a:t>help!</a:t>
            </a:r>
            <a:endParaRPr dirty="0"/>
          </a:p>
        </p:txBody>
      </p:sp>
      <p:sp>
        <p:nvSpPr>
          <p:cNvPr id="217" name="CustomShape 2"/>
          <p:cNvSpPr/>
          <p:nvPr/>
        </p:nvSpPr>
        <p:spPr>
          <a:xfrm>
            <a:off x="914400" y="2057400"/>
            <a:ext cx="7771680" cy="44190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292934"/>
                </a:solidFill>
                <a:latin typeface="Arial"/>
                <a:hlinkClick r:id="rId3"/>
              </a:rPr>
              <a:t>Pslref@cornell.edu</a:t>
            </a:r>
            <a:r>
              <a:rPr lang="en-US" sz="2400" dirty="0" smtClean="0">
                <a:solidFill>
                  <a:srgbClr val="292934"/>
                </a:solidFill>
                <a:latin typeface="Arial"/>
              </a:rPr>
              <a:t/>
            </a:r>
            <a:br>
              <a:rPr lang="en-US" sz="2400" dirty="0" smtClean="0">
                <a:solidFill>
                  <a:srgbClr val="292934"/>
                </a:solidFill>
                <a:latin typeface="Arial"/>
              </a:rPr>
            </a:b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>
                <a:solidFill>
                  <a:srgbClr val="292934"/>
                </a:solidFill>
                <a:latin typeface="Arial"/>
              </a:rPr>
              <a:t>Leah McEwen (lrm1); Dianne Dietrich (dd388); Jill Wilson (jew248</a:t>
            </a:r>
            <a:r>
              <a:rPr lang="en-US" sz="2400" dirty="0" smtClean="0">
                <a:solidFill>
                  <a:srgbClr val="292934"/>
                </a:solidFill>
                <a:latin typeface="Arial"/>
              </a:rPr>
              <a:t>)</a:t>
            </a:r>
            <a:br>
              <a:rPr lang="en-US" sz="2400" dirty="0" smtClean="0">
                <a:solidFill>
                  <a:srgbClr val="292934"/>
                </a:solidFill>
                <a:latin typeface="Arial"/>
              </a:rPr>
            </a:b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u="sng" dirty="0" smtClean="0">
                <a:solidFill>
                  <a:srgbClr val="0000FF"/>
                </a:solidFill>
                <a:latin typeface="Arial"/>
                <a:hlinkClick r:id="rId4"/>
              </a:rPr>
              <a:t>CUL-CITE-L@list.cornell.edu</a:t>
            </a:r>
            <a:r>
              <a:rPr lang="en-US" sz="2400" u="sng" dirty="0" smtClean="0">
                <a:solidFill>
                  <a:srgbClr val="0000FF"/>
                </a:solidFill>
                <a:latin typeface="Arial"/>
              </a:rPr>
              <a:t/>
            </a:r>
            <a:br>
              <a:rPr lang="en-US" sz="2400" u="sng" dirty="0" smtClean="0">
                <a:solidFill>
                  <a:srgbClr val="0000FF"/>
                </a:solidFill>
                <a:latin typeface="Arial"/>
              </a:rPr>
            </a:b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292934"/>
                </a:solidFill>
                <a:latin typeface="Arial"/>
              </a:rPr>
              <a:t>Workshops at Olin/Uris, Mann and even us.</a:t>
            </a:r>
            <a:endParaRPr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/>
          </p:nvPr>
        </p:nvSpPr>
        <p:spPr>
          <a:xfrm>
            <a:off x="381000" y="273600"/>
            <a:ext cx="8305440" cy="4374600"/>
          </a:xfrm>
        </p:spPr>
        <p:txBody>
          <a:bodyPr/>
          <a:lstStyle/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hlinkClick r:id="rId3"/>
              </a:rPr>
              <a:t>http://www.acschemworx.org/</a:t>
            </a:r>
            <a:endParaRPr lang="en-US" dirty="0" smtClean="0">
              <a:effectLst/>
              <a:hlinkClick r:id="rId3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effectLst/>
                <a:hlinkClick r:id="rId3"/>
              </a:rPr>
              <a:t>icoblog.wordpress.com</a:t>
            </a:r>
            <a:r>
              <a:rPr lang="en-US" dirty="0" smtClean="0">
                <a:effectLst/>
              </a:rPr>
              <a:t> (Endnote)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effectLst/>
                <a:hlinkClick r:id="rId4"/>
              </a:rPr>
              <a:t>http://jabref.sourceforge.net/</a:t>
            </a:r>
            <a:r>
              <a:rPr lang="en-US" dirty="0" smtClean="0">
                <a:effectLst/>
              </a:rPr>
              <a:t>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effectLst/>
                <a:hlinkClick r:id="rId5"/>
              </a:rPr>
              <a:t>http://www.mendeley.com/</a:t>
            </a: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effectLst/>
                <a:hlinkClick r:id="rId6"/>
              </a:rPr>
              <a:t>http://www.refworks.com/</a:t>
            </a: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hlinkClick r:id="rId7"/>
              </a:rPr>
              <a:t>http://seccowinebar.com/2011/11/flight-night-every-monday-swb/</a:t>
            </a: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hlinkClick r:id="rId8"/>
              </a:rPr>
              <a:t>http://www.shaktisfinedining.com/</a:t>
            </a:r>
            <a:r>
              <a:rPr lang="en-US" dirty="0" smtClean="0"/>
              <a:t>  </a:t>
            </a: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dirty="0" smtClean="0">
                <a:effectLst/>
                <a:hlinkClick r:id="rId9"/>
              </a:rPr>
              <a:t>https://www.zotero.org/</a:t>
            </a: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References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648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Today’s flight contains:</a:t>
            </a:r>
            <a:endParaRPr/>
          </a:p>
        </p:txBody>
      </p:sp>
      <p:sp>
        <p:nvSpPr>
          <p:cNvPr id="157" name="CustomShape 2"/>
          <p:cNvSpPr/>
          <p:nvPr/>
        </p:nvSpPr>
        <p:spPr>
          <a:xfrm>
            <a:off x="457200" y="1673280"/>
            <a:ext cx="4037760" cy="47174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smtClean="0">
                <a:solidFill>
                  <a:srgbClr val="292934"/>
                </a:solidFill>
                <a:latin typeface="Arial"/>
              </a:rPr>
              <a:t>Endnote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err="1">
                <a:solidFill>
                  <a:srgbClr val="292934"/>
                </a:solidFill>
                <a:latin typeface="Arial"/>
              </a:rPr>
              <a:t>Refworks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err="1">
                <a:solidFill>
                  <a:srgbClr val="292934"/>
                </a:solidFill>
                <a:latin typeface="Arial"/>
              </a:rPr>
              <a:t>Mendeley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err="1">
                <a:solidFill>
                  <a:srgbClr val="292934"/>
                </a:solidFill>
                <a:latin typeface="Arial"/>
              </a:rPr>
              <a:t>Zotero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err="1">
                <a:solidFill>
                  <a:srgbClr val="292934"/>
                </a:solidFill>
                <a:latin typeface="Arial"/>
              </a:rPr>
              <a:t>ChemWorx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 err="1">
                <a:solidFill>
                  <a:srgbClr val="292934"/>
                </a:solidFill>
                <a:latin typeface="Arial"/>
              </a:rPr>
              <a:t>JabRef</a:t>
            </a:r>
            <a:r>
              <a:rPr lang="en-US" sz="2800" dirty="0">
                <a:solidFill>
                  <a:srgbClr val="292934"/>
                </a:solidFill>
                <a:latin typeface="Arial"/>
              </a:rPr>
              <a:t> </a:t>
            </a:r>
            <a:endParaRPr dirty="0"/>
          </a:p>
          <a:p>
            <a:pPr>
              <a:lnSpc>
                <a:spcPct val="100000"/>
              </a:lnSpc>
              <a:buSzPct val="85000"/>
            </a:pPr>
            <a:endParaRPr dirty="0"/>
          </a:p>
        </p:txBody>
      </p:sp>
      <p:pic>
        <p:nvPicPr>
          <p:cNvPr id="158" name="Content Placeholder 4"/>
          <p:cNvPicPr/>
          <p:nvPr/>
        </p:nvPicPr>
        <p:blipFill>
          <a:blip r:embed="rId3"/>
          <a:stretch>
            <a:fillRect/>
          </a:stretch>
        </p:blipFill>
        <p:spPr>
          <a:xfrm>
            <a:off x="4762440" y="2603520"/>
            <a:ext cx="3809160" cy="2856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rgbClr val="D2533C"/>
                </a:solidFill>
                <a:latin typeface="Arial"/>
              </a:rPr>
              <a:t> </a:t>
            </a:r>
            <a:endParaRPr dirty="0"/>
          </a:p>
        </p:txBody>
      </p:sp>
      <p:sp>
        <p:nvSpPr>
          <p:cNvPr id="160" name="CustomShape 2"/>
          <p:cNvSpPr/>
          <p:nvPr/>
        </p:nvSpPr>
        <p:spPr>
          <a:xfrm>
            <a:off x="457200" y="2286000"/>
            <a:ext cx="4037760" cy="410472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 dirty="0">
                <a:solidFill>
                  <a:srgbClr val="292934"/>
                </a:solidFill>
                <a:latin typeface="Arial"/>
              </a:rPr>
              <a:t>Endnote, a vintage for the ages, this citation manager fairly basic but with some variances.</a:t>
            </a:r>
            <a:endParaRPr dirty="0"/>
          </a:p>
        </p:txBody>
      </p:sp>
      <p:pic>
        <p:nvPicPr>
          <p:cNvPr id="161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5094720" y="1673280"/>
            <a:ext cx="3144600" cy="471744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657663"/>
            <a:ext cx="2857500" cy="8667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rgbClr val="D2533C"/>
                </a:solidFill>
                <a:latin typeface="Arial"/>
              </a:rPr>
              <a:t> </a:t>
            </a:r>
            <a:r>
              <a:rPr lang="en-US" sz="4000" dirty="0" smtClean="0">
                <a:solidFill>
                  <a:srgbClr val="D2533C"/>
                </a:solidFill>
                <a:latin typeface="Arial"/>
              </a:rPr>
              <a:t> </a:t>
            </a:r>
            <a:endParaRPr dirty="0"/>
          </a:p>
        </p:txBody>
      </p:sp>
      <p:sp>
        <p:nvSpPr>
          <p:cNvPr id="163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i="1" dirty="0">
                <a:solidFill>
                  <a:schemeClr val="accent2">
                    <a:lumMod val="75000"/>
                  </a:schemeClr>
                </a:solidFill>
                <a:latin typeface="Arial"/>
              </a:rPr>
              <a:t>Tasting notes:</a:t>
            </a:r>
            <a:endParaRPr i="1" dirty="0">
              <a:solidFill>
                <a:schemeClr val="accent2">
                  <a:lumMod val="75000"/>
                </a:schemeClr>
              </a:solidFill>
            </a:endParaRPr>
          </a:p>
          <a:p>
            <a:pPr>
              <a:lnSpc>
                <a:spcPct val="100000"/>
              </a:lnSpc>
            </a:pP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Get it at: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campus store (purchase)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Cost: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Starts at $119*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References stored: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locally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Platforms: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Mac and PC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Browsers: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all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 err="1">
                <a:solidFill>
                  <a:srgbClr val="292934"/>
                </a:solidFill>
                <a:latin typeface="Arial"/>
              </a:rPr>
              <a:t>BibTeX</a:t>
            </a:r>
            <a:r>
              <a:rPr lang="en-US" sz="2400" b="1" dirty="0">
                <a:solidFill>
                  <a:srgbClr val="292934"/>
                </a:solidFill>
                <a:latin typeface="Arial"/>
              </a:rPr>
              <a:t>: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Export in </a:t>
            </a:r>
            <a:r>
              <a:rPr lang="en-US" sz="2400" dirty="0" err="1">
                <a:solidFill>
                  <a:srgbClr val="292934"/>
                </a:solidFill>
                <a:latin typeface="Arial"/>
              </a:rPr>
              <a:t>BibTeX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 </a:t>
            </a:r>
            <a:r>
              <a:rPr lang="en-US" sz="2400" dirty="0" smtClean="0">
                <a:solidFill>
                  <a:srgbClr val="292934"/>
                </a:solidFill>
                <a:latin typeface="Arial"/>
              </a:rPr>
              <a:t>format</a:t>
            </a:r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endParaRPr lang="en-US" sz="2400" dirty="0">
              <a:solidFill>
                <a:srgbClr val="292934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656745"/>
            <a:ext cx="2857500" cy="8667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51816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  <p:par>
                    <p:cTn id="4" fill="hold">
                      <p:stCondLst>
                        <p:cond delay="indefinite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>
                <a:solidFill>
                  <a:srgbClr val="D2533C"/>
                </a:solidFill>
                <a:latin typeface="Arial"/>
              </a:rPr>
              <a:t>You might like Endnote…	</a:t>
            </a:r>
            <a:endParaRPr/>
          </a:p>
        </p:txBody>
      </p:sp>
      <p:sp>
        <p:nvSpPr>
          <p:cNvPr id="165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</p:sp>
      <p:sp>
        <p:nvSpPr>
          <p:cNvPr id="167" name="CustomShape 2"/>
          <p:cNvSpPr/>
          <p:nvPr/>
        </p:nvSpPr>
        <p:spPr>
          <a:xfrm>
            <a:off x="457200" y="1828800"/>
            <a:ext cx="4037760" cy="456228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800">
                <a:solidFill>
                  <a:srgbClr val="292934"/>
                </a:solidFill>
                <a:latin typeface="Arial"/>
              </a:rPr>
              <a:t>Refworks, a tried and true citation management system, pairs well with most databases.  Great with SciFinder and INSPEC, and not bad with Reaxys.  Enjoy anywhere with web access</a:t>
            </a:r>
            <a:r>
              <a:rPr lang="en-US" sz="2000">
                <a:solidFill>
                  <a:srgbClr val="292934"/>
                </a:solidFill>
                <a:latin typeface="Arial"/>
              </a:rPr>
              <a:t>. </a:t>
            </a:r>
            <a:endParaRPr/>
          </a:p>
        </p:txBody>
      </p:sp>
      <p:pic>
        <p:nvPicPr>
          <p:cNvPr id="168" name="Content Placeholder 8"/>
          <p:cNvPicPr/>
          <p:nvPr/>
        </p:nvPicPr>
        <p:blipFill>
          <a:blip r:embed="rId3"/>
          <a:stretch>
            <a:fillRect/>
          </a:stretch>
        </p:blipFill>
        <p:spPr>
          <a:xfrm>
            <a:off x="533520" y="762120"/>
            <a:ext cx="4037760" cy="664920"/>
          </a:xfrm>
          <a:prstGeom prst="rect">
            <a:avLst/>
          </a:prstGeom>
        </p:spPr>
      </p:pic>
      <p:pic>
        <p:nvPicPr>
          <p:cNvPr id="169" name="Picture 2"/>
          <p:cNvPicPr/>
          <p:nvPr/>
        </p:nvPicPr>
        <p:blipFill>
          <a:blip r:embed="rId4"/>
          <a:stretch>
            <a:fillRect/>
          </a:stretch>
        </p:blipFill>
        <p:spPr>
          <a:xfrm>
            <a:off x="6046920" y="2197080"/>
            <a:ext cx="2181960" cy="3656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</p:sp>
      <p:sp>
        <p:nvSpPr>
          <p:cNvPr id="171" name="CustomShape 2"/>
          <p:cNvSpPr/>
          <p:nvPr/>
        </p:nvSpPr>
        <p:spPr>
          <a:xfrm>
            <a:off x="457200" y="2514600"/>
            <a:ext cx="8228880" cy="39618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Get it at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refworks.cornell.edu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Cost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Free (site license!)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References stored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remotely on the web, </a:t>
            </a:r>
            <a:r>
              <a:rPr lang="en-US" sz="2400" dirty="0" smtClean="0">
                <a:solidFill>
                  <a:srgbClr val="292934"/>
                </a:solidFill>
                <a:latin typeface="Arial"/>
              </a:rPr>
              <a:t>and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	local </a:t>
            </a:r>
            <a:r>
              <a:rPr lang="en-US" sz="2400" dirty="0" smtClean="0">
                <a:solidFill>
                  <a:srgbClr val="292934"/>
                </a:solidFill>
                <a:latin typeface="Arial"/>
              </a:rPr>
              <a:t>     	backup 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possible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Platforms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Mac, PC and Linux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Browsers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all</a:t>
            </a:r>
            <a:endParaRPr dirty="0"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2400" b="1" dirty="0">
                <a:solidFill>
                  <a:srgbClr val="292934"/>
                </a:solidFill>
                <a:latin typeface="Arial"/>
              </a:rPr>
              <a:t>Import/Export </a:t>
            </a:r>
            <a:r>
              <a:rPr lang="en-US" sz="2400" b="1" dirty="0" err="1">
                <a:solidFill>
                  <a:srgbClr val="292934"/>
                </a:solidFill>
                <a:latin typeface="Arial"/>
              </a:rPr>
              <a:t>BibTeX</a:t>
            </a:r>
            <a:r>
              <a:rPr lang="en-US" sz="2400" dirty="0">
                <a:solidFill>
                  <a:srgbClr val="292934"/>
                </a:solidFill>
                <a:latin typeface="Arial"/>
              </a:rPr>
              <a:t>: Yes!</a:t>
            </a:r>
            <a:endParaRPr dirty="0"/>
          </a:p>
          <a:p>
            <a:pPr>
              <a:lnSpc>
                <a:spcPct val="100000"/>
              </a:lnSpc>
            </a:pPr>
            <a:endParaRPr dirty="0"/>
          </a:p>
        </p:txBody>
      </p:sp>
      <p:sp>
        <p:nvSpPr>
          <p:cNvPr id="172" name="CustomShape 3"/>
          <p:cNvSpPr/>
          <p:nvPr/>
        </p:nvSpPr>
        <p:spPr>
          <a:xfrm>
            <a:off x="0" y="1676520"/>
            <a:ext cx="3351960" cy="6390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i="1">
                <a:solidFill>
                  <a:srgbClr val="A53926"/>
                </a:solidFill>
                <a:latin typeface="Arial"/>
              </a:rPr>
              <a:t>Tasting Notes</a:t>
            </a:r>
            <a:endParaRPr/>
          </a:p>
        </p:txBody>
      </p:sp>
      <p:pic>
        <p:nvPicPr>
          <p:cNvPr id="173" name="Picture 6"/>
          <p:cNvPicPr/>
          <p:nvPr/>
        </p:nvPicPr>
        <p:blipFill>
          <a:blip r:embed="rId3"/>
          <a:stretch>
            <a:fillRect/>
          </a:stretch>
        </p:blipFill>
        <p:spPr>
          <a:xfrm>
            <a:off x="380880" y="672480"/>
            <a:ext cx="4876200" cy="803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CustomShape 1"/>
          <p:cNvSpPr/>
          <p:nvPr/>
        </p:nvSpPr>
        <p:spPr>
          <a:xfrm>
            <a:off x="457200" y="533520"/>
            <a:ext cx="8228880" cy="99000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>
              <a:lnSpc>
                <a:spcPct val="100000"/>
              </a:lnSpc>
            </a:pPr>
            <a:r>
              <a:rPr lang="en-US" sz="4000" i="1">
                <a:solidFill>
                  <a:srgbClr val="D2533C"/>
                </a:solidFill>
                <a:latin typeface="Arial"/>
              </a:rPr>
              <a:t>You will enjoy RefWorks  if…</a:t>
            </a:r>
            <a:endParaRPr/>
          </a:p>
        </p:txBody>
      </p:sp>
      <p:sp>
        <p:nvSpPr>
          <p:cNvPr id="175" name="CustomShape 2"/>
          <p:cNvSpPr/>
          <p:nvPr/>
        </p:nvSpPr>
        <p:spPr>
          <a:xfrm>
            <a:off x="457200" y="1600200"/>
            <a:ext cx="8228880" cy="48762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600">
                <a:solidFill>
                  <a:srgbClr val="292934"/>
                </a:solidFill>
                <a:latin typeface="Arial"/>
              </a:rPr>
              <a:t>Endnote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600">
                <a:solidFill>
                  <a:srgbClr val="292934"/>
                </a:solidFill>
                <a:latin typeface="Arial"/>
              </a:rPr>
              <a:t>Customer support</a:t>
            </a: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600">
                <a:solidFill>
                  <a:srgbClr val="292934"/>
                </a:solidFill>
                <a:latin typeface="Arial"/>
              </a:rPr>
              <a:t>GetIt! Cornell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85000"/>
              <a:buFont typeface="Arial"/>
              <a:buChar char="•"/>
            </a:pPr>
            <a:r>
              <a:rPr lang="en-US" sz="3600">
                <a:solidFill>
                  <a:srgbClr val="292934"/>
                </a:solidFill>
                <a:latin typeface="Wingdings"/>
              </a:rPr>
              <a:t></a:t>
            </a:r>
            <a:r>
              <a:rPr lang="en-US" sz="3600">
                <a:solidFill>
                  <a:srgbClr val="292934"/>
                </a:solidFill>
                <a:latin typeface="Arial"/>
              </a:rPr>
              <a:t> Bottom Line – Standard table wine</a:t>
            </a:r>
            <a:endParaRPr/>
          </a:p>
        </p:txBody>
      </p:sp>
      <p:pic>
        <p:nvPicPr>
          <p:cNvPr id="176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4419720" y="2324160"/>
            <a:ext cx="522000" cy="5328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4643</TotalTime>
  <Words>1230</Words>
  <Application>Microsoft Macintosh PowerPoint</Application>
  <PresentationFormat>On-screen Show (4:3)</PresentationFormat>
  <Paragraphs>239</Paragraphs>
  <Slides>25</Slides>
  <Notes>25</Notes>
  <HiddenSlides>6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Office Theme</vt:lpstr>
      <vt:lpstr>Office Theme</vt:lpstr>
      <vt:lpstr>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Image References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LIB-NEHProject</dc:creator>
  <cp:lastModifiedBy>Anne Rauh</cp:lastModifiedBy>
  <cp:revision>32</cp:revision>
  <cp:lastPrinted>2013-10-24T17:40:01Z</cp:lastPrinted>
  <dcterms:modified xsi:type="dcterms:W3CDTF">2014-10-29T20:11:24Z</dcterms:modified>
</cp:coreProperties>
</file>