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70" r:id="rId9"/>
    <p:sldId id="267" r:id="rId10"/>
    <p:sldId id="262" r:id="rId11"/>
    <p:sldId id="264" r:id="rId12"/>
    <p:sldId id="268" r:id="rId13"/>
    <p:sldId id="269" r:id="rId14"/>
    <p:sldId id="265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 autoAdjust="0"/>
    <p:restoredTop sz="66788" autoAdjust="0"/>
  </p:normalViewPr>
  <p:slideViewPr>
    <p:cSldViewPr>
      <p:cViewPr varScale="1">
        <p:scale>
          <a:sx n="69" d="100"/>
          <a:sy n="69" d="100"/>
        </p:scale>
        <p:origin x="-269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5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Attendees</c:v>
                </c:pt>
              </c:strCache>
            </c:strRef>
          </c:tx>
          <c:dLbls>
            <c:dLbl>
              <c:idx val="0"/>
              <c:layout>
                <c:manualLayout>
                  <c:x val="-0.113431746125137"/>
                  <c:y val="-0.141713535808024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18951430560867"/>
                  <c:y val="0.0769471316085489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Graduate</c:v>
                </c:pt>
                <c:pt idx="1">
                  <c:v>Post Doc</c:v>
                </c:pt>
                <c:pt idx="2">
                  <c:v>Undergraduate</c:v>
                </c:pt>
                <c:pt idx="3">
                  <c:v>Researcher</c:v>
                </c:pt>
                <c:pt idx="4">
                  <c:v>Librarian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101.0</c:v>
                </c:pt>
                <c:pt idx="1">
                  <c:v>18.0</c:v>
                </c:pt>
                <c:pt idx="2">
                  <c:v>8.0</c:v>
                </c:pt>
                <c:pt idx="3">
                  <c:v>3.0</c:v>
                </c:pt>
                <c:pt idx="4">
                  <c:v>2.0</c:v>
                </c:pt>
                <c:pt idx="5">
                  <c:v>3.0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/>
            </a:pPr>
            <a:r>
              <a:rPr lang="en-US" sz="3200"/>
              <a:t>Attendees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Attendees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Graduate</c:v>
                </c:pt>
                <c:pt idx="1">
                  <c:v>Post Doc</c:v>
                </c:pt>
                <c:pt idx="2">
                  <c:v>Undergraduate</c:v>
                </c:pt>
                <c:pt idx="3">
                  <c:v>Researcher</c:v>
                </c:pt>
                <c:pt idx="4">
                  <c:v>Librarian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101.0</c:v>
                </c:pt>
                <c:pt idx="1">
                  <c:v>18.0</c:v>
                </c:pt>
                <c:pt idx="2">
                  <c:v>8.0</c:v>
                </c:pt>
                <c:pt idx="3">
                  <c:v>3.0</c:v>
                </c:pt>
                <c:pt idx="4">
                  <c:v>2.0</c:v>
                </c:pt>
                <c:pt idx="5">
                  <c:v>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62769191928903"/>
          <c:y val="0.307662527760953"/>
          <c:w val="0.228130706596606"/>
          <c:h val="0.488200417255535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800" dirty="0"/>
              <a:t>Institution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Cornell</c:v>
                </c:pt>
                <c:pt idx="1">
                  <c:v>Syracuse University</c:v>
                </c:pt>
                <c:pt idx="2">
                  <c:v>University of Buffalo</c:v>
                </c:pt>
                <c:pt idx="3">
                  <c:v>University of Rochester</c:v>
                </c:pt>
                <c:pt idx="4">
                  <c:v>Williams College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118.0</c:v>
                </c:pt>
                <c:pt idx="1">
                  <c:v>4.0</c:v>
                </c:pt>
                <c:pt idx="2">
                  <c:v>5.0</c:v>
                </c:pt>
                <c:pt idx="3">
                  <c:v>6.0</c:v>
                </c:pt>
                <c:pt idx="4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86F50-6AC5-4E3D-B6E6-7406A79A58E3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39197-8CE0-4717-907E-801C8C64B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90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39197-8CE0-4717-907E-801C8C64B2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283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39197-8CE0-4717-907E-801C8C64B2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7109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39197-8CE0-4717-907E-801C8C64B2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585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39197-8CE0-4717-907E-801C8C64B2D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79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39197-8CE0-4717-907E-801C8C64B2D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7807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39197-8CE0-4717-907E-801C8C64B2D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291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39197-8CE0-4717-907E-801C8C64B2D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06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39197-8CE0-4717-907E-801C8C64B2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29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39197-8CE0-4717-907E-801C8C64B2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442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39197-8CE0-4717-907E-801C8C64B2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72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39197-8CE0-4717-907E-801C8C64B2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64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39197-8CE0-4717-907E-801C8C64B2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20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39197-8CE0-4717-907E-801C8C64B2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939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39197-8CE0-4717-907E-801C8C64B2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050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39197-8CE0-4717-907E-801C8C64B2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644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80A4A05-1B2D-419A-96A2-362F94A760FD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B89BDA9-C4AD-4105-A181-59F488C412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4A05-1B2D-419A-96A2-362F94A760FD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BDA9-C4AD-4105-A181-59F488C412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4A05-1B2D-419A-96A2-362F94A760FD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BDA9-C4AD-4105-A181-59F488C412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4A05-1B2D-419A-96A2-362F94A760FD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BDA9-C4AD-4105-A181-59F488C412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4A05-1B2D-419A-96A2-362F94A760FD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BDA9-C4AD-4105-A181-59F488C412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4A05-1B2D-419A-96A2-362F94A760FD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BDA9-C4AD-4105-A181-59F488C412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80A4A05-1B2D-419A-96A2-362F94A760FD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89BDA9-C4AD-4105-A181-59F488C41235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80A4A05-1B2D-419A-96A2-362F94A760FD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B89BDA9-C4AD-4105-A181-59F488C412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4A05-1B2D-419A-96A2-362F94A760FD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BDA9-C4AD-4105-A181-59F488C412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4A05-1B2D-419A-96A2-362F94A760FD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BDA9-C4AD-4105-A181-59F488C412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4A05-1B2D-419A-96A2-362F94A760FD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BDA9-C4AD-4105-A181-59F488C412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80A4A05-1B2D-419A-96A2-362F94A760FD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B89BDA9-C4AD-4105-A181-59F488C4123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2457451"/>
          </a:xfrm>
        </p:spPr>
        <p:txBody>
          <a:bodyPr>
            <a:noAutofit/>
          </a:bodyPr>
          <a:lstStyle/>
          <a:p>
            <a:pPr algn="ctr"/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en-US" sz="2400" i="1" dirty="0"/>
              <a:t/>
            </a:r>
            <a:br>
              <a:rPr lang="en-US" sz="2400" i="1" dirty="0"/>
            </a:br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en-US" sz="2400" i="1" dirty="0"/>
              <a:t/>
            </a:r>
            <a:br>
              <a:rPr lang="en-US" sz="2400" i="1" dirty="0"/>
            </a:br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en-US" sz="2400" i="1" dirty="0" smtClean="0"/>
              <a:t>Connecting the Outreach Dots: </a:t>
            </a:r>
            <a:br>
              <a:rPr lang="en-US" sz="2400" i="1" dirty="0" smtClean="0"/>
            </a:br>
            <a:r>
              <a:rPr lang="en-US" sz="2400" i="1" dirty="0" smtClean="0"/>
              <a:t>Librarians and Graduate Students at Cornell Collaborating on Dynamic Programs </a:t>
            </a:r>
            <a:br>
              <a:rPr lang="en-US" sz="2400" i="1" dirty="0" smtClean="0"/>
            </a:br>
            <a:r>
              <a:rPr lang="en-US" sz="2400" i="1" dirty="0" smtClean="0"/>
              <a:t>in Chemistry Research and Professional Development</a:t>
            </a:r>
            <a:br>
              <a:rPr lang="en-US" sz="2400" i="1" dirty="0" smtClean="0"/>
            </a:br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en-US" sz="2400" i="1" dirty="0" smtClean="0"/>
              <a:t/>
            </a:r>
            <a:br>
              <a:rPr lang="en-US" sz="2400" i="1" dirty="0" smtClean="0"/>
            </a:br>
            <a:endParaRPr lang="en-US" sz="24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Jill Wilson</a:t>
            </a:r>
            <a:br>
              <a:rPr lang="en-US" dirty="0" smtClean="0"/>
            </a:br>
            <a:r>
              <a:rPr lang="en-US" dirty="0" smtClean="0"/>
              <a:t>Outreach Coordinator for</a:t>
            </a:r>
            <a:br>
              <a:rPr lang="en-US" dirty="0" smtClean="0"/>
            </a:br>
            <a:r>
              <a:rPr lang="en-US" dirty="0" smtClean="0"/>
              <a:t>Engineering, Math and </a:t>
            </a:r>
          </a:p>
          <a:p>
            <a:r>
              <a:rPr lang="en-US" dirty="0" smtClean="0"/>
              <a:t>Physical Sciences Libraries</a:t>
            </a:r>
            <a:br>
              <a:rPr lang="en-US" dirty="0" smtClean="0"/>
            </a:br>
            <a:r>
              <a:rPr lang="en-US" dirty="0" smtClean="0"/>
              <a:t>Cornell University</a:t>
            </a:r>
            <a:r>
              <a:rPr lang="en-US" i="1" dirty="0" smtClean="0"/>
              <a:t/>
            </a:r>
            <a:br>
              <a:rPr lang="en-US" i="1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03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Great!  What else?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ACS </a:t>
            </a:r>
            <a:r>
              <a:rPr lang="en-US" dirty="0"/>
              <a:t>local </a:t>
            </a:r>
            <a:r>
              <a:rPr lang="en-US" dirty="0" smtClean="0"/>
              <a:t>graduate student chapter</a:t>
            </a:r>
          </a:p>
          <a:p>
            <a:r>
              <a:rPr lang="en-US" dirty="0" smtClean="0"/>
              <a:t>More </a:t>
            </a:r>
            <a:r>
              <a:rPr lang="en-US" dirty="0" err="1" smtClean="0"/>
              <a:t>SciFinder</a:t>
            </a:r>
            <a:r>
              <a:rPr lang="en-US" dirty="0" smtClean="0"/>
              <a:t> </a:t>
            </a:r>
            <a:r>
              <a:rPr lang="en-US" dirty="0"/>
              <a:t>workshops </a:t>
            </a:r>
          </a:p>
          <a:p>
            <a:r>
              <a:rPr lang="en-US" dirty="0"/>
              <a:t>Library </a:t>
            </a:r>
            <a:r>
              <a:rPr lang="en-US" dirty="0" smtClean="0"/>
              <a:t>recognition</a:t>
            </a:r>
          </a:p>
          <a:p>
            <a:r>
              <a:rPr lang="en-US" dirty="0"/>
              <a:t>Relationships strengthened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67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keep going 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 smtClean="0"/>
              <a:t>Other workshops  </a:t>
            </a:r>
          </a:p>
          <a:p>
            <a:r>
              <a:rPr lang="en-US" sz="2800" dirty="0" smtClean="0"/>
              <a:t>More instruction</a:t>
            </a:r>
          </a:p>
          <a:p>
            <a:r>
              <a:rPr lang="en-US" sz="2800" dirty="0" smtClean="0"/>
              <a:t>Cross-campus connections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jillwil\AppData\Local\Microsoft\Windows\Temporary Internet Files\Content.IE5\RY9FTI3E\MP90040731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838200"/>
            <a:ext cx="3903133" cy="585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83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speaking workshop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Presentation skills outside of teaching</a:t>
            </a:r>
          </a:p>
          <a:p>
            <a:r>
              <a:rPr lang="en-US" sz="2800" dirty="0" smtClean="0"/>
              <a:t>Logistics</a:t>
            </a:r>
          </a:p>
          <a:p>
            <a:r>
              <a:rPr lang="en-US" sz="2800" dirty="0"/>
              <a:t>M</a:t>
            </a:r>
            <a:r>
              <a:rPr lang="en-US" sz="2800" dirty="0" smtClean="0"/>
              <a:t>urphy’s law </a:t>
            </a:r>
          </a:p>
          <a:p>
            <a:r>
              <a:rPr lang="en-US" sz="2800" dirty="0" smtClean="0"/>
              <a:t>Dress, communicating science, etc.</a:t>
            </a:r>
            <a:endParaRPr lang="en-US" sz="2800" dirty="0"/>
          </a:p>
        </p:txBody>
      </p:sp>
      <p:pic>
        <p:nvPicPr>
          <p:cNvPr id="1026" name="Picture 2" descr="C:\Users\Administrator\AppData\Local\Microsoft\Windows\Temporary Internet Files\Content.IE5\ETWSZ76E\MP900430971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686" y="2133600"/>
            <a:ext cx="3018781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224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ChemCon</a:t>
            </a:r>
            <a:r>
              <a:rPr lang="en-US" dirty="0" smtClean="0"/>
              <a:t>? (or “</a:t>
            </a:r>
            <a:r>
              <a:rPr lang="en-US" dirty="0" err="1" smtClean="0"/>
              <a:t>unconference</a:t>
            </a:r>
            <a:r>
              <a:rPr lang="en-US" smtClean="0"/>
              <a:t>”)</a:t>
            </a:r>
            <a:endParaRPr lang="en-US" dirty="0"/>
          </a:p>
        </p:txBody>
      </p:sp>
      <p:pic>
        <p:nvPicPr>
          <p:cNvPr id="4099" name="Picture 3" descr="C:\Users\jillwil\AppData\Local\Microsoft\Windows\Temporary Internet Files\Content.IE5\KBF77QET\MP900433150[1]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78063"/>
            <a:ext cx="64008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971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Wherever we may go…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We are better librarians (Yes? Yes!)</a:t>
            </a:r>
          </a:p>
          <a:p>
            <a:r>
              <a:rPr lang="en-US" dirty="0" smtClean="0"/>
              <a:t>Outreach is better, different, unconventional</a:t>
            </a:r>
          </a:p>
          <a:p>
            <a:r>
              <a:rPr lang="en-US" dirty="0" smtClean="0"/>
              <a:t>Ownership of library – users’ library</a:t>
            </a:r>
            <a:endParaRPr lang="en-US" dirty="0"/>
          </a:p>
        </p:txBody>
      </p:sp>
      <p:pic>
        <p:nvPicPr>
          <p:cNvPr id="5127" name="Picture 7" descr="C:\Users\jillwil\AppData\Local\Microsoft\Windows\Temporary Internet Files\Content.IE5\RW7P1RIA\MP900385981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085" y="2249488"/>
            <a:ext cx="3232830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32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43000"/>
            <a:ext cx="8229600" cy="1066800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249488"/>
            <a:ext cx="8229600" cy="4324350"/>
          </a:xfrm>
        </p:spPr>
        <p:txBody>
          <a:bodyPr/>
          <a:lstStyle/>
          <a:p>
            <a:pPr marL="109728" indent="0" algn="ctr">
              <a:buNone/>
            </a:pPr>
            <a:endParaRPr lang="en-US" dirty="0" smtClean="0"/>
          </a:p>
          <a:p>
            <a:pPr marL="109728" indent="0" algn="ctr">
              <a:buNone/>
            </a:pPr>
            <a:endParaRPr lang="en-US" dirty="0"/>
          </a:p>
          <a:p>
            <a:pPr marL="109728" indent="0" algn="ctr">
              <a:buNone/>
            </a:pPr>
            <a:r>
              <a:rPr lang="en-US" dirty="0" smtClean="0"/>
              <a:t>Jill Wilson</a:t>
            </a:r>
          </a:p>
          <a:p>
            <a:pPr marL="109728" indent="0" algn="ctr">
              <a:buNone/>
            </a:pPr>
            <a:r>
              <a:rPr lang="en-US" dirty="0" smtClean="0"/>
              <a:t>jew248@cornell.edu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1174750"/>
            <a:ext cx="6350000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951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PSL (Physical Sciences Library)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Virtual Library</a:t>
            </a:r>
          </a:p>
          <a:p>
            <a:r>
              <a:rPr lang="en-US" i="1" dirty="0" smtClean="0"/>
              <a:t>Research</a:t>
            </a:r>
            <a:r>
              <a:rPr lang="en-US" dirty="0" smtClean="0"/>
              <a:t> Library</a:t>
            </a:r>
          </a:p>
          <a:p>
            <a:r>
              <a:rPr lang="en-US" dirty="0"/>
              <a:t>Services, digital collections</a:t>
            </a:r>
          </a:p>
          <a:p>
            <a:r>
              <a:rPr lang="en-US" dirty="0" smtClean="0"/>
              <a:t>Reinvigorated outreach</a:t>
            </a:r>
          </a:p>
          <a:p>
            <a:r>
              <a:rPr lang="en-US" dirty="0" smtClean="0"/>
              <a:t>Embedded subject librarians</a:t>
            </a:r>
          </a:p>
        </p:txBody>
      </p:sp>
    </p:spTree>
    <p:extLst>
      <p:ext uri="{BB962C8B-B14F-4D97-AF65-F5344CB8AC3E}">
        <p14:creationId xmlns:p14="http://schemas.microsoft.com/office/powerpoint/2010/main" val="258621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609600"/>
            <a:ext cx="4165600" cy="60960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5518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Bringing ACSOC to Cornell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09728" indent="0" algn="ctr">
              <a:buNone/>
            </a:pPr>
            <a:endParaRPr lang="en-US" b="1" dirty="0" smtClean="0"/>
          </a:p>
          <a:p>
            <a:r>
              <a:rPr lang="en-US" dirty="0" smtClean="0"/>
              <a:t>Graduate students</a:t>
            </a:r>
          </a:p>
          <a:p>
            <a:r>
              <a:rPr lang="en-US" dirty="0" smtClean="0"/>
              <a:t>Faculty</a:t>
            </a:r>
          </a:p>
          <a:p>
            <a:r>
              <a:rPr lang="en-US" dirty="0" smtClean="0"/>
              <a:t>ACS!</a:t>
            </a:r>
          </a:p>
          <a:p>
            <a:r>
              <a:rPr lang="en-US" dirty="0" smtClean="0"/>
              <a:t>Librarians (subject, outreach)</a:t>
            </a:r>
          </a:p>
        </p:txBody>
      </p:sp>
      <p:pic>
        <p:nvPicPr>
          <p:cNvPr id="6" name="Picture 2" descr="C:\Users\jillwil\AppData\Local\Microsoft\Windows\Temporary Internet Files\Content.IE5\PX05W9TI\MP900430570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8109" y="2249488"/>
            <a:ext cx="3018781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94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ACSOC our 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In-house developed modules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NSF grants</a:t>
            </a: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SciFinder</a:t>
            </a:r>
            <a:r>
              <a:rPr lang="en-US" dirty="0" smtClean="0">
                <a:solidFill>
                  <a:schemeClr val="tx1"/>
                </a:solidFill>
              </a:rPr>
              <a:t> Ninja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Communicating your science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/>
              <a:t>Mixed panelists and moderators</a:t>
            </a:r>
          </a:p>
          <a:p>
            <a:r>
              <a:rPr lang="en-US" dirty="0" smtClean="0"/>
              <a:t>Local flavor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286000"/>
            <a:ext cx="2843383" cy="3200400"/>
          </a:xfrm>
        </p:spPr>
      </p:pic>
    </p:spTree>
    <p:extLst>
      <p:ext uri="{BB962C8B-B14F-4D97-AF65-F5344CB8AC3E}">
        <p14:creationId xmlns:p14="http://schemas.microsoft.com/office/powerpoint/2010/main" val="59489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Attendees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dirty="0" smtClean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139010114"/>
              </p:ext>
            </p:extLst>
          </p:nvPr>
        </p:nvGraphicFramePr>
        <p:xfrm>
          <a:off x="0" y="1676400"/>
          <a:ext cx="9144001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idx="4294967295"/>
          </p:nvPr>
        </p:nvSpPr>
        <p:spPr>
          <a:xfrm flipH="1">
            <a:off x="-304799" y="2244725"/>
            <a:ext cx="304800" cy="422275"/>
          </a:xfrm>
        </p:spPr>
        <p:txBody>
          <a:bodyPr>
            <a:normAutofit fontScale="92500" lnSpcReduction="20000"/>
          </a:bodyPr>
          <a:lstStyle/>
          <a:p>
            <a:pPr marL="109728" indent="0" algn="ctr">
              <a:buNone/>
            </a:pP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4294967295"/>
          </p:nvPr>
        </p:nvSpPr>
        <p:spPr>
          <a:xfrm>
            <a:off x="5102225" y="2244725"/>
            <a:ext cx="4041775" cy="457200"/>
          </a:xfrm>
        </p:spPr>
        <p:txBody>
          <a:bodyPr>
            <a:normAutofit fontScale="92500" lnSpcReduction="10000"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40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568091814"/>
              </p:ext>
            </p:extLst>
          </p:nvPr>
        </p:nvGraphicFramePr>
        <p:xfrm>
          <a:off x="313267" y="762000"/>
          <a:ext cx="8373533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3176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545718385"/>
              </p:ext>
            </p:extLst>
          </p:nvPr>
        </p:nvGraphicFramePr>
        <p:xfrm>
          <a:off x="152400" y="762000"/>
          <a:ext cx="88392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4302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43000"/>
            <a:ext cx="8229600" cy="1066800"/>
          </a:xfrm>
        </p:spPr>
        <p:txBody>
          <a:bodyPr/>
          <a:lstStyle/>
          <a:p>
            <a:r>
              <a:rPr lang="en-US" dirty="0" smtClean="0"/>
              <a:t>            Feedback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1336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“I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finally figured out how an ACS article is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published…”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4724400"/>
            <a:ext cx="381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“…good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recommendations for my students in regards to building their resumes 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and things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to consider when presenting their scientific work,”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4419600"/>
            <a:ext cx="281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“I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learned the importance of networking and I learned about many new resources that the ACS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offers.”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6600" y="28956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“I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would absolutely recommend ACS on campus to a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colleague.”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052" name="Picture 4" descr="C:\Users\jillwil\AppData\Local\Microsoft\Windows\Temporary Internet Files\Content.IE5\PX05W9TI\MC90043255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1316739" cy="131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638800" y="1850139"/>
            <a:ext cx="304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“…really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efficient way to network and gain access to new information without having to leave town!”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32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13393</TotalTime>
  <Words>261</Words>
  <Application>Microsoft Macintosh PowerPoint</Application>
  <PresentationFormat>On-screen Show (4:3)</PresentationFormat>
  <Paragraphs>71</Paragraphs>
  <Slides>15</Slides>
  <Notes>15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Urban</vt:lpstr>
      <vt:lpstr>     Connecting the Outreach Dots:  Librarians and Graduate Students at Cornell Collaborating on Dynamic Programs  in Chemistry Research and Professional Development   </vt:lpstr>
      <vt:lpstr>The PSL (Physical Sciences Library)</vt:lpstr>
      <vt:lpstr>PowerPoint Presentation</vt:lpstr>
      <vt:lpstr>Bringing ACSOC to Cornell</vt:lpstr>
      <vt:lpstr>Making ACSOC our own</vt:lpstr>
      <vt:lpstr>Attendees </vt:lpstr>
      <vt:lpstr>PowerPoint Presentation</vt:lpstr>
      <vt:lpstr>PowerPoint Presentation</vt:lpstr>
      <vt:lpstr>            Feedback</vt:lpstr>
      <vt:lpstr>Great!  What else?</vt:lpstr>
      <vt:lpstr>We keep going -</vt:lpstr>
      <vt:lpstr>Public speaking workshop</vt:lpstr>
      <vt:lpstr>ChemCon? (or “unconference”)</vt:lpstr>
      <vt:lpstr>Wherever we may go…</vt:lpstr>
      <vt:lpstr>PowerPoint Presentation</vt:lpstr>
    </vt:vector>
  </TitlesOfParts>
  <Company>Cornell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LibUser</dc:creator>
  <cp:lastModifiedBy>Anne Rauh</cp:lastModifiedBy>
  <cp:revision>61</cp:revision>
  <dcterms:created xsi:type="dcterms:W3CDTF">2012-09-25T18:28:30Z</dcterms:created>
  <dcterms:modified xsi:type="dcterms:W3CDTF">2014-10-29T20:04:20Z</dcterms:modified>
</cp:coreProperties>
</file>