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slides/slide62.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9.xml" ContentType="application/vnd.openxmlformats-officedocument.presentationml.notes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slides/slide61.xml" ContentType="application/vnd.openxmlformats-officedocument.presentationml.slide+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Override PartName="/ppt/notesSlides/notesSlide8.xml" ContentType="application/vnd.openxmlformats-officedocument.presentationml.notesSlide+xml"/>
  <Default Extension="png" ContentType="image/png"/>
  <Override PartName="/ppt/slides/slide12.xml" ContentType="application/vnd.openxmlformats-officedocument.presentationml.slide+xml"/>
  <Override PartName="/ppt/notesSlides/notesSlide14.xml" ContentType="application/vnd.openxmlformats-officedocument.presentationml.notesSlide+xml"/>
  <Override PartName="/ppt/slides/slide60.xml" ContentType="application/vnd.openxmlformats-officedocument.presentationml.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slides/slide49.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slides/slide48.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slides/slide57.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s/slide56.xml" ContentType="application/vnd.openxmlformats-officedocument.presentationml.slid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64"/>
  </p:notesMasterIdLst>
  <p:handoutMasterIdLst>
    <p:handoutMasterId r:id="rId65"/>
  </p:handoutMasterIdLst>
  <p:sldIdLst>
    <p:sldId id="261" r:id="rId2"/>
    <p:sldId id="265" r:id="rId3"/>
    <p:sldId id="333" r:id="rId4"/>
    <p:sldId id="401" r:id="rId5"/>
    <p:sldId id="381" r:id="rId6"/>
    <p:sldId id="382" r:id="rId7"/>
    <p:sldId id="383" r:id="rId8"/>
    <p:sldId id="384" r:id="rId9"/>
    <p:sldId id="385" r:id="rId10"/>
    <p:sldId id="386" r:id="rId11"/>
    <p:sldId id="387" r:id="rId12"/>
    <p:sldId id="388" r:id="rId13"/>
    <p:sldId id="389" r:id="rId14"/>
    <p:sldId id="390" r:id="rId15"/>
    <p:sldId id="391" r:id="rId16"/>
    <p:sldId id="393" r:id="rId17"/>
    <p:sldId id="328" r:id="rId18"/>
    <p:sldId id="332" r:id="rId19"/>
    <p:sldId id="278" r:id="rId20"/>
    <p:sldId id="267" r:id="rId21"/>
    <p:sldId id="281" r:id="rId22"/>
    <p:sldId id="395" r:id="rId23"/>
    <p:sldId id="329" r:id="rId24"/>
    <p:sldId id="396" r:id="rId25"/>
    <p:sldId id="336" r:id="rId26"/>
    <p:sldId id="378" r:id="rId27"/>
    <p:sldId id="402" r:id="rId28"/>
    <p:sldId id="397" r:id="rId29"/>
    <p:sldId id="345" r:id="rId30"/>
    <p:sldId id="372" r:id="rId31"/>
    <p:sldId id="355" r:id="rId32"/>
    <p:sldId id="356" r:id="rId33"/>
    <p:sldId id="354" r:id="rId34"/>
    <p:sldId id="398" r:id="rId35"/>
    <p:sldId id="379" r:id="rId36"/>
    <p:sldId id="361" r:id="rId37"/>
    <p:sldId id="362" r:id="rId38"/>
    <p:sldId id="367" r:id="rId39"/>
    <p:sldId id="368" r:id="rId40"/>
    <p:sldId id="291" r:id="rId41"/>
    <p:sldId id="399" r:id="rId42"/>
    <p:sldId id="295" r:id="rId43"/>
    <p:sldId id="296" r:id="rId44"/>
    <p:sldId id="297" r:id="rId45"/>
    <p:sldId id="298" r:id="rId46"/>
    <p:sldId id="360" r:id="rId47"/>
    <p:sldId id="303" r:id="rId48"/>
    <p:sldId id="304" r:id="rId49"/>
    <p:sldId id="305" r:id="rId50"/>
    <p:sldId id="349" r:id="rId51"/>
    <p:sldId id="350" r:id="rId52"/>
    <p:sldId id="380" r:id="rId53"/>
    <p:sldId id="351" r:id="rId54"/>
    <p:sldId id="394" r:id="rId55"/>
    <p:sldId id="310" r:id="rId56"/>
    <p:sldId id="311" r:id="rId57"/>
    <p:sldId id="403" r:id="rId58"/>
    <p:sldId id="369" r:id="rId59"/>
    <p:sldId id="370" r:id="rId60"/>
    <p:sldId id="371" r:id="rId61"/>
    <p:sldId id="373" r:id="rId62"/>
    <p:sldId id="400" r:id="rId6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228" autoAdjust="0"/>
    <p:restoredTop sz="94660"/>
  </p:normalViewPr>
  <p:slideViewPr>
    <p:cSldViewPr>
      <p:cViewPr varScale="1">
        <p:scale>
          <a:sx n="111" d="100"/>
          <a:sy n="111" d="100"/>
        </p:scale>
        <p:origin x="-832"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notesMaster" Target="notesMasters/notesMaster1.xml"/><Relationship Id="rId65" Type="http://schemas.openxmlformats.org/officeDocument/2006/relationships/handoutMaster" Target="handoutMasters/handoutMaster1.xml"/><Relationship Id="rId66" Type="http://schemas.openxmlformats.org/officeDocument/2006/relationships/printerSettings" Target="printerSettings/printerSettings1.bin"/><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AC7F1BCD-4701-42BB-B996-3A1E254758E1}" type="datetimeFigureOut">
              <a:rPr lang="en-US" smtClean="0"/>
              <a:pPr/>
              <a:t>11/1/10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425914B6-2E38-473E-855E-3B986F491FB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84515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36F7D78-EACD-455D-A3A8-012D69DB732A}" type="datetimeFigureOut">
              <a:rPr lang="en-US" smtClean="0"/>
              <a:pPr/>
              <a:t>11/1/10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F3796CD-4160-4E5F-B47E-D7B98A914B9A}"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29507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3796CD-4160-4E5F-B47E-D7B98A914B9A}" type="slidenum">
              <a:rPr lang="en-US" smtClean="0">
                <a:solidFill>
                  <a:prstClr val="black"/>
                </a:solidFill>
              </a:rPr>
              <a:pPr/>
              <a:t>24</a:t>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CDF71B2F-8133-4125-BA3B-C736E74F314F}" type="slidenum">
              <a:rPr lang="en-US" smtClean="0"/>
              <a:pPr/>
              <a:t>44</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17B13DED-AF45-41FF-BA67-D2A91CB996EA}" type="slidenum">
              <a:rPr lang="en-US" smtClean="0"/>
              <a:pPr/>
              <a:t>45</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21684ABA-AFA8-47EF-858E-F5615639A6A7}" type="slidenum">
              <a:rPr lang="en-US" smtClean="0"/>
              <a:pPr/>
              <a:t>47</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3FC78B55-F3D7-4354-B9FD-657C8099F43A}" type="slidenum">
              <a:rPr lang="en-US" smtClean="0"/>
              <a:pPr/>
              <a:t>48</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EA9753E-D71B-44B5-BE89-2962686A44FC}" type="slidenum">
              <a:rPr lang="en-US" smtClean="0"/>
              <a:pPr/>
              <a:t>55</a:t>
            </a:fld>
            <a:endParaRPr 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1E32C94C-B662-41D4-81B8-C29DFA81A89C}" type="slidenum">
              <a:rPr lang="en-US" smtClean="0"/>
              <a:pPr/>
              <a:t>56</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3796CD-4160-4E5F-B47E-D7B98A914B9A}"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9B568F-B1AB-4ED3-B7ED-4264AD22B852}" type="slidenum">
              <a:rPr lang="en-US"/>
              <a:pPr/>
              <a:t>37</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914400" y="4415790"/>
            <a:ext cx="5029200" cy="4183380"/>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9B568F-B1AB-4ED3-B7ED-4264AD22B852}" type="slidenum">
              <a:rPr lang="en-US"/>
              <a:pPr/>
              <a:t>38</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914400" y="4415790"/>
            <a:ext cx="5029200" cy="4183380"/>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9B568F-B1AB-4ED3-B7ED-4264AD22B852}" type="slidenum">
              <a:rPr lang="en-US"/>
              <a:pPr/>
              <a:t>39</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914400" y="4415790"/>
            <a:ext cx="5029200" cy="4183380"/>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DA65627B-4BF1-4AA0-854E-0EC95846F520}" type="slidenum">
              <a:rPr lang="en-US" smtClean="0"/>
              <a:pPr/>
              <a:t>40</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DA65627B-4BF1-4AA0-854E-0EC95846F520}" type="slidenum">
              <a:rPr lang="en-US" smtClean="0">
                <a:solidFill>
                  <a:prstClr val="black"/>
                </a:solidFill>
              </a:rPr>
              <a:pPr/>
              <a:t>41</a:t>
            </a:fld>
            <a:endParaRPr lang="en-US" smtClean="0">
              <a:solidFill>
                <a:prstClr val="black"/>
              </a:solidFill>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9BA6FEEB-2903-46EA-B8A9-A649705F30FB}" type="slidenum">
              <a:rPr lang="en-US" smtClean="0"/>
              <a:pPr/>
              <a:t>42</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D7DB627F-566F-4A2E-B618-99C53FE71741}" type="slidenum">
              <a:rPr lang="en-US" smtClean="0"/>
              <a:pPr/>
              <a:t>43</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smtClean="0"/>
              <a:t>Paradigm – best exemplar terms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97442C6-D6CD-443F-99A7-7A8CFCDD663B}" type="datetimeFigureOut">
              <a:rPr lang="en-US" smtClean="0"/>
              <a:pPr/>
              <a:t>11/1/10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97E3A46-66FE-49AA-B278-E5B4651C747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442C6-D6CD-443F-99A7-7A8CFCDD663B}" type="datetimeFigureOut">
              <a:rPr lang="en-US" smtClean="0"/>
              <a:pPr/>
              <a:t>11/1/10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E3A46-66FE-49AA-B278-E5B4651C74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442C6-D6CD-443F-99A7-7A8CFCDD663B}" type="datetimeFigureOut">
              <a:rPr lang="en-US" smtClean="0"/>
              <a:pPr/>
              <a:t>11/1/10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E3A46-66FE-49AA-B278-E5B4651C74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7442C6-D6CD-443F-99A7-7A8CFCDD663B}" type="datetimeFigureOut">
              <a:rPr lang="en-US" smtClean="0"/>
              <a:pPr/>
              <a:t>11/1/10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E3A46-66FE-49AA-B278-E5B4651C747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7442C6-D6CD-443F-99A7-7A8CFCDD663B}" type="datetimeFigureOut">
              <a:rPr lang="en-US" smtClean="0"/>
              <a:pPr/>
              <a:t>11/1/10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97E3A46-66FE-49AA-B278-E5B4651C747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97442C6-D6CD-443F-99A7-7A8CFCDD663B}" type="datetimeFigureOut">
              <a:rPr lang="en-US" smtClean="0"/>
              <a:pPr/>
              <a:t>11/1/10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E3A46-66FE-49AA-B278-E5B4651C747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97442C6-D6CD-443F-99A7-7A8CFCDD663B}" type="datetimeFigureOut">
              <a:rPr lang="en-US" smtClean="0"/>
              <a:pPr/>
              <a:t>11/1/10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7E3A46-66FE-49AA-B278-E5B4651C747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7442C6-D6CD-443F-99A7-7A8CFCDD663B}" type="datetimeFigureOut">
              <a:rPr lang="en-US" smtClean="0"/>
              <a:pPr/>
              <a:t>11/1/10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7E3A46-66FE-49AA-B278-E5B4651C74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442C6-D6CD-443F-99A7-7A8CFCDD663B}" type="datetimeFigureOut">
              <a:rPr lang="en-US" smtClean="0"/>
              <a:pPr/>
              <a:t>11/1/10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7E3A46-66FE-49AA-B278-E5B4651C74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7442C6-D6CD-443F-99A7-7A8CFCDD663B}" type="datetimeFigureOut">
              <a:rPr lang="en-US" smtClean="0"/>
              <a:pPr/>
              <a:t>11/1/10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E3A46-66FE-49AA-B278-E5B4651C747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7442C6-D6CD-443F-99A7-7A8CFCDD663B}" type="datetimeFigureOut">
              <a:rPr lang="en-US" smtClean="0"/>
              <a:pPr/>
              <a:t>11/1/10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97E3A46-66FE-49AA-B278-E5B4651C747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97442C6-D6CD-443F-99A7-7A8CFCDD663B}" type="datetimeFigureOut">
              <a:rPr lang="en-US" smtClean="0"/>
              <a:pPr/>
              <a:t>11/1/10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97E3A46-66FE-49AA-B278-E5B4651C74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rxiv.org/abs/1010.3003"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286000"/>
          </a:xfrm>
        </p:spPr>
        <p:txBody>
          <a:bodyPr>
            <a:normAutofit lnSpcReduction="10000"/>
          </a:bodyPr>
          <a:lstStyle/>
          <a:p>
            <a:endParaRPr lang="en-US" dirty="0" smtClean="0"/>
          </a:p>
          <a:p>
            <a:r>
              <a:rPr lang="en-US" sz="2800" b="1" dirty="0" smtClean="0">
                <a:latin typeface="+mj-lt"/>
              </a:rPr>
              <a:t>Elizabeth D. Liddy</a:t>
            </a:r>
          </a:p>
          <a:p>
            <a:pPr>
              <a:lnSpc>
                <a:spcPct val="110000"/>
              </a:lnSpc>
            </a:pPr>
            <a:r>
              <a:rPr lang="en-US" sz="2400" b="1" dirty="0" smtClean="0">
                <a:latin typeface="+mj-lt"/>
              </a:rPr>
              <a:t>Dean, iSchool</a:t>
            </a:r>
          </a:p>
          <a:p>
            <a:pPr>
              <a:lnSpc>
                <a:spcPct val="110000"/>
              </a:lnSpc>
            </a:pPr>
            <a:r>
              <a:rPr lang="en-US" sz="2400" b="1" dirty="0" smtClean="0">
                <a:latin typeface="+mj-lt"/>
              </a:rPr>
              <a:t>Syracuse University</a:t>
            </a:r>
          </a:p>
          <a:p>
            <a:pPr>
              <a:lnSpc>
                <a:spcPct val="110000"/>
              </a:lnSpc>
            </a:pPr>
            <a:r>
              <a:rPr lang="en-US" sz="2400" b="1" dirty="0" smtClean="0">
                <a:latin typeface="+mj-lt"/>
              </a:rPr>
              <a:t>Syracuse, New York, USA</a:t>
            </a:r>
            <a:endParaRPr lang="en-US" sz="2400" b="1" dirty="0">
              <a:latin typeface="+mj-lt"/>
            </a:endParaRPr>
          </a:p>
        </p:txBody>
      </p:sp>
      <p:sp>
        <p:nvSpPr>
          <p:cNvPr id="2" name="Title 1"/>
          <p:cNvSpPr>
            <a:spLocks noGrp="1"/>
          </p:cNvSpPr>
          <p:nvPr>
            <p:ph type="ctrTitle"/>
          </p:nvPr>
        </p:nvSpPr>
        <p:spPr/>
        <p:txBody>
          <a:bodyPr>
            <a:noAutofit/>
          </a:bodyPr>
          <a:lstStyle/>
          <a:p>
            <a:r>
              <a:rPr lang="en-US" sz="3400" b="1" dirty="0" smtClean="0"/>
              <a:t>Questions to be Asked &amp; Answered on NLP’s Role in Improving</a:t>
            </a:r>
            <a:br>
              <a:rPr lang="en-US" sz="3400" b="1" dirty="0" smtClean="0"/>
            </a:br>
            <a:r>
              <a:rPr lang="en-US" sz="3400" b="1" dirty="0" smtClean="0"/>
              <a:t>Semantic Annotation for IR</a:t>
            </a:r>
            <a:endParaRPr lang="en-US" sz="3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138267195"/>
              </p:ext>
            </p:extLst>
          </p:nvPr>
        </p:nvGraphicFramePr>
        <p:xfrm>
          <a:off x="914400" y="1447800"/>
          <a:ext cx="7772400" cy="429768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r>
                        <a:rPr lang="en-US" sz="2400" dirty="0" smtClean="0">
                          <a:latin typeface="+mj-lt"/>
                        </a:rPr>
                        <a:t>Genres</a:t>
                      </a:r>
                      <a:endParaRPr lang="en-US" sz="2400" dirty="0">
                        <a:latin typeface="+mj-lt"/>
                      </a:endParaRPr>
                    </a:p>
                  </a:txBody>
                  <a:tcPr/>
                </a:tc>
                <a:tc>
                  <a:txBody>
                    <a:bodyPr/>
                    <a:lstStyle/>
                    <a:p>
                      <a:pPr algn="ctr"/>
                      <a:r>
                        <a:rPr lang="en-US" sz="2400" dirty="0" smtClean="0">
                          <a:latin typeface="+mj-lt"/>
                        </a:rPr>
                        <a:t>Scientific,</a:t>
                      </a:r>
                      <a:r>
                        <a:rPr lang="en-US" sz="2400" baseline="0" dirty="0" smtClean="0">
                          <a:latin typeface="+mj-lt"/>
                        </a:rPr>
                        <a:t> Legal, Medical Reports</a:t>
                      </a:r>
                      <a:endParaRPr lang="en-US" sz="2400" dirty="0">
                        <a:latin typeface="+mj-lt"/>
                      </a:endParaRPr>
                    </a:p>
                  </a:txBody>
                  <a:tcPr/>
                </a:tc>
                <a:tc>
                  <a:txBody>
                    <a:bodyPr/>
                    <a:lstStyle/>
                    <a:p>
                      <a:pPr algn="ctr"/>
                      <a:r>
                        <a:rPr lang="en-US" sz="2400" dirty="0" smtClean="0">
                          <a:latin typeface="+mj-lt"/>
                        </a:rPr>
                        <a:t>News</a:t>
                      </a:r>
                      <a:r>
                        <a:rPr lang="en-US" sz="2400" baseline="0" dirty="0" smtClean="0">
                          <a:latin typeface="+mj-lt"/>
                        </a:rPr>
                        <a:t>, Blogs, Ads, Tweets, Email </a:t>
                      </a: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73302815"/>
              </p:ext>
            </p:extLst>
          </p:nvPr>
        </p:nvGraphicFramePr>
        <p:xfrm>
          <a:off x="914400" y="1447800"/>
          <a:ext cx="7772400" cy="466344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r>
                        <a:rPr lang="en-US" sz="2400" dirty="0" smtClean="0">
                          <a:latin typeface="+mj-lt"/>
                        </a:rPr>
                        <a:t>Genres</a:t>
                      </a:r>
                      <a:endParaRPr lang="en-US" sz="2400" dirty="0">
                        <a:latin typeface="+mj-lt"/>
                      </a:endParaRPr>
                    </a:p>
                  </a:txBody>
                  <a:tcPr/>
                </a:tc>
                <a:tc>
                  <a:txBody>
                    <a:bodyPr/>
                    <a:lstStyle/>
                    <a:p>
                      <a:pPr algn="ctr"/>
                      <a:r>
                        <a:rPr lang="en-US" sz="2400" dirty="0" smtClean="0">
                          <a:latin typeface="+mj-lt"/>
                        </a:rPr>
                        <a:t>Scientific,</a:t>
                      </a:r>
                      <a:r>
                        <a:rPr lang="en-US" sz="2400" baseline="0" dirty="0" smtClean="0">
                          <a:latin typeface="+mj-lt"/>
                        </a:rPr>
                        <a:t> Legal, Medical Reports</a:t>
                      </a:r>
                      <a:endParaRPr lang="en-US" sz="2400" dirty="0">
                        <a:latin typeface="+mj-lt"/>
                      </a:endParaRPr>
                    </a:p>
                  </a:txBody>
                  <a:tcPr/>
                </a:tc>
                <a:tc>
                  <a:txBody>
                    <a:bodyPr/>
                    <a:lstStyle/>
                    <a:p>
                      <a:pPr algn="ctr"/>
                      <a:r>
                        <a:rPr lang="en-US" sz="2400" dirty="0" smtClean="0">
                          <a:latin typeface="+mj-lt"/>
                        </a:rPr>
                        <a:t>News,</a:t>
                      </a:r>
                      <a:r>
                        <a:rPr lang="en-US" sz="2400" baseline="0" dirty="0" smtClean="0">
                          <a:latin typeface="+mj-lt"/>
                        </a:rPr>
                        <a:t> Blogs, Ads, Tweets, Email </a:t>
                      </a:r>
                      <a:endParaRPr lang="en-US" sz="2400" dirty="0">
                        <a:latin typeface="+mj-lt"/>
                      </a:endParaRPr>
                    </a:p>
                  </a:txBody>
                  <a:tcPr/>
                </a:tc>
              </a:tr>
              <a:tr h="370840">
                <a:tc>
                  <a:txBody>
                    <a:bodyPr/>
                    <a:lstStyle/>
                    <a:p>
                      <a:pPr algn="ctr"/>
                      <a:r>
                        <a:rPr lang="en-US" sz="2400" dirty="0" smtClean="0">
                          <a:latin typeface="+mj-lt"/>
                        </a:rPr>
                        <a:t>Technology</a:t>
                      </a:r>
                      <a:endParaRPr lang="en-US" sz="2400" dirty="0">
                        <a:latin typeface="+mj-lt"/>
                      </a:endParaRPr>
                    </a:p>
                  </a:txBody>
                  <a:tcPr/>
                </a:tc>
                <a:tc>
                  <a:txBody>
                    <a:bodyPr/>
                    <a:lstStyle/>
                    <a:p>
                      <a:pPr algn="ctr"/>
                      <a:r>
                        <a:rPr lang="en-US" sz="2400" dirty="0" smtClean="0">
                          <a:latin typeface="+mj-lt"/>
                        </a:rPr>
                        <a:t>Dedicated Terminals</a:t>
                      </a: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126808338"/>
              </p:ext>
            </p:extLst>
          </p:nvPr>
        </p:nvGraphicFramePr>
        <p:xfrm>
          <a:off x="914400" y="1447800"/>
          <a:ext cx="7772400" cy="466344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r>
                        <a:rPr lang="en-US" sz="2400" dirty="0" smtClean="0">
                          <a:latin typeface="+mj-lt"/>
                        </a:rPr>
                        <a:t>Genres</a:t>
                      </a:r>
                      <a:endParaRPr lang="en-US" sz="2400" dirty="0">
                        <a:latin typeface="+mj-lt"/>
                      </a:endParaRPr>
                    </a:p>
                  </a:txBody>
                  <a:tcPr/>
                </a:tc>
                <a:tc>
                  <a:txBody>
                    <a:bodyPr/>
                    <a:lstStyle/>
                    <a:p>
                      <a:pPr algn="ctr"/>
                      <a:r>
                        <a:rPr lang="en-US" sz="2400" dirty="0" smtClean="0">
                          <a:latin typeface="+mj-lt"/>
                        </a:rPr>
                        <a:t>Scientific,</a:t>
                      </a:r>
                      <a:r>
                        <a:rPr lang="en-US" sz="2400" baseline="0" dirty="0" smtClean="0">
                          <a:latin typeface="+mj-lt"/>
                        </a:rPr>
                        <a:t> Legal, Medical Reports</a:t>
                      </a:r>
                      <a:endParaRPr lang="en-US" sz="2400" dirty="0">
                        <a:latin typeface="+mj-lt"/>
                      </a:endParaRPr>
                    </a:p>
                  </a:txBody>
                  <a:tcPr/>
                </a:tc>
                <a:tc>
                  <a:txBody>
                    <a:bodyPr/>
                    <a:lstStyle/>
                    <a:p>
                      <a:pPr algn="ctr"/>
                      <a:r>
                        <a:rPr lang="en-US" sz="2400" dirty="0" smtClean="0">
                          <a:latin typeface="+mj-lt"/>
                        </a:rPr>
                        <a:t>News,</a:t>
                      </a:r>
                      <a:r>
                        <a:rPr lang="en-US" sz="2400" baseline="0" dirty="0" smtClean="0">
                          <a:latin typeface="+mj-lt"/>
                        </a:rPr>
                        <a:t> Blogs, Ads, Tweets, Email </a:t>
                      </a:r>
                      <a:endParaRPr lang="en-US" sz="2400" dirty="0">
                        <a:latin typeface="+mj-lt"/>
                      </a:endParaRPr>
                    </a:p>
                  </a:txBody>
                  <a:tcPr/>
                </a:tc>
              </a:tr>
              <a:tr h="370840">
                <a:tc>
                  <a:txBody>
                    <a:bodyPr/>
                    <a:lstStyle/>
                    <a:p>
                      <a:pPr algn="ctr"/>
                      <a:r>
                        <a:rPr lang="en-US" sz="2400" dirty="0" smtClean="0">
                          <a:latin typeface="+mj-lt"/>
                        </a:rPr>
                        <a:t>Technology</a:t>
                      </a:r>
                      <a:endParaRPr lang="en-US" sz="2400" dirty="0">
                        <a:latin typeface="+mj-lt"/>
                      </a:endParaRPr>
                    </a:p>
                  </a:txBody>
                  <a:tcPr/>
                </a:tc>
                <a:tc>
                  <a:txBody>
                    <a:bodyPr/>
                    <a:lstStyle/>
                    <a:p>
                      <a:pPr algn="ctr"/>
                      <a:r>
                        <a:rPr lang="en-US" sz="2400" dirty="0" smtClean="0">
                          <a:latin typeface="+mj-lt"/>
                        </a:rPr>
                        <a:t>Dedicated Terminals</a:t>
                      </a:r>
                      <a:endParaRPr lang="en-US" sz="2400" dirty="0">
                        <a:latin typeface="+mj-lt"/>
                      </a:endParaRPr>
                    </a:p>
                  </a:txBody>
                  <a:tcPr/>
                </a:tc>
                <a:tc>
                  <a:txBody>
                    <a:bodyPr/>
                    <a:lstStyle/>
                    <a:p>
                      <a:pPr algn="ctr"/>
                      <a:r>
                        <a:rPr kumimoji="0" lang="en-US" sz="2400" kern="1200" dirty="0" smtClean="0">
                          <a:solidFill>
                            <a:schemeClr val="dk1"/>
                          </a:solidFill>
                          <a:latin typeface="+mj-lt"/>
                          <a:ea typeface="+mn-ea"/>
                          <a:cs typeface="+mn-cs"/>
                        </a:rPr>
                        <a:t>Laptops</a:t>
                      </a:r>
                      <a:r>
                        <a:rPr kumimoji="0" lang="en-US" sz="2400" kern="1200" baseline="0" dirty="0" smtClean="0">
                          <a:solidFill>
                            <a:schemeClr val="dk1"/>
                          </a:solidFill>
                          <a:latin typeface="+mj-lt"/>
                          <a:ea typeface="+mn-ea"/>
                          <a:cs typeface="+mn-cs"/>
                        </a:rPr>
                        <a:t> &amp; </a:t>
                      </a:r>
                    </a:p>
                    <a:p>
                      <a:pPr algn="ctr"/>
                      <a:r>
                        <a:rPr kumimoji="0" lang="en-US" sz="2400" kern="1200" baseline="0" dirty="0" smtClean="0">
                          <a:solidFill>
                            <a:schemeClr val="dk1"/>
                          </a:solidFill>
                          <a:latin typeface="+mj-lt"/>
                          <a:ea typeface="+mn-ea"/>
                          <a:cs typeface="+mn-cs"/>
                        </a:rPr>
                        <a:t>Mobile</a:t>
                      </a: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91048990"/>
              </p:ext>
            </p:extLst>
          </p:nvPr>
        </p:nvGraphicFramePr>
        <p:xfrm>
          <a:off x="914400" y="1447800"/>
          <a:ext cx="7772400" cy="466344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r>
                        <a:rPr lang="en-US" sz="2400" dirty="0" smtClean="0">
                          <a:latin typeface="+mj-lt"/>
                        </a:rPr>
                        <a:t>Genres</a:t>
                      </a:r>
                      <a:endParaRPr lang="en-US" sz="2400" dirty="0">
                        <a:latin typeface="+mj-lt"/>
                      </a:endParaRPr>
                    </a:p>
                  </a:txBody>
                  <a:tcPr/>
                </a:tc>
                <a:tc>
                  <a:txBody>
                    <a:bodyPr/>
                    <a:lstStyle/>
                    <a:p>
                      <a:pPr algn="ctr"/>
                      <a:r>
                        <a:rPr lang="en-US" sz="2400" dirty="0" smtClean="0">
                          <a:latin typeface="+mj-lt"/>
                        </a:rPr>
                        <a:t>Scientific,</a:t>
                      </a:r>
                      <a:r>
                        <a:rPr lang="en-US" sz="2400" baseline="0" dirty="0" smtClean="0">
                          <a:latin typeface="+mj-lt"/>
                        </a:rPr>
                        <a:t> Legal, Medical Reports</a:t>
                      </a:r>
                      <a:endParaRPr lang="en-US" sz="2400" dirty="0">
                        <a:latin typeface="+mj-lt"/>
                      </a:endParaRPr>
                    </a:p>
                  </a:txBody>
                  <a:tcPr/>
                </a:tc>
                <a:tc>
                  <a:txBody>
                    <a:bodyPr/>
                    <a:lstStyle/>
                    <a:p>
                      <a:pPr algn="ctr"/>
                      <a:r>
                        <a:rPr lang="en-US" sz="2400" dirty="0" smtClean="0">
                          <a:latin typeface="+mj-lt"/>
                        </a:rPr>
                        <a:t>News,</a:t>
                      </a:r>
                      <a:r>
                        <a:rPr lang="en-US" sz="2400" baseline="0" dirty="0" smtClean="0">
                          <a:latin typeface="+mj-lt"/>
                        </a:rPr>
                        <a:t> Blogs, Ads, Tweets, Email </a:t>
                      </a:r>
                      <a:endParaRPr lang="en-US" sz="2400" dirty="0">
                        <a:latin typeface="+mj-lt"/>
                      </a:endParaRPr>
                    </a:p>
                  </a:txBody>
                  <a:tcPr/>
                </a:tc>
              </a:tr>
              <a:tr h="370840">
                <a:tc>
                  <a:txBody>
                    <a:bodyPr/>
                    <a:lstStyle/>
                    <a:p>
                      <a:pPr algn="ctr"/>
                      <a:r>
                        <a:rPr lang="en-US" sz="2400" dirty="0" smtClean="0">
                          <a:latin typeface="+mj-lt"/>
                        </a:rPr>
                        <a:t>Technology</a:t>
                      </a:r>
                      <a:endParaRPr lang="en-US" sz="2400" dirty="0">
                        <a:latin typeface="+mj-lt"/>
                      </a:endParaRPr>
                    </a:p>
                  </a:txBody>
                  <a:tcPr/>
                </a:tc>
                <a:tc>
                  <a:txBody>
                    <a:bodyPr/>
                    <a:lstStyle/>
                    <a:p>
                      <a:pPr algn="ctr"/>
                      <a:r>
                        <a:rPr lang="en-US" sz="2400" dirty="0" smtClean="0">
                          <a:latin typeface="+mj-lt"/>
                        </a:rPr>
                        <a:t>Dedicated Terminals</a:t>
                      </a:r>
                      <a:endParaRPr lang="en-US" sz="2400" dirty="0">
                        <a:latin typeface="+mj-lt"/>
                      </a:endParaRPr>
                    </a:p>
                  </a:txBody>
                  <a:tcPr/>
                </a:tc>
                <a:tc>
                  <a:txBody>
                    <a:bodyPr/>
                    <a:lstStyle/>
                    <a:p>
                      <a:pPr algn="ctr"/>
                      <a:r>
                        <a:rPr kumimoji="0" lang="en-US" sz="2400" kern="1200" dirty="0" smtClean="0">
                          <a:solidFill>
                            <a:schemeClr val="dk1"/>
                          </a:solidFill>
                          <a:latin typeface="+mj-lt"/>
                          <a:ea typeface="+mn-ea"/>
                          <a:cs typeface="+mn-cs"/>
                        </a:rPr>
                        <a:t>Laptops</a:t>
                      </a:r>
                      <a:r>
                        <a:rPr kumimoji="0" lang="en-US" sz="2400" kern="1200" baseline="0" dirty="0" smtClean="0">
                          <a:solidFill>
                            <a:schemeClr val="dk1"/>
                          </a:solidFill>
                          <a:latin typeface="+mj-lt"/>
                          <a:ea typeface="+mn-ea"/>
                          <a:cs typeface="+mn-cs"/>
                        </a:rPr>
                        <a:t> &amp; </a:t>
                      </a:r>
                    </a:p>
                    <a:p>
                      <a:pPr algn="ctr"/>
                      <a:r>
                        <a:rPr kumimoji="0" lang="en-US" sz="2400" kern="1200" baseline="0" dirty="0" smtClean="0">
                          <a:solidFill>
                            <a:schemeClr val="dk1"/>
                          </a:solidFill>
                          <a:latin typeface="+mj-lt"/>
                          <a:ea typeface="+mn-ea"/>
                          <a:cs typeface="+mn-cs"/>
                        </a:rPr>
                        <a:t>Mobile</a:t>
                      </a:r>
                      <a:endParaRPr lang="en-US" sz="2400" dirty="0">
                        <a:latin typeface="+mj-lt"/>
                      </a:endParaRPr>
                    </a:p>
                  </a:txBody>
                  <a:tcPr/>
                </a:tc>
              </a:tr>
              <a:tr h="370840">
                <a:tc>
                  <a:txBody>
                    <a:bodyPr/>
                    <a:lstStyle/>
                    <a:p>
                      <a:pPr algn="ctr"/>
                      <a:r>
                        <a:rPr lang="en-US" sz="2400" dirty="0" smtClean="0">
                          <a:latin typeface="+mj-lt"/>
                        </a:rPr>
                        <a:t>Queries</a:t>
                      </a:r>
                      <a:endParaRPr lang="en-US" sz="2400" dirty="0">
                        <a:latin typeface="+mj-lt"/>
                      </a:endParaRPr>
                    </a:p>
                  </a:txBody>
                  <a:tcPr/>
                </a:tc>
                <a:tc>
                  <a:txBody>
                    <a:bodyPr/>
                    <a:lstStyle/>
                    <a:p>
                      <a:pPr algn="ctr"/>
                      <a:r>
                        <a:rPr lang="en-US" sz="2400" dirty="0" smtClean="0">
                          <a:latin typeface="+mj-lt"/>
                        </a:rPr>
                        <a:t>Boolean</a:t>
                      </a: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673518750"/>
              </p:ext>
            </p:extLst>
          </p:nvPr>
        </p:nvGraphicFramePr>
        <p:xfrm>
          <a:off x="914400" y="1447800"/>
          <a:ext cx="7772400" cy="466344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r>
                        <a:rPr lang="en-US" sz="2400" dirty="0" smtClean="0">
                          <a:latin typeface="+mj-lt"/>
                        </a:rPr>
                        <a:t>Genres</a:t>
                      </a:r>
                      <a:endParaRPr lang="en-US" sz="2400" dirty="0">
                        <a:latin typeface="+mj-lt"/>
                      </a:endParaRPr>
                    </a:p>
                  </a:txBody>
                  <a:tcPr/>
                </a:tc>
                <a:tc>
                  <a:txBody>
                    <a:bodyPr/>
                    <a:lstStyle/>
                    <a:p>
                      <a:pPr algn="ctr"/>
                      <a:r>
                        <a:rPr lang="en-US" sz="2400" dirty="0" smtClean="0">
                          <a:latin typeface="+mj-lt"/>
                        </a:rPr>
                        <a:t>Scientific,</a:t>
                      </a:r>
                      <a:r>
                        <a:rPr lang="en-US" sz="2400" baseline="0" dirty="0" smtClean="0">
                          <a:latin typeface="+mj-lt"/>
                        </a:rPr>
                        <a:t> Legal, Medical Reports</a:t>
                      </a:r>
                      <a:endParaRPr lang="en-US" sz="2400" dirty="0">
                        <a:latin typeface="+mj-lt"/>
                      </a:endParaRPr>
                    </a:p>
                  </a:txBody>
                  <a:tcPr/>
                </a:tc>
                <a:tc>
                  <a:txBody>
                    <a:bodyPr/>
                    <a:lstStyle/>
                    <a:p>
                      <a:pPr algn="ctr"/>
                      <a:r>
                        <a:rPr lang="en-US" sz="2400" dirty="0" smtClean="0">
                          <a:latin typeface="+mj-lt"/>
                        </a:rPr>
                        <a:t>News,</a:t>
                      </a:r>
                      <a:r>
                        <a:rPr lang="en-US" sz="2400" baseline="0" dirty="0" smtClean="0">
                          <a:latin typeface="+mj-lt"/>
                        </a:rPr>
                        <a:t> Blogs, Ads, Tweets, Email </a:t>
                      </a:r>
                      <a:endParaRPr lang="en-US" sz="2400" dirty="0">
                        <a:latin typeface="+mj-lt"/>
                      </a:endParaRPr>
                    </a:p>
                  </a:txBody>
                  <a:tcPr/>
                </a:tc>
              </a:tr>
              <a:tr h="370840">
                <a:tc>
                  <a:txBody>
                    <a:bodyPr/>
                    <a:lstStyle/>
                    <a:p>
                      <a:pPr algn="ctr"/>
                      <a:r>
                        <a:rPr lang="en-US" sz="2400" dirty="0" smtClean="0">
                          <a:latin typeface="+mj-lt"/>
                        </a:rPr>
                        <a:t>Technology</a:t>
                      </a:r>
                      <a:endParaRPr lang="en-US" sz="2400" dirty="0">
                        <a:latin typeface="+mj-lt"/>
                      </a:endParaRPr>
                    </a:p>
                  </a:txBody>
                  <a:tcPr/>
                </a:tc>
                <a:tc>
                  <a:txBody>
                    <a:bodyPr/>
                    <a:lstStyle/>
                    <a:p>
                      <a:pPr algn="ctr"/>
                      <a:r>
                        <a:rPr lang="en-US" sz="2400" dirty="0" smtClean="0">
                          <a:latin typeface="+mj-lt"/>
                        </a:rPr>
                        <a:t>Dedicated Terminals</a:t>
                      </a:r>
                      <a:endParaRPr lang="en-US" sz="2400" dirty="0">
                        <a:latin typeface="+mj-lt"/>
                      </a:endParaRPr>
                    </a:p>
                  </a:txBody>
                  <a:tcPr/>
                </a:tc>
                <a:tc>
                  <a:txBody>
                    <a:bodyPr/>
                    <a:lstStyle/>
                    <a:p>
                      <a:pPr algn="ctr"/>
                      <a:r>
                        <a:rPr kumimoji="0" lang="en-US" sz="2400" kern="1200" dirty="0" smtClean="0">
                          <a:solidFill>
                            <a:schemeClr val="dk1"/>
                          </a:solidFill>
                          <a:latin typeface="+mj-lt"/>
                          <a:ea typeface="+mn-ea"/>
                          <a:cs typeface="+mn-cs"/>
                        </a:rPr>
                        <a:t>Laptops</a:t>
                      </a:r>
                      <a:r>
                        <a:rPr kumimoji="0" lang="en-US" sz="2400" kern="1200" baseline="0" dirty="0" smtClean="0">
                          <a:solidFill>
                            <a:schemeClr val="dk1"/>
                          </a:solidFill>
                          <a:latin typeface="+mj-lt"/>
                          <a:ea typeface="+mn-ea"/>
                          <a:cs typeface="+mn-cs"/>
                        </a:rPr>
                        <a:t> &amp; </a:t>
                      </a:r>
                    </a:p>
                    <a:p>
                      <a:pPr algn="ctr"/>
                      <a:r>
                        <a:rPr kumimoji="0" lang="en-US" sz="2400" kern="1200" baseline="0" dirty="0" smtClean="0">
                          <a:solidFill>
                            <a:schemeClr val="dk1"/>
                          </a:solidFill>
                          <a:latin typeface="+mj-lt"/>
                          <a:ea typeface="+mn-ea"/>
                          <a:cs typeface="+mn-cs"/>
                        </a:rPr>
                        <a:t>Mobile</a:t>
                      </a:r>
                      <a:endParaRPr lang="en-US" sz="2400" dirty="0">
                        <a:latin typeface="+mj-lt"/>
                      </a:endParaRPr>
                    </a:p>
                  </a:txBody>
                  <a:tcPr/>
                </a:tc>
              </a:tr>
              <a:tr h="370840">
                <a:tc>
                  <a:txBody>
                    <a:bodyPr/>
                    <a:lstStyle/>
                    <a:p>
                      <a:pPr algn="ctr"/>
                      <a:r>
                        <a:rPr lang="en-US" sz="2400" dirty="0" smtClean="0">
                          <a:latin typeface="+mj-lt"/>
                        </a:rPr>
                        <a:t>Queries</a:t>
                      </a:r>
                      <a:endParaRPr lang="en-US" sz="2400" dirty="0">
                        <a:latin typeface="+mj-lt"/>
                      </a:endParaRPr>
                    </a:p>
                  </a:txBody>
                  <a:tcPr/>
                </a:tc>
                <a:tc>
                  <a:txBody>
                    <a:bodyPr/>
                    <a:lstStyle/>
                    <a:p>
                      <a:pPr algn="ctr"/>
                      <a:r>
                        <a:rPr lang="en-US" sz="2400" dirty="0" smtClean="0">
                          <a:latin typeface="+mj-lt"/>
                        </a:rPr>
                        <a:t>Boolean</a:t>
                      </a:r>
                      <a:endParaRPr lang="en-US" sz="2400" dirty="0">
                        <a:latin typeface="+mj-lt"/>
                      </a:endParaRPr>
                    </a:p>
                  </a:txBody>
                  <a:tcPr/>
                </a:tc>
                <a:tc>
                  <a:txBody>
                    <a:bodyPr/>
                    <a:lstStyle/>
                    <a:p>
                      <a:pPr algn="ctr"/>
                      <a:r>
                        <a:rPr lang="en-US" sz="2400" dirty="0" smtClean="0">
                          <a:latin typeface="+mj-lt"/>
                        </a:rPr>
                        <a:t>2.5 words</a:t>
                      </a: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133044300"/>
              </p:ext>
            </p:extLst>
          </p:nvPr>
        </p:nvGraphicFramePr>
        <p:xfrm>
          <a:off x="914400" y="1447800"/>
          <a:ext cx="7772400" cy="50292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r>
                        <a:rPr lang="en-US" sz="2400" dirty="0" smtClean="0">
                          <a:latin typeface="+mj-lt"/>
                        </a:rPr>
                        <a:t>Genres</a:t>
                      </a:r>
                      <a:endParaRPr lang="en-US" sz="2400" dirty="0">
                        <a:latin typeface="+mj-lt"/>
                      </a:endParaRPr>
                    </a:p>
                  </a:txBody>
                  <a:tcPr/>
                </a:tc>
                <a:tc>
                  <a:txBody>
                    <a:bodyPr/>
                    <a:lstStyle/>
                    <a:p>
                      <a:pPr algn="ctr"/>
                      <a:r>
                        <a:rPr lang="en-US" sz="2400" dirty="0" smtClean="0">
                          <a:latin typeface="+mj-lt"/>
                        </a:rPr>
                        <a:t>Scientific,</a:t>
                      </a:r>
                      <a:r>
                        <a:rPr lang="en-US" sz="2400" baseline="0" dirty="0" smtClean="0">
                          <a:latin typeface="+mj-lt"/>
                        </a:rPr>
                        <a:t> Legal, Medical Reports</a:t>
                      </a:r>
                      <a:endParaRPr lang="en-US" sz="2400" dirty="0">
                        <a:latin typeface="+mj-lt"/>
                      </a:endParaRPr>
                    </a:p>
                  </a:txBody>
                  <a:tcPr/>
                </a:tc>
                <a:tc>
                  <a:txBody>
                    <a:bodyPr/>
                    <a:lstStyle/>
                    <a:p>
                      <a:pPr algn="ctr"/>
                      <a:r>
                        <a:rPr lang="en-US" sz="2400" dirty="0" smtClean="0">
                          <a:latin typeface="+mj-lt"/>
                        </a:rPr>
                        <a:t>News,</a:t>
                      </a:r>
                      <a:r>
                        <a:rPr lang="en-US" sz="2400" baseline="0" dirty="0" smtClean="0">
                          <a:latin typeface="+mj-lt"/>
                        </a:rPr>
                        <a:t> Blogs, Ads, Tweets, Email </a:t>
                      </a:r>
                      <a:endParaRPr lang="en-US" sz="2400" dirty="0">
                        <a:latin typeface="+mj-lt"/>
                      </a:endParaRPr>
                    </a:p>
                  </a:txBody>
                  <a:tcPr/>
                </a:tc>
              </a:tr>
              <a:tr h="370840">
                <a:tc>
                  <a:txBody>
                    <a:bodyPr/>
                    <a:lstStyle/>
                    <a:p>
                      <a:pPr algn="ctr"/>
                      <a:r>
                        <a:rPr lang="en-US" sz="2400" dirty="0" smtClean="0">
                          <a:latin typeface="+mj-lt"/>
                        </a:rPr>
                        <a:t>Technology</a:t>
                      </a:r>
                      <a:endParaRPr lang="en-US" sz="2400" dirty="0">
                        <a:latin typeface="+mj-lt"/>
                      </a:endParaRPr>
                    </a:p>
                  </a:txBody>
                  <a:tcPr/>
                </a:tc>
                <a:tc>
                  <a:txBody>
                    <a:bodyPr/>
                    <a:lstStyle/>
                    <a:p>
                      <a:pPr algn="ctr"/>
                      <a:r>
                        <a:rPr lang="en-US" sz="2400" dirty="0" smtClean="0">
                          <a:latin typeface="+mj-lt"/>
                        </a:rPr>
                        <a:t>Dedicated Terminals</a:t>
                      </a:r>
                      <a:endParaRPr lang="en-US" sz="2400" dirty="0">
                        <a:latin typeface="+mj-lt"/>
                      </a:endParaRPr>
                    </a:p>
                  </a:txBody>
                  <a:tcPr/>
                </a:tc>
                <a:tc>
                  <a:txBody>
                    <a:bodyPr/>
                    <a:lstStyle/>
                    <a:p>
                      <a:pPr algn="ctr"/>
                      <a:r>
                        <a:rPr kumimoji="0" lang="en-US" sz="2400" kern="1200" dirty="0" smtClean="0">
                          <a:solidFill>
                            <a:schemeClr val="dk1"/>
                          </a:solidFill>
                          <a:latin typeface="+mj-lt"/>
                          <a:ea typeface="+mn-ea"/>
                          <a:cs typeface="+mn-cs"/>
                        </a:rPr>
                        <a:t>Laptops</a:t>
                      </a:r>
                      <a:r>
                        <a:rPr kumimoji="0" lang="en-US" sz="2400" kern="1200" baseline="0" dirty="0" smtClean="0">
                          <a:solidFill>
                            <a:schemeClr val="dk1"/>
                          </a:solidFill>
                          <a:latin typeface="+mj-lt"/>
                          <a:ea typeface="+mn-ea"/>
                          <a:cs typeface="+mn-cs"/>
                        </a:rPr>
                        <a:t> &amp; </a:t>
                      </a:r>
                    </a:p>
                    <a:p>
                      <a:pPr algn="ctr"/>
                      <a:r>
                        <a:rPr kumimoji="0" lang="en-US" sz="2400" kern="1200" baseline="0" dirty="0" smtClean="0">
                          <a:solidFill>
                            <a:schemeClr val="dk1"/>
                          </a:solidFill>
                          <a:latin typeface="+mj-lt"/>
                          <a:ea typeface="+mn-ea"/>
                          <a:cs typeface="+mn-cs"/>
                        </a:rPr>
                        <a:t>Mobile</a:t>
                      </a:r>
                      <a:endParaRPr lang="en-US" sz="2400" dirty="0">
                        <a:latin typeface="+mj-lt"/>
                      </a:endParaRPr>
                    </a:p>
                  </a:txBody>
                  <a:tcPr/>
                </a:tc>
              </a:tr>
              <a:tr h="370840">
                <a:tc>
                  <a:txBody>
                    <a:bodyPr/>
                    <a:lstStyle/>
                    <a:p>
                      <a:pPr algn="ctr"/>
                      <a:r>
                        <a:rPr lang="en-US" sz="2400" dirty="0" smtClean="0">
                          <a:latin typeface="+mj-lt"/>
                        </a:rPr>
                        <a:t>Queries</a:t>
                      </a:r>
                      <a:endParaRPr lang="en-US" sz="2400" dirty="0">
                        <a:latin typeface="+mj-lt"/>
                      </a:endParaRPr>
                    </a:p>
                  </a:txBody>
                  <a:tcPr/>
                </a:tc>
                <a:tc>
                  <a:txBody>
                    <a:bodyPr/>
                    <a:lstStyle/>
                    <a:p>
                      <a:pPr algn="ctr"/>
                      <a:r>
                        <a:rPr lang="en-US" sz="2400" dirty="0" smtClean="0">
                          <a:latin typeface="+mj-lt"/>
                        </a:rPr>
                        <a:t>Boolean</a:t>
                      </a:r>
                      <a:endParaRPr lang="en-US" sz="2400" dirty="0">
                        <a:latin typeface="+mj-lt"/>
                      </a:endParaRPr>
                    </a:p>
                  </a:txBody>
                  <a:tcPr/>
                </a:tc>
                <a:tc>
                  <a:txBody>
                    <a:bodyPr/>
                    <a:lstStyle/>
                    <a:p>
                      <a:pPr algn="ctr"/>
                      <a:r>
                        <a:rPr lang="en-US" sz="2400" dirty="0" smtClean="0">
                          <a:latin typeface="+mj-lt"/>
                        </a:rPr>
                        <a:t>2.5 words</a:t>
                      </a:r>
                      <a:endParaRPr lang="en-US" sz="2400" dirty="0">
                        <a:latin typeface="+mj-lt"/>
                      </a:endParaRPr>
                    </a:p>
                  </a:txBody>
                  <a:tcPr/>
                </a:tc>
              </a:tr>
              <a:tr h="370840">
                <a:tc>
                  <a:txBody>
                    <a:bodyPr/>
                    <a:lstStyle/>
                    <a:p>
                      <a:pPr algn="ctr"/>
                      <a:r>
                        <a:rPr lang="en-US" sz="2400" dirty="0" smtClean="0">
                          <a:latin typeface="+mj-lt"/>
                        </a:rPr>
                        <a:t>Tasks</a:t>
                      </a:r>
                      <a:endParaRPr lang="en-US" sz="2400" dirty="0">
                        <a:latin typeface="+mj-lt"/>
                      </a:endParaRPr>
                    </a:p>
                  </a:txBody>
                  <a:tcPr/>
                </a:tc>
                <a:tc>
                  <a:txBody>
                    <a:bodyPr/>
                    <a:lstStyle/>
                    <a:p>
                      <a:pPr algn="ctr"/>
                      <a:r>
                        <a:rPr lang="en-US" sz="2400" dirty="0" smtClean="0">
                          <a:latin typeface="+mj-lt"/>
                        </a:rPr>
                        <a:t>Authoritative</a:t>
                      </a:r>
                      <a:r>
                        <a:rPr lang="en-US" sz="2400" baseline="0" dirty="0" smtClean="0">
                          <a:latin typeface="+mj-lt"/>
                        </a:rPr>
                        <a:t> Information</a:t>
                      </a:r>
                      <a:r>
                        <a:rPr lang="en-US" sz="2400" dirty="0" smtClean="0">
                          <a:latin typeface="+mj-lt"/>
                        </a:rPr>
                        <a:t> </a:t>
                      </a: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40295413"/>
              </p:ext>
            </p:extLst>
          </p:nvPr>
        </p:nvGraphicFramePr>
        <p:xfrm>
          <a:off x="914400" y="1447800"/>
          <a:ext cx="7772400" cy="50292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r>
                        <a:rPr lang="en-US" sz="2400" dirty="0" smtClean="0">
                          <a:latin typeface="+mj-lt"/>
                        </a:rPr>
                        <a:t>Genres</a:t>
                      </a:r>
                      <a:endParaRPr lang="en-US" sz="2400" dirty="0">
                        <a:latin typeface="+mj-lt"/>
                      </a:endParaRPr>
                    </a:p>
                  </a:txBody>
                  <a:tcPr/>
                </a:tc>
                <a:tc>
                  <a:txBody>
                    <a:bodyPr/>
                    <a:lstStyle/>
                    <a:p>
                      <a:pPr algn="ctr"/>
                      <a:r>
                        <a:rPr lang="en-US" sz="2400" dirty="0" smtClean="0">
                          <a:latin typeface="+mj-lt"/>
                        </a:rPr>
                        <a:t>Scientific,</a:t>
                      </a:r>
                      <a:r>
                        <a:rPr lang="en-US" sz="2400" baseline="0" dirty="0" smtClean="0">
                          <a:latin typeface="+mj-lt"/>
                        </a:rPr>
                        <a:t> Legal, Medical Reports</a:t>
                      </a:r>
                      <a:endParaRPr lang="en-US" sz="2400" dirty="0">
                        <a:latin typeface="+mj-lt"/>
                      </a:endParaRPr>
                    </a:p>
                  </a:txBody>
                  <a:tcPr/>
                </a:tc>
                <a:tc>
                  <a:txBody>
                    <a:bodyPr/>
                    <a:lstStyle/>
                    <a:p>
                      <a:pPr algn="ctr"/>
                      <a:r>
                        <a:rPr lang="en-US" sz="2400" dirty="0" smtClean="0">
                          <a:latin typeface="+mj-lt"/>
                        </a:rPr>
                        <a:t>News,</a:t>
                      </a:r>
                      <a:r>
                        <a:rPr lang="en-US" sz="2400" baseline="0" dirty="0" smtClean="0">
                          <a:latin typeface="+mj-lt"/>
                        </a:rPr>
                        <a:t> Blogs, Ads, Tweets, Email </a:t>
                      </a:r>
                      <a:endParaRPr lang="en-US" sz="2400" dirty="0">
                        <a:latin typeface="+mj-lt"/>
                      </a:endParaRPr>
                    </a:p>
                  </a:txBody>
                  <a:tcPr/>
                </a:tc>
              </a:tr>
              <a:tr h="370840">
                <a:tc>
                  <a:txBody>
                    <a:bodyPr/>
                    <a:lstStyle/>
                    <a:p>
                      <a:pPr algn="ctr"/>
                      <a:r>
                        <a:rPr lang="en-US" sz="2400" dirty="0" smtClean="0">
                          <a:latin typeface="+mj-lt"/>
                        </a:rPr>
                        <a:t>Technology</a:t>
                      </a:r>
                      <a:endParaRPr lang="en-US" sz="2400" dirty="0">
                        <a:latin typeface="+mj-lt"/>
                      </a:endParaRPr>
                    </a:p>
                  </a:txBody>
                  <a:tcPr/>
                </a:tc>
                <a:tc>
                  <a:txBody>
                    <a:bodyPr/>
                    <a:lstStyle/>
                    <a:p>
                      <a:pPr algn="ctr"/>
                      <a:r>
                        <a:rPr lang="en-US" sz="2400" dirty="0" smtClean="0">
                          <a:latin typeface="+mj-lt"/>
                        </a:rPr>
                        <a:t>Dedicated Terminals</a:t>
                      </a:r>
                      <a:endParaRPr lang="en-US" sz="2400" dirty="0">
                        <a:latin typeface="+mj-lt"/>
                      </a:endParaRPr>
                    </a:p>
                  </a:txBody>
                  <a:tcPr/>
                </a:tc>
                <a:tc>
                  <a:txBody>
                    <a:bodyPr/>
                    <a:lstStyle/>
                    <a:p>
                      <a:pPr algn="ctr"/>
                      <a:r>
                        <a:rPr kumimoji="0" lang="en-US" sz="2400" kern="1200" dirty="0" smtClean="0">
                          <a:solidFill>
                            <a:schemeClr val="dk1"/>
                          </a:solidFill>
                          <a:latin typeface="+mj-lt"/>
                          <a:ea typeface="+mn-ea"/>
                          <a:cs typeface="+mn-cs"/>
                        </a:rPr>
                        <a:t>Laptops</a:t>
                      </a:r>
                      <a:r>
                        <a:rPr kumimoji="0" lang="en-US" sz="2400" kern="1200" baseline="0" dirty="0" smtClean="0">
                          <a:solidFill>
                            <a:schemeClr val="dk1"/>
                          </a:solidFill>
                          <a:latin typeface="+mj-lt"/>
                          <a:ea typeface="+mn-ea"/>
                          <a:cs typeface="+mn-cs"/>
                        </a:rPr>
                        <a:t> &amp; </a:t>
                      </a:r>
                    </a:p>
                    <a:p>
                      <a:pPr algn="ctr"/>
                      <a:r>
                        <a:rPr kumimoji="0" lang="en-US" sz="2400" kern="1200" baseline="0" dirty="0" smtClean="0">
                          <a:solidFill>
                            <a:schemeClr val="dk1"/>
                          </a:solidFill>
                          <a:latin typeface="+mj-lt"/>
                          <a:ea typeface="+mn-ea"/>
                          <a:cs typeface="+mn-cs"/>
                        </a:rPr>
                        <a:t>Mobile</a:t>
                      </a:r>
                      <a:endParaRPr lang="en-US" sz="2400" dirty="0">
                        <a:latin typeface="+mj-lt"/>
                      </a:endParaRPr>
                    </a:p>
                  </a:txBody>
                  <a:tcPr/>
                </a:tc>
              </a:tr>
              <a:tr h="370840">
                <a:tc>
                  <a:txBody>
                    <a:bodyPr/>
                    <a:lstStyle/>
                    <a:p>
                      <a:pPr algn="ctr"/>
                      <a:r>
                        <a:rPr lang="en-US" sz="2400" dirty="0" smtClean="0">
                          <a:latin typeface="+mj-lt"/>
                        </a:rPr>
                        <a:t>Queries</a:t>
                      </a:r>
                      <a:endParaRPr lang="en-US" sz="2400" dirty="0">
                        <a:latin typeface="+mj-lt"/>
                      </a:endParaRPr>
                    </a:p>
                  </a:txBody>
                  <a:tcPr/>
                </a:tc>
                <a:tc>
                  <a:txBody>
                    <a:bodyPr/>
                    <a:lstStyle/>
                    <a:p>
                      <a:pPr algn="ctr"/>
                      <a:r>
                        <a:rPr lang="en-US" sz="2400" dirty="0" smtClean="0">
                          <a:latin typeface="+mj-lt"/>
                        </a:rPr>
                        <a:t>Boolean</a:t>
                      </a:r>
                      <a:endParaRPr lang="en-US" sz="2400" dirty="0">
                        <a:latin typeface="+mj-lt"/>
                      </a:endParaRPr>
                    </a:p>
                  </a:txBody>
                  <a:tcPr/>
                </a:tc>
                <a:tc>
                  <a:txBody>
                    <a:bodyPr/>
                    <a:lstStyle/>
                    <a:p>
                      <a:pPr algn="ctr"/>
                      <a:r>
                        <a:rPr lang="en-US" sz="2400" dirty="0" smtClean="0">
                          <a:latin typeface="+mj-lt"/>
                        </a:rPr>
                        <a:t>2.5 words</a:t>
                      </a:r>
                      <a:endParaRPr lang="en-US" sz="2400" dirty="0">
                        <a:latin typeface="+mj-lt"/>
                      </a:endParaRPr>
                    </a:p>
                  </a:txBody>
                  <a:tcPr/>
                </a:tc>
              </a:tr>
              <a:tr h="370840">
                <a:tc>
                  <a:txBody>
                    <a:bodyPr/>
                    <a:lstStyle/>
                    <a:p>
                      <a:pPr algn="ctr"/>
                      <a:r>
                        <a:rPr lang="en-US" sz="2400" dirty="0" smtClean="0">
                          <a:latin typeface="+mj-lt"/>
                        </a:rPr>
                        <a:t>Tasks</a:t>
                      </a:r>
                      <a:endParaRPr lang="en-US" sz="2400" dirty="0">
                        <a:latin typeface="+mj-lt"/>
                      </a:endParaRPr>
                    </a:p>
                  </a:txBody>
                  <a:tcPr/>
                </a:tc>
                <a:tc>
                  <a:txBody>
                    <a:bodyPr/>
                    <a:lstStyle/>
                    <a:p>
                      <a:pPr algn="ctr"/>
                      <a:r>
                        <a:rPr lang="en-US" sz="2400" dirty="0" smtClean="0">
                          <a:latin typeface="+mj-lt"/>
                        </a:rPr>
                        <a:t>Authoritative</a:t>
                      </a:r>
                      <a:r>
                        <a:rPr lang="en-US" sz="2400" baseline="0" dirty="0" smtClean="0">
                          <a:latin typeface="+mj-lt"/>
                        </a:rPr>
                        <a:t> Information</a:t>
                      </a:r>
                      <a:r>
                        <a:rPr lang="en-US" sz="2400" dirty="0" smtClean="0">
                          <a:latin typeface="+mj-lt"/>
                        </a:rPr>
                        <a:t> </a:t>
                      </a:r>
                      <a:endParaRPr lang="en-US" sz="2400" dirty="0">
                        <a:latin typeface="+mj-lt"/>
                      </a:endParaRPr>
                    </a:p>
                  </a:txBody>
                  <a:tcPr/>
                </a:tc>
                <a:tc>
                  <a:txBody>
                    <a:bodyPr/>
                    <a:lstStyle/>
                    <a:p>
                      <a:pPr algn="ctr"/>
                      <a:r>
                        <a:rPr lang="en-US" sz="2400" dirty="0" smtClean="0">
                          <a:latin typeface="+mj-lt"/>
                        </a:rPr>
                        <a:t>Informal, </a:t>
                      </a:r>
                      <a:r>
                        <a:rPr lang="en-US" sz="2400" smtClean="0">
                          <a:latin typeface="+mj-lt"/>
                        </a:rPr>
                        <a:t>Social, </a:t>
                      </a:r>
                      <a:r>
                        <a:rPr lang="en-US" sz="2400" dirty="0" smtClean="0">
                          <a:latin typeface="+mj-lt"/>
                        </a:rPr>
                        <a:t>Exploratory</a:t>
                      </a: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86880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1143000"/>
          </a:xfrm>
        </p:spPr>
        <p:txBody>
          <a:bodyPr>
            <a:normAutofit/>
          </a:bodyPr>
          <a:lstStyle/>
          <a:p>
            <a:pPr algn="ctr"/>
            <a:r>
              <a:rPr lang="en-US" b="1" dirty="0" smtClean="0">
                <a:solidFill>
                  <a:schemeClr val="accent1"/>
                </a:solidFill>
              </a:rPr>
              <a:t>Was An Opportunity for NLP Missed?</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5334000"/>
          </a:xfrm>
        </p:spPr>
        <p:txBody>
          <a:bodyPr>
            <a:normAutofit fontScale="92500" lnSpcReduction="20000"/>
          </a:bodyPr>
          <a:lstStyle/>
          <a:p>
            <a:r>
              <a:rPr lang="en-US" sz="2800" dirty="0" smtClean="0">
                <a:latin typeface="+mj-lt"/>
              </a:rPr>
              <a:t>In</a:t>
            </a:r>
            <a:r>
              <a:rPr lang="en-US" sz="2800" dirty="0" smtClean="0"/>
              <a:t> </a:t>
            </a:r>
            <a:r>
              <a:rPr lang="en-US" sz="2800" dirty="0" smtClean="0">
                <a:latin typeface="+mj-lt"/>
              </a:rPr>
              <a:t>early systems, Boolean queries were used</a:t>
            </a:r>
          </a:p>
          <a:p>
            <a:pPr lvl="1"/>
            <a:r>
              <a:rPr lang="en-US" dirty="0" smtClean="0">
                <a:latin typeface="+mj-lt"/>
              </a:rPr>
              <a:t>AND, OR, NOT, (later added ADJ, NEAR)</a:t>
            </a:r>
          </a:p>
          <a:p>
            <a:pPr lvl="1"/>
            <a:r>
              <a:rPr lang="en-US" dirty="0" smtClean="0">
                <a:latin typeface="+mj-lt"/>
              </a:rPr>
              <a:t>But deemed too difficult for non-trained searchers</a:t>
            </a:r>
          </a:p>
          <a:p>
            <a:r>
              <a:rPr lang="en-US" sz="2800" dirty="0" smtClean="0">
                <a:latin typeface="+mj-lt"/>
              </a:rPr>
              <a:t>Even though natural language provides same logic</a:t>
            </a:r>
          </a:p>
          <a:p>
            <a:pPr lvl="1"/>
            <a:r>
              <a:rPr lang="en-US" dirty="0" smtClean="0">
                <a:latin typeface="+mj-lt"/>
              </a:rPr>
              <a:t>Modifiers – adjectives &amp; adverbs</a:t>
            </a:r>
          </a:p>
          <a:p>
            <a:pPr lvl="1"/>
            <a:r>
              <a:rPr lang="en-US" dirty="0" smtClean="0">
                <a:latin typeface="+mj-lt"/>
              </a:rPr>
              <a:t>Conjunctions</a:t>
            </a:r>
          </a:p>
          <a:p>
            <a:pPr lvl="1"/>
            <a:r>
              <a:rPr lang="en-US" dirty="0" smtClean="0">
                <a:latin typeface="+mj-lt"/>
              </a:rPr>
              <a:t>Prepositional phrases</a:t>
            </a:r>
          </a:p>
          <a:p>
            <a:pPr lvl="1"/>
            <a:r>
              <a:rPr lang="en-US" dirty="0" smtClean="0">
                <a:latin typeface="+mj-lt"/>
              </a:rPr>
              <a:t>Negations &amp; other adverbial modifiers</a:t>
            </a:r>
          </a:p>
          <a:p>
            <a:r>
              <a:rPr lang="en-US" sz="2800" dirty="0" smtClean="0">
                <a:latin typeface="+mj-lt"/>
              </a:rPr>
              <a:t>System developers turned away from both Boolean queries &amp; full NL queries</a:t>
            </a:r>
          </a:p>
          <a:p>
            <a:r>
              <a:rPr lang="en-US" sz="2800" dirty="0" smtClean="0">
                <a:latin typeface="+mj-lt"/>
              </a:rPr>
              <a:t>Used statistical matching alone on high-volume databases</a:t>
            </a:r>
          </a:p>
          <a:p>
            <a:r>
              <a:rPr lang="en-US" sz="2800" dirty="0" smtClean="0">
                <a:latin typeface="+mj-lt"/>
              </a:rPr>
              <a:t>Has led to 2.5 word Google queries of today</a:t>
            </a:r>
          </a:p>
          <a:p>
            <a:pPr lvl="1"/>
            <a:r>
              <a:rPr lang="en-US" dirty="0" smtClean="0">
                <a:latin typeface="+mj-lt"/>
              </a:rPr>
              <a:t>Exceptions – TREC, CLEF, legal, medical   </a:t>
            </a:r>
            <a:endParaRPr lang="en-US"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772400" cy="1143000"/>
          </a:xfrm>
        </p:spPr>
        <p:txBody>
          <a:bodyPr/>
          <a:lstStyle/>
          <a:p>
            <a:pPr algn="ctr"/>
            <a:r>
              <a:rPr lang="en-US" b="1" dirty="0" smtClean="0">
                <a:solidFill>
                  <a:schemeClr val="accent1"/>
                </a:solidFill>
              </a:rPr>
              <a:t>Overview Questions – 2 </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4876800"/>
          </a:xfrm>
        </p:spPr>
        <p:txBody>
          <a:bodyPr>
            <a:normAutofit fontScale="92500" lnSpcReduction="10000"/>
          </a:bodyPr>
          <a:lstStyle/>
          <a:p>
            <a:pPr>
              <a:lnSpc>
                <a:spcPct val="120000"/>
              </a:lnSpc>
            </a:pPr>
            <a:r>
              <a:rPr lang="en-US" sz="2800" dirty="0" smtClean="0">
                <a:solidFill>
                  <a:schemeClr val="tx2">
                    <a:lumMod val="40000"/>
                    <a:lumOff val="60000"/>
                  </a:schemeClr>
                </a:solidFill>
                <a:latin typeface="+mj-lt"/>
              </a:rPr>
              <a:t>What  was early information retrieval like? (before it was called search!)</a:t>
            </a:r>
          </a:p>
          <a:p>
            <a:pPr>
              <a:lnSpc>
                <a:spcPct val="120000"/>
              </a:lnSpc>
            </a:pPr>
            <a:r>
              <a:rPr lang="en-US" sz="2800" dirty="0" smtClean="0">
                <a:latin typeface="+mj-lt"/>
              </a:rPr>
              <a:t>How was NLP first applied to the task?  </a:t>
            </a:r>
          </a:p>
          <a:p>
            <a:pPr>
              <a:lnSpc>
                <a:spcPct val="120000"/>
              </a:lnSpc>
            </a:pPr>
            <a:r>
              <a:rPr lang="en-US" sz="2800" dirty="0" smtClean="0">
                <a:latin typeface="+mj-lt"/>
              </a:rPr>
              <a:t>Which levels of language analysis were utilized?</a:t>
            </a:r>
          </a:p>
          <a:p>
            <a:pPr lvl="1">
              <a:lnSpc>
                <a:spcPct val="120000"/>
              </a:lnSpc>
            </a:pPr>
            <a:r>
              <a:rPr lang="en-US" dirty="0" smtClean="0">
                <a:latin typeface="+mj-lt"/>
              </a:rPr>
              <a:t>Which were successful?  Which were not?</a:t>
            </a:r>
          </a:p>
          <a:p>
            <a:pPr>
              <a:lnSpc>
                <a:spcPct val="120000"/>
              </a:lnSpc>
            </a:pPr>
            <a:r>
              <a:rPr lang="en-US" sz="2800" dirty="0" smtClean="0">
                <a:latin typeface="+mj-lt"/>
              </a:rPr>
              <a:t>Why were other levels not incorporated ?  </a:t>
            </a:r>
          </a:p>
          <a:p>
            <a:pPr>
              <a:lnSpc>
                <a:spcPct val="120000"/>
              </a:lnSpc>
            </a:pPr>
            <a:r>
              <a:rPr lang="en-US" sz="2800" dirty="0">
                <a:solidFill>
                  <a:schemeClr val="bg1">
                    <a:lumMod val="75000"/>
                  </a:schemeClr>
                </a:solidFill>
                <a:latin typeface="+mj-lt"/>
              </a:rPr>
              <a:t>Do we now see that </a:t>
            </a:r>
            <a:r>
              <a:rPr lang="en-US" sz="2800" dirty="0" smtClean="0">
                <a:solidFill>
                  <a:schemeClr val="bg1">
                    <a:lumMod val="75000"/>
                  </a:schemeClr>
                </a:solidFill>
                <a:latin typeface="+mj-lt"/>
              </a:rPr>
              <a:t>the higher </a:t>
            </a:r>
            <a:r>
              <a:rPr lang="en-US" sz="2800" dirty="0">
                <a:solidFill>
                  <a:schemeClr val="bg1">
                    <a:lumMod val="75000"/>
                  </a:schemeClr>
                </a:solidFill>
                <a:latin typeface="+mj-lt"/>
              </a:rPr>
              <a:t>levels can and need to be </a:t>
            </a:r>
            <a:r>
              <a:rPr lang="en-US" sz="2800" dirty="0" smtClean="0">
                <a:solidFill>
                  <a:schemeClr val="bg1">
                    <a:lumMod val="75000"/>
                  </a:schemeClr>
                </a:solidFill>
                <a:latin typeface="+mj-lt"/>
              </a:rPr>
              <a:t>included?</a:t>
            </a:r>
            <a:endParaRPr lang="en-US" sz="2800" dirty="0">
              <a:solidFill>
                <a:schemeClr val="bg1">
                  <a:lumMod val="75000"/>
                </a:schemeClr>
              </a:solidFill>
              <a:latin typeface="+mj-lt"/>
            </a:endParaRPr>
          </a:p>
          <a:p>
            <a:pPr>
              <a:lnSpc>
                <a:spcPct val="120000"/>
              </a:lnSpc>
            </a:pPr>
            <a:r>
              <a:rPr lang="en-US" sz="2800" dirty="0" smtClean="0">
                <a:solidFill>
                  <a:schemeClr val="tx2">
                    <a:lumMod val="40000"/>
                    <a:lumOff val="60000"/>
                  </a:schemeClr>
                </a:solidFill>
                <a:latin typeface="+mj-lt"/>
              </a:rPr>
              <a:t>If they are, how might they change how we do IR, as well as what tasks we do it for?</a:t>
            </a:r>
            <a:endParaRPr lang="en-US" sz="2800" dirty="0">
              <a:solidFill>
                <a:schemeClr val="tx2">
                  <a:lumMod val="40000"/>
                  <a:lumOff val="60000"/>
                </a:schemeClr>
              </a:solidFill>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609600" y="-182563"/>
            <a:ext cx="7918450" cy="1211263"/>
          </a:xfrm>
        </p:spPr>
        <p:txBody>
          <a:bodyPr>
            <a:normAutofit/>
          </a:bodyPr>
          <a:lstStyle/>
          <a:p>
            <a:pPr algn="ctr">
              <a:defRPr/>
            </a:pPr>
            <a:r>
              <a:rPr lang="en-US" b="1" dirty="0">
                <a:solidFill>
                  <a:schemeClr val="accent1"/>
                </a:solidFill>
              </a:rPr>
              <a:t>Levels of Language Understanding</a:t>
            </a:r>
          </a:p>
        </p:txBody>
      </p:sp>
      <p:sp>
        <p:nvSpPr>
          <p:cNvPr id="7171" name="Line 3"/>
          <p:cNvSpPr>
            <a:spLocks noChangeShapeType="1"/>
          </p:cNvSpPr>
          <p:nvPr/>
        </p:nvSpPr>
        <p:spPr bwMode="auto">
          <a:xfrm>
            <a:off x="1839913" y="1525588"/>
            <a:ext cx="6048375" cy="0"/>
          </a:xfrm>
          <a:prstGeom prst="line">
            <a:avLst/>
          </a:prstGeom>
          <a:noFill/>
          <a:ln w="25400">
            <a:solidFill>
              <a:schemeClr val="tx1"/>
            </a:solidFill>
            <a:round/>
            <a:headEnd/>
            <a:tailEnd/>
          </a:ln>
        </p:spPr>
        <p:txBody>
          <a:bodyPr wrap="none" anchor="ctr"/>
          <a:lstStyle/>
          <a:p>
            <a:endParaRPr lang="en-US"/>
          </a:p>
        </p:txBody>
      </p:sp>
      <p:sp>
        <p:nvSpPr>
          <p:cNvPr id="7172" name="Line 4"/>
          <p:cNvSpPr>
            <a:spLocks noChangeShapeType="1"/>
          </p:cNvSpPr>
          <p:nvPr/>
        </p:nvSpPr>
        <p:spPr bwMode="auto">
          <a:xfrm>
            <a:off x="7899400" y="1512888"/>
            <a:ext cx="0" cy="4610100"/>
          </a:xfrm>
          <a:prstGeom prst="line">
            <a:avLst/>
          </a:prstGeom>
          <a:noFill/>
          <a:ln w="25400">
            <a:solidFill>
              <a:schemeClr val="tx1"/>
            </a:solidFill>
            <a:round/>
            <a:headEnd/>
            <a:tailEnd/>
          </a:ln>
        </p:spPr>
        <p:txBody>
          <a:bodyPr wrap="none" anchor="ctr"/>
          <a:lstStyle/>
          <a:p>
            <a:endParaRPr lang="en-US"/>
          </a:p>
        </p:txBody>
      </p:sp>
      <p:sp>
        <p:nvSpPr>
          <p:cNvPr id="7173" name="Line 5"/>
          <p:cNvSpPr>
            <a:spLocks noChangeShapeType="1"/>
          </p:cNvSpPr>
          <p:nvPr/>
        </p:nvSpPr>
        <p:spPr bwMode="auto">
          <a:xfrm flipH="1">
            <a:off x="1804988" y="6135688"/>
            <a:ext cx="6105525" cy="0"/>
          </a:xfrm>
          <a:prstGeom prst="line">
            <a:avLst/>
          </a:prstGeom>
          <a:noFill/>
          <a:ln w="25400">
            <a:solidFill>
              <a:schemeClr val="tx1"/>
            </a:solidFill>
            <a:round/>
            <a:headEnd/>
            <a:tailEnd/>
          </a:ln>
        </p:spPr>
        <p:txBody>
          <a:bodyPr wrap="none" anchor="ctr"/>
          <a:lstStyle/>
          <a:p>
            <a:endParaRPr lang="en-US"/>
          </a:p>
        </p:txBody>
      </p:sp>
      <p:sp>
        <p:nvSpPr>
          <p:cNvPr id="7174" name="Line 6"/>
          <p:cNvSpPr>
            <a:spLocks noChangeShapeType="1"/>
          </p:cNvSpPr>
          <p:nvPr/>
        </p:nvSpPr>
        <p:spPr bwMode="auto">
          <a:xfrm>
            <a:off x="1827213" y="1957388"/>
            <a:ext cx="5286375" cy="0"/>
          </a:xfrm>
          <a:prstGeom prst="line">
            <a:avLst/>
          </a:prstGeom>
          <a:noFill/>
          <a:ln w="25400">
            <a:solidFill>
              <a:schemeClr val="tx1"/>
            </a:solidFill>
            <a:round/>
            <a:headEnd/>
            <a:tailEnd/>
          </a:ln>
        </p:spPr>
        <p:txBody>
          <a:bodyPr wrap="none" anchor="ctr"/>
          <a:lstStyle/>
          <a:p>
            <a:endParaRPr lang="en-US"/>
          </a:p>
        </p:txBody>
      </p:sp>
      <p:sp>
        <p:nvSpPr>
          <p:cNvPr id="7175" name="Line 7"/>
          <p:cNvSpPr>
            <a:spLocks noChangeShapeType="1"/>
          </p:cNvSpPr>
          <p:nvPr/>
        </p:nvSpPr>
        <p:spPr bwMode="auto">
          <a:xfrm>
            <a:off x="7099300" y="1957388"/>
            <a:ext cx="0" cy="3746500"/>
          </a:xfrm>
          <a:prstGeom prst="line">
            <a:avLst/>
          </a:prstGeom>
          <a:noFill/>
          <a:ln w="25400">
            <a:solidFill>
              <a:schemeClr val="tx1"/>
            </a:solidFill>
            <a:round/>
            <a:headEnd/>
            <a:tailEnd/>
          </a:ln>
        </p:spPr>
        <p:txBody>
          <a:bodyPr wrap="none" anchor="ctr"/>
          <a:lstStyle/>
          <a:p>
            <a:endParaRPr lang="en-US"/>
          </a:p>
        </p:txBody>
      </p:sp>
      <p:sp>
        <p:nvSpPr>
          <p:cNvPr id="7176" name="Line 8"/>
          <p:cNvSpPr>
            <a:spLocks noChangeShapeType="1"/>
          </p:cNvSpPr>
          <p:nvPr/>
        </p:nvSpPr>
        <p:spPr bwMode="auto">
          <a:xfrm flipH="1">
            <a:off x="1817688" y="5716588"/>
            <a:ext cx="5292725" cy="0"/>
          </a:xfrm>
          <a:prstGeom prst="line">
            <a:avLst/>
          </a:prstGeom>
          <a:noFill/>
          <a:ln w="25400">
            <a:solidFill>
              <a:schemeClr val="tx1"/>
            </a:solidFill>
            <a:round/>
            <a:headEnd/>
            <a:tailEnd/>
          </a:ln>
        </p:spPr>
        <p:txBody>
          <a:bodyPr wrap="none" anchor="ctr"/>
          <a:lstStyle/>
          <a:p>
            <a:endParaRPr lang="en-US"/>
          </a:p>
        </p:txBody>
      </p:sp>
      <p:sp>
        <p:nvSpPr>
          <p:cNvPr id="7177" name="Line 9"/>
          <p:cNvSpPr>
            <a:spLocks noChangeShapeType="1"/>
          </p:cNvSpPr>
          <p:nvPr/>
        </p:nvSpPr>
        <p:spPr bwMode="auto">
          <a:xfrm>
            <a:off x="1839913" y="2363788"/>
            <a:ext cx="4473575" cy="0"/>
          </a:xfrm>
          <a:prstGeom prst="line">
            <a:avLst/>
          </a:prstGeom>
          <a:noFill/>
          <a:ln w="25400">
            <a:solidFill>
              <a:schemeClr val="tx1"/>
            </a:solidFill>
            <a:round/>
            <a:headEnd/>
            <a:tailEnd/>
          </a:ln>
        </p:spPr>
        <p:txBody>
          <a:bodyPr wrap="none" anchor="ctr"/>
          <a:lstStyle/>
          <a:p>
            <a:endParaRPr lang="en-US"/>
          </a:p>
        </p:txBody>
      </p:sp>
      <p:sp>
        <p:nvSpPr>
          <p:cNvPr id="7178" name="Line 10"/>
          <p:cNvSpPr>
            <a:spLocks noChangeShapeType="1"/>
          </p:cNvSpPr>
          <p:nvPr/>
        </p:nvSpPr>
        <p:spPr bwMode="auto">
          <a:xfrm>
            <a:off x="6299200" y="2376488"/>
            <a:ext cx="0" cy="2908300"/>
          </a:xfrm>
          <a:prstGeom prst="line">
            <a:avLst/>
          </a:prstGeom>
          <a:noFill/>
          <a:ln w="25400">
            <a:solidFill>
              <a:schemeClr val="tx1"/>
            </a:solidFill>
            <a:round/>
            <a:headEnd/>
            <a:tailEnd/>
          </a:ln>
        </p:spPr>
        <p:txBody>
          <a:bodyPr wrap="none" anchor="ctr"/>
          <a:lstStyle/>
          <a:p>
            <a:endParaRPr lang="en-US"/>
          </a:p>
        </p:txBody>
      </p:sp>
      <p:sp>
        <p:nvSpPr>
          <p:cNvPr id="7179" name="Line 11"/>
          <p:cNvSpPr>
            <a:spLocks noChangeShapeType="1"/>
          </p:cNvSpPr>
          <p:nvPr/>
        </p:nvSpPr>
        <p:spPr bwMode="auto">
          <a:xfrm flipH="1">
            <a:off x="1817688" y="5297488"/>
            <a:ext cx="4492625" cy="0"/>
          </a:xfrm>
          <a:prstGeom prst="line">
            <a:avLst/>
          </a:prstGeom>
          <a:noFill/>
          <a:ln w="25400">
            <a:solidFill>
              <a:schemeClr val="tx1"/>
            </a:solidFill>
            <a:round/>
            <a:headEnd/>
            <a:tailEnd/>
          </a:ln>
        </p:spPr>
        <p:txBody>
          <a:bodyPr wrap="none" anchor="ctr"/>
          <a:lstStyle/>
          <a:p>
            <a:endParaRPr lang="en-US"/>
          </a:p>
        </p:txBody>
      </p:sp>
      <p:sp>
        <p:nvSpPr>
          <p:cNvPr id="7180" name="Line 12"/>
          <p:cNvSpPr>
            <a:spLocks noChangeShapeType="1"/>
          </p:cNvSpPr>
          <p:nvPr/>
        </p:nvSpPr>
        <p:spPr bwMode="auto">
          <a:xfrm>
            <a:off x="1827213" y="2782888"/>
            <a:ext cx="3686175" cy="0"/>
          </a:xfrm>
          <a:prstGeom prst="line">
            <a:avLst/>
          </a:prstGeom>
          <a:noFill/>
          <a:ln w="25400">
            <a:solidFill>
              <a:schemeClr val="tx1"/>
            </a:solidFill>
            <a:round/>
            <a:headEnd/>
            <a:tailEnd/>
          </a:ln>
        </p:spPr>
        <p:txBody>
          <a:bodyPr wrap="none" anchor="ctr"/>
          <a:lstStyle/>
          <a:p>
            <a:endParaRPr lang="en-US"/>
          </a:p>
        </p:txBody>
      </p:sp>
      <p:sp>
        <p:nvSpPr>
          <p:cNvPr id="7181" name="Line 13"/>
          <p:cNvSpPr>
            <a:spLocks noChangeShapeType="1"/>
          </p:cNvSpPr>
          <p:nvPr/>
        </p:nvSpPr>
        <p:spPr bwMode="auto">
          <a:xfrm>
            <a:off x="5499100" y="2795588"/>
            <a:ext cx="0" cy="2070100"/>
          </a:xfrm>
          <a:prstGeom prst="line">
            <a:avLst/>
          </a:prstGeom>
          <a:noFill/>
          <a:ln w="25400">
            <a:solidFill>
              <a:schemeClr val="tx1"/>
            </a:solidFill>
            <a:round/>
            <a:headEnd/>
            <a:tailEnd/>
          </a:ln>
        </p:spPr>
        <p:txBody>
          <a:bodyPr wrap="none" anchor="ctr"/>
          <a:lstStyle/>
          <a:p>
            <a:endParaRPr lang="en-US"/>
          </a:p>
        </p:txBody>
      </p:sp>
      <p:sp>
        <p:nvSpPr>
          <p:cNvPr id="7182" name="Line 14"/>
          <p:cNvSpPr>
            <a:spLocks noChangeShapeType="1"/>
          </p:cNvSpPr>
          <p:nvPr/>
        </p:nvSpPr>
        <p:spPr bwMode="auto">
          <a:xfrm flipH="1">
            <a:off x="1804988" y="4878388"/>
            <a:ext cx="3705225" cy="0"/>
          </a:xfrm>
          <a:prstGeom prst="line">
            <a:avLst/>
          </a:prstGeom>
          <a:noFill/>
          <a:ln w="25400">
            <a:solidFill>
              <a:schemeClr val="tx1"/>
            </a:solidFill>
            <a:round/>
            <a:headEnd/>
            <a:tailEnd/>
          </a:ln>
        </p:spPr>
        <p:txBody>
          <a:bodyPr wrap="none" anchor="ctr"/>
          <a:lstStyle/>
          <a:p>
            <a:endParaRPr lang="en-US"/>
          </a:p>
        </p:txBody>
      </p:sp>
      <p:sp>
        <p:nvSpPr>
          <p:cNvPr id="7183" name="Line 15"/>
          <p:cNvSpPr>
            <a:spLocks noChangeShapeType="1"/>
          </p:cNvSpPr>
          <p:nvPr/>
        </p:nvSpPr>
        <p:spPr bwMode="auto">
          <a:xfrm>
            <a:off x="1839913" y="3201988"/>
            <a:ext cx="2873375" cy="0"/>
          </a:xfrm>
          <a:prstGeom prst="line">
            <a:avLst/>
          </a:prstGeom>
          <a:noFill/>
          <a:ln w="25400">
            <a:solidFill>
              <a:schemeClr val="tx1"/>
            </a:solidFill>
            <a:round/>
            <a:headEnd/>
            <a:tailEnd/>
          </a:ln>
        </p:spPr>
        <p:txBody>
          <a:bodyPr wrap="none" anchor="ctr"/>
          <a:lstStyle/>
          <a:p>
            <a:endParaRPr lang="en-US"/>
          </a:p>
        </p:txBody>
      </p:sp>
      <p:sp>
        <p:nvSpPr>
          <p:cNvPr id="7184" name="Line 16"/>
          <p:cNvSpPr>
            <a:spLocks noChangeShapeType="1"/>
          </p:cNvSpPr>
          <p:nvPr/>
        </p:nvSpPr>
        <p:spPr bwMode="auto">
          <a:xfrm>
            <a:off x="4699000" y="3214688"/>
            <a:ext cx="0" cy="1231900"/>
          </a:xfrm>
          <a:prstGeom prst="line">
            <a:avLst/>
          </a:prstGeom>
          <a:noFill/>
          <a:ln w="25400">
            <a:solidFill>
              <a:schemeClr val="tx1"/>
            </a:solidFill>
            <a:round/>
            <a:headEnd/>
            <a:tailEnd/>
          </a:ln>
        </p:spPr>
        <p:txBody>
          <a:bodyPr wrap="none" anchor="ctr"/>
          <a:lstStyle/>
          <a:p>
            <a:endParaRPr lang="en-US"/>
          </a:p>
        </p:txBody>
      </p:sp>
      <p:sp>
        <p:nvSpPr>
          <p:cNvPr id="7185" name="Line 17"/>
          <p:cNvSpPr>
            <a:spLocks noChangeShapeType="1"/>
          </p:cNvSpPr>
          <p:nvPr/>
        </p:nvSpPr>
        <p:spPr bwMode="auto">
          <a:xfrm flipH="1">
            <a:off x="1804988" y="4459288"/>
            <a:ext cx="2905125" cy="0"/>
          </a:xfrm>
          <a:prstGeom prst="line">
            <a:avLst/>
          </a:prstGeom>
          <a:noFill/>
          <a:ln w="25400">
            <a:solidFill>
              <a:schemeClr val="tx1"/>
            </a:solidFill>
            <a:round/>
            <a:headEnd/>
            <a:tailEnd/>
          </a:ln>
        </p:spPr>
        <p:txBody>
          <a:bodyPr wrap="none" anchor="ctr"/>
          <a:lstStyle/>
          <a:p>
            <a:endParaRPr lang="en-US"/>
          </a:p>
        </p:txBody>
      </p:sp>
      <p:sp>
        <p:nvSpPr>
          <p:cNvPr id="7186" name="Line 18"/>
          <p:cNvSpPr>
            <a:spLocks noChangeShapeType="1"/>
          </p:cNvSpPr>
          <p:nvPr/>
        </p:nvSpPr>
        <p:spPr bwMode="auto">
          <a:xfrm>
            <a:off x="1827213" y="3621088"/>
            <a:ext cx="2085975" cy="0"/>
          </a:xfrm>
          <a:prstGeom prst="line">
            <a:avLst/>
          </a:prstGeom>
          <a:noFill/>
          <a:ln w="25400">
            <a:solidFill>
              <a:schemeClr val="tx1"/>
            </a:solidFill>
            <a:round/>
            <a:headEnd/>
            <a:tailEnd/>
          </a:ln>
        </p:spPr>
        <p:txBody>
          <a:bodyPr wrap="none" anchor="ctr"/>
          <a:lstStyle/>
          <a:p>
            <a:endParaRPr lang="en-US"/>
          </a:p>
        </p:txBody>
      </p:sp>
      <p:sp>
        <p:nvSpPr>
          <p:cNvPr id="7187" name="Line 19"/>
          <p:cNvSpPr>
            <a:spLocks noChangeShapeType="1"/>
          </p:cNvSpPr>
          <p:nvPr/>
        </p:nvSpPr>
        <p:spPr bwMode="auto">
          <a:xfrm>
            <a:off x="3898900" y="3633788"/>
            <a:ext cx="0" cy="393700"/>
          </a:xfrm>
          <a:prstGeom prst="line">
            <a:avLst/>
          </a:prstGeom>
          <a:noFill/>
          <a:ln w="25400">
            <a:solidFill>
              <a:schemeClr val="tx1"/>
            </a:solidFill>
            <a:round/>
            <a:headEnd/>
            <a:tailEnd/>
          </a:ln>
        </p:spPr>
        <p:txBody>
          <a:bodyPr wrap="none" anchor="ctr"/>
          <a:lstStyle/>
          <a:p>
            <a:endParaRPr lang="en-US"/>
          </a:p>
        </p:txBody>
      </p:sp>
      <p:sp>
        <p:nvSpPr>
          <p:cNvPr id="7188" name="Line 20"/>
          <p:cNvSpPr>
            <a:spLocks noChangeShapeType="1"/>
          </p:cNvSpPr>
          <p:nvPr/>
        </p:nvSpPr>
        <p:spPr bwMode="auto">
          <a:xfrm flipH="1">
            <a:off x="1804988" y="4040188"/>
            <a:ext cx="2105025" cy="0"/>
          </a:xfrm>
          <a:prstGeom prst="line">
            <a:avLst/>
          </a:prstGeom>
          <a:noFill/>
          <a:ln w="25400">
            <a:solidFill>
              <a:schemeClr val="tx1"/>
            </a:solidFill>
            <a:round/>
            <a:headEnd/>
            <a:tailEnd/>
          </a:ln>
        </p:spPr>
        <p:txBody>
          <a:bodyPr wrap="none" anchor="ctr"/>
          <a:lstStyle/>
          <a:p>
            <a:endParaRPr lang="en-US"/>
          </a:p>
        </p:txBody>
      </p:sp>
      <p:sp>
        <p:nvSpPr>
          <p:cNvPr id="7189" name="Rectangle 21"/>
          <p:cNvSpPr>
            <a:spLocks noChangeArrowheads="1"/>
          </p:cNvSpPr>
          <p:nvPr/>
        </p:nvSpPr>
        <p:spPr bwMode="auto">
          <a:xfrm>
            <a:off x="6340475" y="1466850"/>
            <a:ext cx="1490794" cy="459100"/>
          </a:xfrm>
          <a:prstGeom prst="rect">
            <a:avLst/>
          </a:prstGeom>
          <a:noFill/>
          <a:ln w="25400">
            <a:noFill/>
            <a:miter lim="800000"/>
            <a:headEnd/>
            <a:tailEnd/>
          </a:ln>
        </p:spPr>
        <p:txBody>
          <a:bodyPr wrap="none" lIns="90488" tIns="44450" rIns="90488" bIns="44450">
            <a:spAutoFit/>
          </a:bodyPr>
          <a:lstStyle/>
          <a:p>
            <a:r>
              <a:rPr lang="en-US" sz="2400" b="1" dirty="0">
                <a:solidFill>
                  <a:schemeClr val="accent1"/>
                </a:solidFill>
                <a:latin typeface="+mj-lt"/>
              </a:rPr>
              <a:t>Pragmatic</a:t>
            </a:r>
          </a:p>
        </p:txBody>
      </p:sp>
      <p:sp>
        <p:nvSpPr>
          <p:cNvPr id="7190" name="Rectangle 22"/>
          <p:cNvSpPr>
            <a:spLocks noChangeArrowheads="1"/>
          </p:cNvSpPr>
          <p:nvPr/>
        </p:nvSpPr>
        <p:spPr bwMode="auto">
          <a:xfrm>
            <a:off x="5562600" y="1885950"/>
            <a:ext cx="1470147" cy="459100"/>
          </a:xfrm>
          <a:prstGeom prst="rect">
            <a:avLst/>
          </a:prstGeom>
          <a:noFill/>
          <a:ln w="25400">
            <a:noFill/>
            <a:miter lim="800000"/>
            <a:headEnd/>
            <a:tailEnd/>
          </a:ln>
        </p:spPr>
        <p:txBody>
          <a:bodyPr wrap="none" lIns="90488" tIns="44450" rIns="90488" bIns="44450">
            <a:spAutoFit/>
          </a:bodyPr>
          <a:lstStyle/>
          <a:p>
            <a:r>
              <a:rPr lang="en-US" sz="2400" b="1" dirty="0">
                <a:solidFill>
                  <a:schemeClr val="accent1"/>
                </a:solidFill>
                <a:latin typeface="+mj-lt"/>
              </a:rPr>
              <a:t>Discourse</a:t>
            </a:r>
          </a:p>
        </p:txBody>
      </p:sp>
      <p:sp>
        <p:nvSpPr>
          <p:cNvPr id="7191" name="Rectangle 23"/>
          <p:cNvSpPr>
            <a:spLocks noChangeArrowheads="1"/>
          </p:cNvSpPr>
          <p:nvPr/>
        </p:nvSpPr>
        <p:spPr bwMode="auto">
          <a:xfrm>
            <a:off x="4800600" y="2322513"/>
            <a:ext cx="1405835" cy="459100"/>
          </a:xfrm>
          <a:prstGeom prst="rect">
            <a:avLst/>
          </a:prstGeom>
          <a:noFill/>
          <a:ln w="25400">
            <a:noFill/>
            <a:miter lim="800000"/>
            <a:headEnd/>
            <a:tailEnd/>
          </a:ln>
        </p:spPr>
        <p:txBody>
          <a:bodyPr wrap="none" lIns="90488" tIns="44450" rIns="90488" bIns="44450">
            <a:spAutoFit/>
          </a:bodyPr>
          <a:lstStyle/>
          <a:p>
            <a:r>
              <a:rPr lang="en-US" sz="2400" b="1" dirty="0">
                <a:solidFill>
                  <a:schemeClr val="accent1"/>
                </a:solidFill>
                <a:latin typeface="+mj-lt"/>
              </a:rPr>
              <a:t>Semantic</a:t>
            </a:r>
          </a:p>
        </p:txBody>
      </p:sp>
      <p:sp>
        <p:nvSpPr>
          <p:cNvPr id="7192" name="Rectangle 24"/>
          <p:cNvSpPr>
            <a:spLocks noChangeArrowheads="1"/>
          </p:cNvSpPr>
          <p:nvPr/>
        </p:nvSpPr>
        <p:spPr bwMode="auto">
          <a:xfrm>
            <a:off x="2971800" y="2744788"/>
            <a:ext cx="2462213" cy="459100"/>
          </a:xfrm>
          <a:prstGeom prst="rect">
            <a:avLst/>
          </a:prstGeom>
          <a:noFill/>
          <a:ln w="25400">
            <a:noFill/>
            <a:miter lim="800000"/>
            <a:headEnd/>
            <a:tailEnd/>
          </a:ln>
        </p:spPr>
        <p:txBody>
          <a:bodyPr lIns="90488" tIns="44450" rIns="90488" bIns="44450">
            <a:spAutoFit/>
          </a:bodyPr>
          <a:lstStyle/>
          <a:p>
            <a:pPr algn="r"/>
            <a:r>
              <a:rPr lang="en-US" dirty="0">
                <a:solidFill>
                  <a:schemeClr val="accent1"/>
                </a:solidFill>
              </a:rPr>
              <a:t> </a:t>
            </a:r>
            <a:r>
              <a:rPr lang="en-US" sz="2400" b="1" dirty="0">
                <a:solidFill>
                  <a:schemeClr val="accent1"/>
                </a:solidFill>
                <a:latin typeface="+mj-lt"/>
              </a:rPr>
              <a:t>Syntactic</a:t>
            </a:r>
          </a:p>
        </p:txBody>
      </p:sp>
      <p:sp>
        <p:nvSpPr>
          <p:cNvPr id="7193" name="Rectangle 25"/>
          <p:cNvSpPr>
            <a:spLocks noChangeArrowheads="1"/>
          </p:cNvSpPr>
          <p:nvPr/>
        </p:nvSpPr>
        <p:spPr bwMode="auto">
          <a:xfrm>
            <a:off x="3505200" y="3143250"/>
            <a:ext cx="1065549" cy="459100"/>
          </a:xfrm>
          <a:prstGeom prst="rect">
            <a:avLst/>
          </a:prstGeom>
          <a:noFill/>
          <a:ln w="25400">
            <a:noFill/>
            <a:miter lim="800000"/>
            <a:headEnd/>
            <a:tailEnd/>
          </a:ln>
        </p:spPr>
        <p:txBody>
          <a:bodyPr wrap="none" lIns="90488" tIns="44450" rIns="90488" bIns="44450">
            <a:spAutoFit/>
          </a:bodyPr>
          <a:lstStyle/>
          <a:p>
            <a:r>
              <a:rPr lang="en-US" sz="2400" b="1" dirty="0">
                <a:solidFill>
                  <a:schemeClr val="accent1"/>
                </a:solidFill>
                <a:latin typeface="+mj-lt"/>
              </a:rPr>
              <a:t>Lexical</a:t>
            </a:r>
          </a:p>
        </p:txBody>
      </p:sp>
      <p:sp>
        <p:nvSpPr>
          <p:cNvPr id="7194" name="Rectangle 26"/>
          <p:cNvSpPr>
            <a:spLocks noChangeArrowheads="1"/>
          </p:cNvSpPr>
          <p:nvPr/>
        </p:nvSpPr>
        <p:spPr bwMode="auto">
          <a:xfrm>
            <a:off x="1704975" y="3575050"/>
            <a:ext cx="2167389" cy="459100"/>
          </a:xfrm>
          <a:prstGeom prst="rect">
            <a:avLst/>
          </a:prstGeom>
          <a:noFill/>
          <a:ln w="25400">
            <a:noFill/>
            <a:miter lim="800000"/>
            <a:headEnd/>
            <a:tailEnd/>
          </a:ln>
        </p:spPr>
        <p:txBody>
          <a:bodyPr wrap="none" lIns="90488" tIns="44450" rIns="90488" bIns="44450">
            <a:spAutoFit/>
          </a:bodyPr>
          <a:lstStyle/>
          <a:p>
            <a:r>
              <a:rPr lang="en-US" sz="2400" dirty="0">
                <a:solidFill>
                  <a:srgbClr val="FF0000"/>
                </a:solidFill>
                <a:latin typeface="+mj-lt"/>
              </a:rPr>
              <a:t>  </a:t>
            </a:r>
            <a:r>
              <a:rPr lang="en-US" sz="2400" b="1" dirty="0">
                <a:solidFill>
                  <a:schemeClr val="accent1"/>
                </a:solidFill>
                <a:latin typeface="+mj-lt"/>
              </a:rPr>
              <a:t>Morphological</a:t>
            </a:r>
          </a:p>
        </p:txBody>
      </p:sp>
      <p:sp>
        <p:nvSpPr>
          <p:cNvPr id="27" name="TextBox 26"/>
          <p:cNvSpPr txBox="1"/>
          <p:nvPr/>
        </p:nvSpPr>
        <p:spPr>
          <a:xfrm>
            <a:off x="1981200" y="6248400"/>
            <a:ext cx="5638800" cy="523220"/>
          </a:xfrm>
          <a:prstGeom prst="rect">
            <a:avLst/>
          </a:prstGeom>
          <a:noFill/>
        </p:spPr>
        <p:txBody>
          <a:bodyPr wrap="square" rtlCol="0">
            <a:spAutoFit/>
          </a:bodyPr>
          <a:lstStyle/>
          <a:p>
            <a:pPr algn="ctr"/>
            <a:r>
              <a:rPr lang="en-US" sz="2800" b="1" dirty="0" smtClean="0">
                <a:solidFill>
                  <a:schemeClr val="accent1"/>
                </a:solidFill>
                <a:latin typeface="+mj-lt"/>
              </a:rPr>
              <a:t>Synchronic Model of Language</a:t>
            </a:r>
            <a:endParaRPr lang="en-US" sz="2800" b="1" dirty="0">
              <a:solidFill>
                <a:schemeClr val="accent1"/>
              </a:solidFill>
              <a:latin typeface="+mj-lt"/>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772400" cy="1143000"/>
          </a:xfrm>
        </p:spPr>
        <p:txBody>
          <a:bodyPr/>
          <a:lstStyle/>
          <a:p>
            <a:pPr algn="ctr"/>
            <a:r>
              <a:rPr lang="en-US" b="1" dirty="0" smtClean="0">
                <a:solidFill>
                  <a:schemeClr val="accent1"/>
                </a:solidFill>
              </a:rPr>
              <a:t>Overview Questions</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4876800"/>
          </a:xfrm>
        </p:spPr>
        <p:txBody>
          <a:bodyPr>
            <a:normAutofit fontScale="92500" lnSpcReduction="10000"/>
          </a:bodyPr>
          <a:lstStyle/>
          <a:p>
            <a:pPr>
              <a:lnSpc>
                <a:spcPct val="120000"/>
              </a:lnSpc>
            </a:pPr>
            <a:r>
              <a:rPr lang="en-US" sz="2800" dirty="0" smtClean="0">
                <a:latin typeface="+mj-lt"/>
              </a:rPr>
              <a:t>What  was early information retrieval like? (before it was called search!)</a:t>
            </a:r>
          </a:p>
          <a:p>
            <a:pPr>
              <a:lnSpc>
                <a:spcPct val="120000"/>
              </a:lnSpc>
            </a:pPr>
            <a:r>
              <a:rPr lang="en-US" sz="2800" dirty="0" smtClean="0">
                <a:latin typeface="+mj-lt"/>
              </a:rPr>
              <a:t>How was NLP first applied to the task?  </a:t>
            </a:r>
          </a:p>
          <a:p>
            <a:pPr>
              <a:lnSpc>
                <a:spcPct val="120000"/>
              </a:lnSpc>
            </a:pPr>
            <a:r>
              <a:rPr lang="en-US" sz="2800" dirty="0" smtClean="0">
                <a:latin typeface="+mj-lt"/>
              </a:rPr>
              <a:t>Which levels of language analysis were utilized?</a:t>
            </a:r>
          </a:p>
          <a:p>
            <a:pPr lvl="1">
              <a:lnSpc>
                <a:spcPct val="120000"/>
              </a:lnSpc>
            </a:pPr>
            <a:r>
              <a:rPr lang="en-US" dirty="0" smtClean="0">
                <a:latin typeface="+mj-lt"/>
              </a:rPr>
              <a:t>Which were successful?  Which were not?</a:t>
            </a:r>
          </a:p>
          <a:p>
            <a:pPr>
              <a:lnSpc>
                <a:spcPct val="120000"/>
              </a:lnSpc>
            </a:pPr>
            <a:r>
              <a:rPr lang="en-US" sz="2800" dirty="0" smtClean="0">
                <a:latin typeface="+mj-lt"/>
              </a:rPr>
              <a:t>Why were other levels not incorporated ?  </a:t>
            </a:r>
          </a:p>
          <a:p>
            <a:pPr>
              <a:lnSpc>
                <a:spcPct val="120000"/>
              </a:lnSpc>
            </a:pPr>
            <a:r>
              <a:rPr lang="en-US" sz="2800" dirty="0" smtClean="0">
                <a:latin typeface="+mj-lt"/>
              </a:rPr>
              <a:t>Do we now see that the higher levels can and need to be included?</a:t>
            </a:r>
          </a:p>
          <a:p>
            <a:pPr>
              <a:lnSpc>
                <a:spcPct val="120000"/>
              </a:lnSpc>
            </a:pPr>
            <a:r>
              <a:rPr lang="en-US" sz="2800" dirty="0" smtClean="0">
                <a:latin typeface="+mj-lt"/>
              </a:rPr>
              <a:t>If they are, how might they change how we do IR, as well as what tasks we use it for?</a:t>
            </a:r>
            <a:endParaRPr lang="en-US" sz="2800" dirty="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772400" cy="1143000"/>
          </a:xfrm>
        </p:spPr>
        <p:txBody>
          <a:bodyPr/>
          <a:lstStyle/>
          <a:p>
            <a:pPr algn="ctr"/>
            <a:r>
              <a:rPr lang="en-US" b="1" dirty="0" smtClean="0">
                <a:solidFill>
                  <a:schemeClr val="accent1"/>
                </a:solidFill>
              </a:rPr>
              <a:t>Early Minimal Utilization of NLP</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5029200"/>
          </a:xfrm>
        </p:spPr>
        <p:txBody>
          <a:bodyPr>
            <a:normAutofit fontScale="92500" lnSpcReduction="10000"/>
          </a:bodyPr>
          <a:lstStyle/>
          <a:p>
            <a:r>
              <a:rPr lang="en-US" sz="3000" dirty="0" smtClean="0">
                <a:latin typeface="+mj-lt"/>
              </a:rPr>
              <a:t>Inflectional stemming alone – MORPHOLOGICAL  </a:t>
            </a:r>
          </a:p>
          <a:p>
            <a:r>
              <a:rPr lang="en-US" sz="3000" dirty="0" smtClean="0">
                <a:latin typeface="+mj-lt"/>
              </a:rPr>
              <a:t>Deletion of function words – LEXICAL  </a:t>
            </a:r>
          </a:p>
          <a:p>
            <a:r>
              <a:rPr lang="en-US" sz="3000" dirty="0" smtClean="0">
                <a:latin typeface="+mj-lt"/>
              </a:rPr>
              <a:t>Parsing was tried and dropped – SYNTACTIC </a:t>
            </a:r>
          </a:p>
          <a:p>
            <a:pPr lvl="1"/>
            <a:r>
              <a:rPr lang="en-US" sz="2600" dirty="0" smtClean="0">
                <a:latin typeface="+mj-lt"/>
              </a:rPr>
              <a:t>Too early in the development of parsers</a:t>
            </a:r>
          </a:p>
          <a:p>
            <a:pPr lvl="2"/>
            <a:r>
              <a:rPr lang="en-US" sz="2200" dirty="0" smtClean="0">
                <a:latin typeface="+mj-lt"/>
              </a:rPr>
              <a:t>Technology was slow and produced too many parses</a:t>
            </a:r>
          </a:p>
          <a:p>
            <a:pPr lvl="2"/>
            <a:r>
              <a:rPr lang="en-US" sz="2200" dirty="0" smtClean="0">
                <a:latin typeface="+mj-lt"/>
              </a:rPr>
              <a:t>Didn’t experiment with partial parsing</a:t>
            </a:r>
          </a:p>
          <a:p>
            <a:pPr lvl="1"/>
            <a:r>
              <a:rPr lang="en-US" sz="2600" dirty="0" smtClean="0">
                <a:latin typeface="+mj-lt"/>
              </a:rPr>
              <a:t>Matching algorithms not sophisticated enough to use the resulting parses</a:t>
            </a:r>
          </a:p>
          <a:p>
            <a:r>
              <a:rPr lang="en-US" sz="2800" dirty="0" smtClean="0">
                <a:latin typeface="+mj-lt"/>
              </a:rPr>
              <a:t>Eventually, new resources introduced – SEMANTIC </a:t>
            </a:r>
          </a:p>
          <a:p>
            <a:pPr lvl="1"/>
            <a:r>
              <a:rPr lang="en-US" dirty="0" err="1" smtClean="0">
                <a:latin typeface="+mj-lt"/>
              </a:rPr>
              <a:t>WordNet</a:t>
            </a:r>
            <a:endParaRPr lang="en-US" dirty="0" smtClean="0">
              <a:latin typeface="+mj-lt"/>
            </a:endParaRPr>
          </a:p>
          <a:p>
            <a:pPr lvl="1"/>
            <a:r>
              <a:rPr lang="en-US" dirty="0" err="1" smtClean="0">
                <a:latin typeface="+mj-lt"/>
              </a:rPr>
              <a:t>Ontologies</a:t>
            </a:r>
            <a:r>
              <a:rPr lang="en-US" dirty="0" smtClean="0">
                <a:latin typeface="+mj-lt"/>
              </a:rPr>
              <a:t> </a:t>
            </a:r>
          </a:p>
          <a:p>
            <a:pPr lvl="1"/>
            <a:r>
              <a:rPr lang="en-US" dirty="0" smtClean="0">
                <a:latin typeface="+mj-lt"/>
              </a:rPr>
              <a:t>Word sense disambiguation algorithms</a:t>
            </a:r>
          </a:p>
          <a:p>
            <a:pPr lvl="1"/>
            <a:r>
              <a:rPr lang="en-US" dirty="0" smtClean="0">
                <a:latin typeface="+mj-lt"/>
              </a:rPr>
              <a:t>Named entity recognizers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772400" cy="1143000"/>
          </a:xfrm>
        </p:spPr>
        <p:txBody>
          <a:bodyPr/>
          <a:lstStyle/>
          <a:p>
            <a:pPr algn="ctr"/>
            <a:r>
              <a:rPr lang="en-US" b="1" dirty="0" smtClean="0">
                <a:solidFill>
                  <a:schemeClr val="accent1"/>
                </a:solidFill>
              </a:rPr>
              <a:t>Overview Questions</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4876800"/>
          </a:xfrm>
        </p:spPr>
        <p:txBody>
          <a:bodyPr>
            <a:normAutofit fontScale="92500" lnSpcReduction="10000"/>
          </a:bodyPr>
          <a:lstStyle/>
          <a:p>
            <a:pPr>
              <a:lnSpc>
                <a:spcPct val="120000"/>
              </a:lnSpc>
            </a:pPr>
            <a:r>
              <a:rPr lang="en-US" sz="2800" dirty="0" smtClean="0">
                <a:solidFill>
                  <a:schemeClr val="tx2">
                    <a:lumMod val="40000"/>
                    <a:lumOff val="60000"/>
                  </a:schemeClr>
                </a:solidFill>
                <a:latin typeface="+mj-lt"/>
              </a:rPr>
              <a:t>What  was early information retrieval like? (before it was called search!)</a:t>
            </a:r>
          </a:p>
          <a:p>
            <a:pPr>
              <a:lnSpc>
                <a:spcPct val="120000"/>
              </a:lnSpc>
            </a:pPr>
            <a:r>
              <a:rPr lang="en-US" sz="2800" dirty="0" smtClean="0">
                <a:solidFill>
                  <a:schemeClr val="tx2">
                    <a:lumMod val="40000"/>
                    <a:lumOff val="60000"/>
                  </a:schemeClr>
                </a:solidFill>
                <a:latin typeface="+mj-lt"/>
              </a:rPr>
              <a:t>How was NLP first applied to the task?  </a:t>
            </a:r>
          </a:p>
          <a:p>
            <a:pPr>
              <a:lnSpc>
                <a:spcPct val="120000"/>
              </a:lnSpc>
            </a:pPr>
            <a:r>
              <a:rPr lang="en-US" sz="2800" dirty="0" smtClean="0">
                <a:solidFill>
                  <a:schemeClr val="tx2">
                    <a:lumMod val="40000"/>
                    <a:lumOff val="60000"/>
                  </a:schemeClr>
                </a:solidFill>
                <a:latin typeface="+mj-lt"/>
              </a:rPr>
              <a:t>Which levels of language analysis were utilized?</a:t>
            </a:r>
          </a:p>
          <a:p>
            <a:pPr lvl="1">
              <a:lnSpc>
                <a:spcPct val="120000"/>
              </a:lnSpc>
            </a:pPr>
            <a:r>
              <a:rPr lang="en-US" dirty="0" smtClean="0">
                <a:solidFill>
                  <a:schemeClr val="tx2">
                    <a:lumMod val="40000"/>
                    <a:lumOff val="60000"/>
                  </a:schemeClr>
                </a:solidFill>
                <a:latin typeface="+mj-lt"/>
              </a:rPr>
              <a:t>Which were successful?  Which were not?</a:t>
            </a:r>
          </a:p>
          <a:p>
            <a:pPr>
              <a:lnSpc>
                <a:spcPct val="120000"/>
              </a:lnSpc>
            </a:pPr>
            <a:r>
              <a:rPr lang="en-US" sz="2800" dirty="0" smtClean="0">
                <a:solidFill>
                  <a:schemeClr val="tx2">
                    <a:lumMod val="40000"/>
                    <a:lumOff val="60000"/>
                  </a:schemeClr>
                </a:solidFill>
                <a:latin typeface="+mj-lt"/>
              </a:rPr>
              <a:t>Why were other levels not incorporated ?  </a:t>
            </a:r>
          </a:p>
          <a:p>
            <a:pPr>
              <a:lnSpc>
                <a:spcPct val="120000"/>
              </a:lnSpc>
            </a:pPr>
            <a:r>
              <a:rPr lang="en-US" sz="2800" dirty="0">
                <a:latin typeface="+mj-lt"/>
              </a:rPr>
              <a:t>Do we now see that </a:t>
            </a:r>
            <a:r>
              <a:rPr lang="en-US" sz="2800" dirty="0" smtClean="0">
                <a:latin typeface="+mj-lt"/>
              </a:rPr>
              <a:t>the higher </a:t>
            </a:r>
            <a:r>
              <a:rPr lang="en-US" sz="2800" dirty="0">
                <a:latin typeface="+mj-lt"/>
              </a:rPr>
              <a:t>levels can and need to be </a:t>
            </a:r>
            <a:r>
              <a:rPr lang="en-US" sz="2800" dirty="0" smtClean="0">
                <a:latin typeface="+mj-lt"/>
              </a:rPr>
              <a:t>included?</a:t>
            </a:r>
            <a:endParaRPr lang="en-US" sz="2800" dirty="0">
              <a:latin typeface="+mj-lt"/>
            </a:endParaRPr>
          </a:p>
          <a:p>
            <a:pPr>
              <a:lnSpc>
                <a:spcPct val="120000"/>
              </a:lnSpc>
            </a:pPr>
            <a:r>
              <a:rPr lang="en-US" sz="2800" dirty="0" smtClean="0">
                <a:latin typeface="+mj-lt"/>
              </a:rPr>
              <a:t>If they are, how might they change how we do IR, as well as what tasks we do it for?</a:t>
            </a:r>
            <a:endParaRPr lang="en-US" sz="2800"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noAutofit/>
          </a:bodyPr>
          <a:lstStyle/>
          <a:p>
            <a:pPr algn="ctr"/>
            <a:r>
              <a:rPr lang="en-US" sz="3800" b="1" dirty="0" smtClean="0">
                <a:solidFill>
                  <a:schemeClr val="accent1"/>
                </a:solidFill>
              </a:rPr>
              <a:t>Does IR Today Need Semantic Annotation &amp; Does SA need NLP?</a:t>
            </a:r>
            <a:endParaRPr lang="en-US" sz="3800" b="1" dirty="0">
              <a:solidFill>
                <a:schemeClr val="accent1"/>
              </a:solidFill>
            </a:endParaRPr>
          </a:p>
        </p:txBody>
      </p:sp>
      <p:sp>
        <p:nvSpPr>
          <p:cNvPr id="3" name="Content Placeholder 2"/>
          <p:cNvSpPr>
            <a:spLocks noGrp="1"/>
          </p:cNvSpPr>
          <p:nvPr>
            <p:ph sz="quarter" idx="1"/>
          </p:nvPr>
        </p:nvSpPr>
        <p:spPr>
          <a:xfrm>
            <a:off x="762000" y="1367244"/>
            <a:ext cx="7772400" cy="5410200"/>
          </a:xfrm>
        </p:spPr>
        <p:txBody>
          <a:bodyPr>
            <a:normAutofit lnSpcReduction="10000"/>
          </a:bodyPr>
          <a:lstStyle/>
          <a:p>
            <a:pPr>
              <a:lnSpc>
                <a:spcPct val="110000"/>
              </a:lnSpc>
            </a:pPr>
            <a:r>
              <a:rPr lang="en-US" dirty="0" smtClean="0">
                <a:latin typeface="+mj-lt"/>
              </a:rPr>
              <a:t>The pure size of the collections that engines such as Google search, typically results in finding something you want, but there are 2 facts to keep in mind:</a:t>
            </a:r>
          </a:p>
          <a:p>
            <a:pPr marL="0" indent="0">
              <a:lnSpc>
                <a:spcPct val="110000"/>
              </a:lnSpc>
              <a:buNone/>
            </a:pPr>
            <a:endParaRPr lang="en-US" sz="1200" dirty="0" smtClean="0">
              <a:latin typeface="+mj-lt"/>
            </a:endParaRPr>
          </a:p>
          <a:p>
            <a:pPr marL="788670" lvl="1" indent="-514350">
              <a:lnSpc>
                <a:spcPct val="110000"/>
              </a:lnSpc>
              <a:buFont typeface="+mj-lt"/>
              <a:buAutoNum type="arabicPeriod"/>
            </a:pPr>
            <a:r>
              <a:rPr lang="en-US" dirty="0" smtClean="0">
                <a:latin typeface="+mj-lt"/>
              </a:rPr>
              <a:t>The raw size of the web optimizes on </a:t>
            </a:r>
            <a:r>
              <a:rPr lang="en-US" b="1" dirty="0" smtClean="0">
                <a:latin typeface="+mj-lt"/>
              </a:rPr>
              <a:t>redundancy</a:t>
            </a:r>
          </a:p>
          <a:p>
            <a:pPr marL="1062990" lvl="2" indent="-514350"/>
            <a:r>
              <a:rPr lang="en-US" dirty="0" smtClean="0">
                <a:latin typeface="+mj-lt"/>
              </a:rPr>
              <a:t>You may </a:t>
            </a:r>
            <a:r>
              <a:rPr lang="en-US" b="1" dirty="0" smtClean="0">
                <a:latin typeface="+mj-lt"/>
              </a:rPr>
              <a:t>not</a:t>
            </a:r>
            <a:r>
              <a:rPr lang="en-US" dirty="0" smtClean="0">
                <a:latin typeface="+mj-lt"/>
              </a:rPr>
              <a:t> find the document / web site </a:t>
            </a:r>
            <a:r>
              <a:rPr lang="en-US" sz="2100" dirty="0" smtClean="0">
                <a:latin typeface="+mj-lt"/>
              </a:rPr>
              <a:t>that is the </a:t>
            </a:r>
            <a:r>
              <a:rPr lang="en-US" sz="2100" b="1" dirty="0" smtClean="0">
                <a:latin typeface="+mj-lt"/>
              </a:rPr>
              <a:t>best</a:t>
            </a:r>
            <a:r>
              <a:rPr lang="en-US" sz="2100" dirty="0" smtClean="0">
                <a:latin typeface="+mj-lt"/>
              </a:rPr>
              <a:t> hit, because it uses</a:t>
            </a:r>
            <a:r>
              <a:rPr lang="en-US" dirty="0" smtClean="0">
                <a:latin typeface="+mj-lt"/>
              </a:rPr>
              <a:t> a synonymous phrasing of your search</a:t>
            </a:r>
          </a:p>
          <a:p>
            <a:pPr marL="1062990" lvl="2" indent="-514350"/>
            <a:r>
              <a:rPr lang="en-US" dirty="0" smtClean="0">
                <a:latin typeface="+mj-lt"/>
              </a:rPr>
              <a:t>But it is highly likely that at least someone used exactly the phrasing you searched on, and that’s what you’ll find.</a:t>
            </a:r>
          </a:p>
          <a:p>
            <a:pPr marL="788670" lvl="1" indent="-514350">
              <a:buFont typeface="+mj-lt"/>
              <a:buAutoNum type="arabicPeriod"/>
            </a:pPr>
            <a:endParaRPr lang="en-US" sz="1300" dirty="0" smtClean="0">
              <a:latin typeface="+mj-lt"/>
            </a:endParaRPr>
          </a:p>
          <a:p>
            <a:pPr marL="788670" lvl="1" indent="-514350">
              <a:buFont typeface="+mj-lt"/>
              <a:buAutoNum type="arabicPeriod"/>
            </a:pPr>
            <a:r>
              <a:rPr lang="en-US" dirty="0" smtClean="0">
                <a:latin typeface="+mj-lt"/>
              </a:rPr>
              <a:t>However, there are precious collections which doctors, lawyers, and scientists search, where redundancy won’t help</a:t>
            </a:r>
          </a:p>
          <a:p>
            <a:pPr marL="1062990" lvl="2" indent="-514350"/>
            <a:r>
              <a:rPr lang="en-US" dirty="0" smtClean="0">
                <a:latin typeface="+mj-lt"/>
              </a:rPr>
              <a:t>There may very well be just </a:t>
            </a:r>
            <a:r>
              <a:rPr lang="en-US" b="1" dirty="0" smtClean="0">
                <a:latin typeface="+mj-lt"/>
              </a:rPr>
              <a:t>1</a:t>
            </a:r>
            <a:r>
              <a:rPr lang="en-US" dirty="0" smtClean="0">
                <a:latin typeface="+mj-lt"/>
              </a:rPr>
              <a:t> document that answers their question &amp; the author of that document may not have used the phrase searched on.</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615118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pPr algn="ctr"/>
            <a:r>
              <a:rPr lang="en-US" b="1" dirty="0" smtClean="0">
                <a:solidFill>
                  <a:schemeClr val="accent1"/>
                </a:solidFill>
              </a:rPr>
              <a:t>Search Needs Today</a:t>
            </a:r>
            <a:endParaRPr lang="en-US" b="1" dirty="0">
              <a:solidFill>
                <a:schemeClr val="accent1"/>
              </a:solidFill>
            </a:endParaRPr>
          </a:p>
        </p:txBody>
      </p:sp>
      <p:sp>
        <p:nvSpPr>
          <p:cNvPr id="3" name="Content Placeholder 2"/>
          <p:cNvSpPr>
            <a:spLocks noGrp="1"/>
          </p:cNvSpPr>
          <p:nvPr>
            <p:ph sz="quarter" idx="1"/>
          </p:nvPr>
        </p:nvSpPr>
        <p:spPr>
          <a:xfrm>
            <a:off x="914400" y="1524000"/>
            <a:ext cx="7772400" cy="5181600"/>
          </a:xfrm>
        </p:spPr>
        <p:txBody>
          <a:bodyPr>
            <a:normAutofit fontScale="85000" lnSpcReduction="20000"/>
          </a:bodyPr>
          <a:lstStyle/>
          <a:p>
            <a:r>
              <a:rPr lang="en-US" sz="3100" dirty="0" smtClean="0">
                <a:latin typeface="+mj-lt"/>
              </a:rPr>
              <a:t>Given short queries,</a:t>
            </a:r>
            <a:r>
              <a:rPr lang="en-US" sz="3200" dirty="0" smtClean="0">
                <a:latin typeface="+mj-lt"/>
              </a:rPr>
              <a:t> real-time, social, &amp; exploratory search</a:t>
            </a:r>
            <a:r>
              <a:rPr lang="en-US" sz="3100" dirty="0" smtClean="0">
                <a:latin typeface="+mj-lt"/>
              </a:rPr>
              <a:t>, what could NLP be doing for IR?</a:t>
            </a:r>
          </a:p>
          <a:p>
            <a:pPr lvl="1"/>
            <a:r>
              <a:rPr lang="en-US" sz="2800" dirty="0" smtClean="0">
                <a:latin typeface="+mj-lt"/>
              </a:rPr>
              <a:t>Is lexical semantic expansion on queries enough?</a:t>
            </a:r>
          </a:p>
          <a:p>
            <a:pPr lvl="1"/>
            <a:r>
              <a:rPr lang="en-US" sz="2800" dirty="0" smtClean="0">
                <a:latin typeface="+mj-lt"/>
              </a:rPr>
              <a:t>Would semantic annotation of queries &amp; documents help?</a:t>
            </a:r>
          </a:p>
          <a:p>
            <a:pPr lvl="1"/>
            <a:r>
              <a:rPr lang="en-US" sz="2800" dirty="0" smtClean="0">
                <a:latin typeface="+mj-lt"/>
              </a:rPr>
              <a:t>What could higher levels of NLP on both documents &amp; queries enable us to accomplish?</a:t>
            </a:r>
          </a:p>
          <a:p>
            <a:pPr lvl="1">
              <a:buNone/>
            </a:pPr>
            <a:endParaRPr lang="en-US" dirty="0" smtClean="0">
              <a:latin typeface="+mj-lt"/>
            </a:endParaRPr>
          </a:p>
          <a:p>
            <a:r>
              <a:rPr lang="en-US" sz="3100" dirty="0" smtClean="0">
                <a:latin typeface="+mj-lt"/>
              </a:rPr>
              <a:t>More than surface level representation &amp; matching</a:t>
            </a:r>
          </a:p>
          <a:p>
            <a:pPr lvl="1"/>
            <a:r>
              <a:rPr lang="en-US" sz="2800" dirty="0" smtClean="0">
                <a:latin typeface="+mj-lt"/>
              </a:rPr>
              <a:t>As you do when typing in a phrase whose site you want to go to – e.g. </a:t>
            </a:r>
            <a:r>
              <a:rPr lang="en-US" sz="2800" dirty="0" err="1" smtClean="0">
                <a:latin typeface="+mj-lt"/>
              </a:rPr>
              <a:t>Facebook</a:t>
            </a:r>
            <a:r>
              <a:rPr lang="en-US" sz="2800" dirty="0" smtClean="0">
                <a:latin typeface="+mj-lt"/>
              </a:rPr>
              <a:t>, American Airlines, Starbucks</a:t>
            </a:r>
          </a:p>
          <a:p>
            <a:endParaRPr lang="en-US" sz="2400" dirty="0" smtClean="0">
              <a:latin typeface="+mj-lt"/>
            </a:endParaRPr>
          </a:p>
          <a:p>
            <a:r>
              <a:rPr lang="en-US" sz="3100" dirty="0" smtClean="0">
                <a:latin typeface="+mj-lt"/>
              </a:rPr>
              <a:t>There is an increasing recognition of applications where today’s simple, known-item search does not accomplish the user’s goals</a:t>
            </a:r>
            <a:r>
              <a:rPr lang="en-US" sz="2400" dirty="0" smtClean="0">
                <a:latin typeface="+mj-lt"/>
              </a:rPr>
              <a:t>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normAutofit/>
          </a:bodyPr>
          <a:lstStyle/>
          <a:p>
            <a:pPr algn="ctr"/>
            <a:r>
              <a:rPr lang="en-US" b="1" dirty="0" smtClean="0">
                <a:solidFill>
                  <a:schemeClr val="accent1"/>
                </a:solidFill>
              </a:rPr>
              <a:t>Exploratory Search</a:t>
            </a:r>
            <a:r>
              <a:rPr lang="en-US" b="1" dirty="0" smtClean="0">
                <a:solidFill>
                  <a:schemeClr val="bg1"/>
                </a:solidFill>
              </a:rPr>
              <a:t>ⁿ</a:t>
            </a:r>
          </a:p>
        </p:txBody>
      </p:sp>
      <p:sp>
        <p:nvSpPr>
          <p:cNvPr id="3" name="Content Placeholder 2"/>
          <p:cNvSpPr>
            <a:spLocks noGrp="1"/>
          </p:cNvSpPr>
          <p:nvPr>
            <p:ph sz="quarter" idx="1"/>
          </p:nvPr>
        </p:nvSpPr>
        <p:spPr>
          <a:xfrm>
            <a:off x="914400" y="1447800"/>
            <a:ext cx="7772400" cy="4419600"/>
          </a:xfrm>
        </p:spPr>
        <p:txBody>
          <a:bodyPr>
            <a:normAutofit/>
          </a:bodyPr>
          <a:lstStyle/>
          <a:p>
            <a:pPr marL="320040" lvl="1" indent="0">
              <a:buNone/>
            </a:pPr>
            <a:endParaRPr lang="en-US" dirty="0" smtClean="0">
              <a:latin typeface="+mj-lt"/>
            </a:endParaRPr>
          </a:p>
          <a:p>
            <a:pPr lvl="1"/>
            <a:endParaRPr lang="en-US" dirty="0" smtClean="0">
              <a:latin typeface="+mj-lt"/>
            </a:endParaRPr>
          </a:p>
          <a:p>
            <a:pPr lvl="1"/>
            <a:endParaRPr lang="en-US" dirty="0" smtClean="0">
              <a:latin typeface="+mj-lt"/>
            </a:endParaRPr>
          </a:p>
          <a:p>
            <a:pPr lvl="1"/>
            <a:endParaRPr lang="en-US" dirty="0" smtClean="0">
              <a:latin typeface="+mj-l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497253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normAutofit/>
          </a:bodyPr>
          <a:lstStyle/>
          <a:p>
            <a:pPr algn="ctr"/>
            <a:r>
              <a:rPr lang="en-US" b="1" dirty="0" smtClean="0">
                <a:solidFill>
                  <a:schemeClr val="accent1"/>
                </a:solidFill>
              </a:rPr>
              <a:t>Exploratory Search¹</a:t>
            </a:r>
          </a:p>
        </p:txBody>
      </p:sp>
      <p:sp>
        <p:nvSpPr>
          <p:cNvPr id="3" name="Content Placeholder 2"/>
          <p:cNvSpPr>
            <a:spLocks noGrp="1"/>
          </p:cNvSpPr>
          <p:nvPr>
            <p:ph sz="quarter" idx="1"/>
          </p:nvPr>
        </p:nvSpPr>
        <p:spPr>
          <a:xfrm>
            <a:off x="914400" y="1447800"/>
            <a:ext cx="7772400" cy="5029200"/>
          </a:xfrm>
        </p:spPr>
        <p:txBody>
          <a:bodyPr>
            <a:normAutofit fontScale="70000" lnSpcReduction="20000"/>
          </a:bodyPr>
          <a:lstStyle/>
          <a:p>
            <a:pPr>
              <a:lnSpc>
                <a:spcPct val="120000"/>
              </a:lnSpc>
            </a:pPr>
            <a:r>
              <a:rPr lang="en-US" sz="2800" dirty="0" smtClean="0">
                <a:latin typeface="+mj-lt"/>
              </a:rPr>
              <a:t>An information-seeking, problem-solving context that is open-ended</a:t>
            </a:r>
          </a:p>
          <a:p>
            <a:pPr>
              <a:lnSpc>
                <a:spcPct val="120000"/>
              </a:lnSpc>
            </a:pPr>
            <a:r>
              <a:rPr lang="en-US" sz="2800" dirty="0" smtClean="0">
                <a:latin typeface="+mj-lt"/>
              </a:rPr>
              <a:t>Searches are typically opportunistic, iterative, and multi-tactical</a:t>
            </a:r>
          </a:p>
          <a:p>
            <a:pPr>
              <a:lnSpc>
                <a:spcPct val="120000"/>
              </a:lnSpc>
            </a:pPr>
            <a:r>
              <a:rPr lang="en-US" sz="2800" dirty="0" smtClean="0">
                <a:latin typeface="+mj-lt"/>
              </a:rPr>
              <a:t>When the need is not well-defined in the user’s mind</a:t>
            </a:r>
          </a:p>
          <a:p>
            <a:pPr lvl="1">
              <a:lnSpc>
                <a:spcPct val="120000"/>
              </a:lnSpc>
            </a:pPr>
            <a:r>
              <a:rPr lang="en-US" sz="3000" dirty="0" smtClean="0">
                <a:latin typeface="+mj-lt"/>
              </a:rPr>
              <a:t>Broad curiosity</a:t>
            </a:r>
          </a:p>
          <a:p>
            <a:pPr lvl="1">
              <a:lnSpc>
                <a:spcPct val="120000"/>
              </a:lnSpc>
            </a:pPr>
            <a:r>
              <a:rPr lang="en-US" sz="3000" dirty="0" smtClean="0">
                <a:latin typeface="+mj-lt"/>
              </a:rPr>
              <a:t>Learning in unfamiliar areas</a:t>
            </a:r>
          </a:p>
          <a:p>
            <a:pPr lvl="1">
              <a:lnSpc>
                <a:spcPct val="120000"/>
              </a:lnSpc>
            </a:pPr>
            <a:r>
              <a:rPr lang="en-US" sz="3000" dirty="0" smtClean="0">
                <a:latin typeface="+mj-lt"/>
              </a:rPr>
              <a:t>Scientific discovery</a:t>
            </a:r>
          </a:p>
          <a:p>
            <a:pPr lvl="1">
              <a:lnSpc>
                <a:spcPct val="120000"/>
              </a:lnSpc>
            </a:pPr>
            <a:r>
              <a:rPr lang="en-US" sz="3000" dirty="0" smtClean="0">
                <a:latin typeface="+mj-lt"/>
              </a:rPr>
              <a:t>Decision making</a:t>
            </a:r>
          </a:p>
          <a:p>
            <a:pPr lvl="1">
              <a:lnSpc>
                <a:spcPct val="120000"/>
              </a:lnSpc>
            </a:pPr>
            <a:r>
              <a:rPr lang="en-US" sz="3000" dirty="0" smtClean="0">
                <a:latin typeface="+mj-lt"/>
              </a:rPr>
              <a:t>Problem solving</a:t>
            </a:r>
          </a:p>
          <a:p>
            <a:pPr lvl="1">
              <a:lnSpc>
                <a:spcPct val="120000"/>
              </a:lnSpc>
            </a:pPr>
            <a:r>
              <a:rPr lang="en-US" sz="3000" dirty="0" smtClean="0">
                <a:latin typeface="+mj-lt"/>
              </a:rPr>
              <a:t>Location-aware search</a:t>
            </a:r>
          </a:p>
          <a:p>
            <a:pPr>
              <a:lnSpc>
                <a:spcPct val="120000"/>
              </a:lnSpc>
            </a:pPr>
            <a:r>
              <a:rPr lang="en-US" sz="2800" dirty="0" smtClean="0">
                <a:latin typeface="+mj-lt"/>
              </a:rPr>
              <a:t>Differs from what librarians call ‘</a:t>
            </a:r>
            <a:r>
              <a:rPr lang="en-US" sz="2800" b="1" dirty="0" smtClean="0">
                <a:latin typeface="+mj-lt"/>
              </a:rPr>
              <a:t>known item search</a:t>
            </a:r>
            <a:r>
              <a:rPr lang="en-US" sz="2800" dirty="0" smtClean="0">
                <a:latin typeface="+mj-lt"/>
              </a:rPr>
              <a:t>’</a:t>
            </a:r>
          </a:p>
          <a:p>
            <a:pPr lvl="1">
              <a:lnSpc>
                <a:spcPct val="120000"/>
              </a:lnSpc>
            </a:pPr>
            <a:r>
              <a:rPr lang="en-US" sz="3000" dirty="0" smtClean="0">
                <a:latin typeface="+mj-lt"/>
              </a:rPr>
              <a:t>AKA, the </a:t>
            </a:r>
            <a:r>
              <a:rPr lang="en-US" sz="3000" b="1" dirty="0" smtClean="0">
                <a:latin typeface="+mj-lt"/>
              </a:rPr>
              <a:t>look-up based model </a:t>
            </a:r>
            <a:r>
              <a:rPr lang="en-US" sz="3000" dirty="0" smtClean="0">
                <a:latin typeface="+mj-lt"/>
              </a:rPr>
              <a:t>of IR</a:t>
            </a:r>
          </a:p>
          <a:p>
            <a:pPr>
              <a:lnSpc>
                <a:spcPct val="120000"/>
              </a:lnSpc>
            </a:pPr>
            <a:r>
              <a:rPr lang="en-US" sz="3100" dirty="0" smtClean="0">
                <a:latin typeface="+mj-lt"/>
              </a:rPr>
              <a:t>Semantic, discourse &amp; </a:t>
            </a:r>
            <a:r>
              <a:rPr lang="en-US" sz="3100" b="1" dirty="0" smtClean="0">
                <a:latin typeface="+mj-lt"/>
              </a:rPr>
              <a:t>pragmatic</a:t>
            </a:r>
            <a:r>
              <a:rPr lang="en-US" sz="3100" dirty="0" smtClean="0">
                <a:latin typeface="+mj-lt"/>
              </a:rPr>
              <a:t> levels of language needed</a:t>
            </a:r>
          </a:p>
          <a:p>
            <a:pPr lvl="1"/>
            <a:endParaRPr lang="en-US" dirty="0" smtClean="0">
              <a:latin typeface="+mj-lt"/>
            </a:endParaRPr>
          </a:p>
          <a:p>
            <a:pPr lvl="1"/>
            <a:endParaRPr lang="en-US" dirty="0" smtClean="0">
              <a:latin typeface="+mj-lt"/>
            </a:endParaRPr>
          </a:p>
          <a:p>
            <a:pPr lvl="1"/>
            <a:endParaRPr lang="en-US" dirty="0" smtClean="0">
              <a:latin typeface="+mj-lt"/>
            </a:endParaRPr>
          </a:p>
          <a:p>
            <a:pPr lvl="1"/>
            <a:endParaRPr lang="en-US" dirty="0" smtClean="0">
              <a:latin typeface="+mj-lt"/>
            </a:endParaRPr>
          </a:p>
          <a:p>
            <a:pPr lvl="1"/>
            <a:endParaRPr lang="en-US" dirty="0" smtClean="0">
              <a:latin typeface="+mj-lt"/>
            </a:endParaRPr>
          </a:p>
          <a:p>
            <a:pPr lvl="1"/>
            <a:endParaRPr lang="en-US" dirty="0" smtClean="0">
              <a:latin typeface="+mj-lt"/>
            </a:endParaRPr>
          </a:p>
          <a:p>
            <a:pPr lvl="1"/>
            <a:endParaRPr lang="en-US" dirty="0" smtClean="0">
              <a:latin typeface="+mj-lt"/>
            </a:endParaRPr>
          </a:p>
          <a:p>
            <a:pPr lvl="1"/>
            <a:endParaRPr lang="en-US" dirty="0" smtClean="0">
              <a:latin typeface="+mj-lt"/>
            </a:endParaRPr>
          </a:p>
        </p:txBody>
      </p:sp>
      <p:sp>
        <p:nvSpPr>
          <p:cNvPr id="5" name="TextBox 4"/>
          <p:cNvSpPr txBox="1"/>
          <p:nvPr/>
        </p:nvSpPr>
        <p:spPr>
          <a:xfrm>
            <a:off x="381000" y="6257835"/>
            <a:ext cx="8610600" cy="923330"/>
          </a:xfrm>
          <a:prstGeom prst="rect">
            <a:avLst/>
          </a:prstGeom>
          <a:noFill/>
        </p:spPr>
        <p:txBody>
          <a:bodyPr wrap="square" rtlCol="0">
            <a:spAutoFit/>
          </a:bodyPr>
          <a:lstStyle/>
          <a:p>
            <a:pPr lvl="1">
              <a:buNone/>
            </a:pPr>
            <a:r>
              <a:rPr lang="en-US" dirty="0" smtClean="0"/>
              <a:t>¹White, R.W. &amp; Roth, R.A. (2009) Exploratory Search:  Beyond the Query-Response Paradigm</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p:cNvSpPr/>
          <p:nvPr/>
        </p:nvSpPr>
        <p:spPr>
          <a:xfrm>
            <a:off x="1371600" y="3657600"/>
            <a:ext cx="3810000" cy="1676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0" y="76200"/>
            <a:ext cx="7772400" cy="1143000"/>
          </a:xfrm>
        </p:spPr>
        <p:txBody>
          <a:bodyPr/>
          <a:lstStyle/>
          <a:p>
            <a:pPr algn="ctr"/>
            <a:r>
              <a:rPr lang="en-US" b="1" dirty="0" smtClean="0">
                <a:solidFill>
                  <a:schemeClr val="accent1"/>
                </a:solidFill>
              </a:rPr>
              <a:t>Location-aware Search</a:t>
            </a:r>
            <a:endParaRPr lang="en-US" b="1" dirty="0">
              <a:solidFill>
                <a:schemeClr val="accent1"/>
              </a:solidFill>
            </a:endParaRPr>
          </a:p>
        </p:txBody>
      </p:sp>
      <p:sp>
        <p:nvSpPr>
          <p:cNvPr id="3" name="Content Placeholder 2"/>
          <p:cNvSpPr>
            <a:spLocks noGrp="1"/>
          </p:cNvSpPr>
          <p:nvPr>
            <p:ph sz="quarter" idx="1"/>
          </p:nvPr>
        </p:nvSpPr>
        <p:spPr/>
        <p:txBody>
          <a:bodyPr>
            <a:normAutofit/>
          </a:bodyPr>
          <a:lstStyle/>
          <a:p>
            <a:r>
              <a:rPr lang="en-US" sz="2800" dirty="0" smtClean="0">
                <a:latin typeface="+mj-lt"/>
              </a:rPr>
              <a:t>GPS </a:t>
            </a:r>
          </a:p>
          <a:p>
            <a:r>
              <a:rPr lang="en-US" sz="2800" dirty="0" smtClean="0">
                <a:latin typeface="+mj-lt"/>
              </a:rPr>
              <a:t>4sqsearch or m4sqsearch</a:t>
            </a:r>
          </a:p>
          <a:p>
            <a:r>
              <a:rPr lang="en-US" sz="2800" dirty="0" smtClean="0">
                <a:latin typeface="+mj-lt"/>
              </a:rPr>
              <a:t>Search 4Square venues by tags</a:t>
            </a:r>
          </a:p>
          <a:p>
            <a:pPr lvl="1"/>
            <a:r>
              <a:rPr lang="en-US" dirty="0">
                <a:latin typeface="+mj-lt"/>
              </a:rPr>
              <a:t>Actually </a:t>
            </a:r>
            <a:r>
              <a:rPr lang="en-US" dirty="0" smtClean="0">
                <a:latin typeface="+mj-lt"/>
              </a:rPr>
              <a:t>searching for a type of named-entity </a:t>
            </a:r>
          </a:p>
          <a:p>
            <a:pPr marL="320040" lvl="1" indent="0">
              <a:buNone/>
            </a:pPr>
            <a:endParaRPr lang="en-US" dirty="0" smtClean="0">
              <a:latin typeface="+mj-lt"/>
            </a:endParaRPr>
          </a:p>
          <a:p>
            <a:pPr marL="594360" lvl="2" indent="0">
              <a:buNone/>
            </a:pPr>
            <a:r>
              <a:rPr lang="en-US" sz="2400" b="1" dirty="0" smtClean="0">
                <a:solidFill>
                  <a:schemeClr val="accent2">
                    <a:lumMod val="60000"/>
                    <a:lumOff val="40000"/>
                  </a:schemeClr>
                </a:solidFill>
                <a:latin typeface="+mj-lt"/>
              </a:rPr>
              <a:t>Search for:  </a:t>
            </a:r>
          </a:p>
          <a:p>
            <a:pPr marL="594360" lvl="2" indent="0">
              <a:buNone/>
            </a:pPr>
            <a:r>
              <a:rPr lang="en-US" sz="2400" b="1" dirty="0" smtClean="0">
                <a:solidFill>
                  <a:schemeClr val="accent2">
                    <a:lumMod val="60000"/>
                    <a:lumOff val="40000"/>
                  </a:schemeClr>
                </a:solidFill>
                <a:latin typeface="+mj-lt"/>
              </a:rPr>
              <a:t>Near:</a:t>
            </a:r>
          </a:p>
          <a:p>
            <a:pPr marL="594360" lvl="2" indent="0">
              <a:buNone/>
            </a:pPr>
            <a:r>
              <a:rPr lang="en-US" sz="2400" b="1" dirty="0" smtClean="0">
                <a:solidFill>
                  <a:schemeClr val="accent2">
                    <a:lumMod val="60000"/>
                    <a:lumOff val="40000"/>
                  </a:schemeClr>
                </a:solidFill>
                <a:latin typeface="+mj-lt"/>
              </a:rPr>
              <a:t>Within:</a:t>
            </a:r>
          </a:p>
          <a:p>
            <a:pPr lvl="1"/>
            <a:endParaRPr lang="en-US" dirty="0">
              <a:latin typeface="+mj-lt"/>
            </a:endParaRPr>
          </a:p>
          <a:p>
            <a:pPr lvl="1"/>
            <a:endParaRPr lang="en-US" dirty="0">
              <a:latin typeface="+mj-lt"/>
            </a:endParaRPr>
          </a:p>
        </p:txBody>
      </p:sp>
      <p:sp>
        <p:nvSpPr>
          <p:cNvPr id="5" name="Control 1"/>
          <p:cNvSpPr>
            <a:spLocks noChangeArrowheads="1" noChangeShapeType="1"/>
          </p:cNvSpPr>
          <p:nvPr/>
        </p:nvSpPr>
        <p:spPr bwMode="auto">
          <a:xfrm>
            <a:off x="3609975" y="3001963"/>
            <a:ext cx="914400" cy="914400"/>
          </a:xfrm>
          <a:prstGeom prst="rect">
            <a:avLst/>
          </a:prstGeom>
          <a:noFill/>
          <a:ln w="9525">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Control 2"/>
          <p:cNvSpPr>
            <a:spLocks noChangeArrowheads="1" noChangeShapeType="1"/>
          </p:cNvSpPr>
          <p:nvPr/>
        </p:nvSpPr>
        <p:spPr bwMode="auto">
          <a:xfrm>
            <a:off x="3609975" y="3001963"/>
            <a:ext cx="914400" cy="914400"/>
          </a:xfrm>
          <a:prstGeom prst="rect">
            <a:avLst/>
          </a:prstGeom>
          <a:noFill/>
          <a:ln w="9525">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7" name="Control 3"/>
          <p:cNvSpPr>
            <a:spLocks noChangeArrowheads="1" noChangeShapeType="1"/>
          </p:cNvSpPr>
          <p:nvPr/>
        </p:nvSpPr>
        <p:spPr bwMode="auto">
          <a:xfrm>
            <a:off x="3609975" y="3001963"/>
            <a:ext cx="914400" cy="914400"/>
          </a:xfrm>
          <a:prstGeom prst="rect">
            <a:avLst/>
          </a:prstGeom>
          <a:noFill/>
          <a:ln w="9525">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Control 4"/>
          <p:cNvSpPr>
            <a:spLocks noChangeArrowheads="1" noChangeShapeType="1"/>
          </p:cNvSpPr>
          <p:nvPr/>
        </p:nvSpPr>
        <p:spPr bwMode="auto">
          <a:xfrm>
            <a:off x="3609975" y="3001963"/>
            <a:ext cx="914400" cy="914400"/>
          </a:xfrm>
          <a:prstGeom prst="rect">
            <a:avLst/>
          </a:prstGeom>
          <a:noFill/>
          <a:ln w="9525">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857098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p:cNvSpPr/>
          <p:nvPr/>
        </p:nvSpPr>
        <p:spPr>
          <a:xfrm>
            <a:off x="1371600" y="3657600"/>
            <a:ext cx="3810000" cy="1676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914400" y="76200"/>
            <a:ext cx="7772400" cy="1143000"/>
          </a:xfrm>
        </p:spPr>
        <p:txBody>
          <a:bodyPr/>
          <a:lstStyle/>
          <a:p>
            <a:pPr algn="ctr"/>
            <a:r>
              <a:rPr lang="en-US" b="1" dirty="0" smtClean="0">
                <a:solidFill>
                  <a:schemeClr val="accent1"/>
                </a:solidFill>
              </a:rPr>
              <a:t>Location-aware Search</a:t>
            </a:r>
            <a:endParaRPr lang="en-US" b="1" dirty="0">
              <a:solidFill>
                <a:schemeClr val="accent1"/>
              </a:solidFill>
            </a:endParaRPr>
          </a:p>
        </p:txBody>
      </p:sp>
      <p:sp>
        <p:nvSpPr>
          <p:cNvPr id="3" name="Content Placeholder 2"/>
          <p:cNvSpPr>
            <a:spLocks noGrp="1"/>
          </p:cNvSpPr>
          <p:nvPr>
            <p:ph sz="quarter" idx="1"/>
          </p:nvPr>
        </p:nvSpPr>
        <p:spPr/>
        <p:txBody>
          <a:bodyPr>
            <a:normAutofit/>
          </a:bodyPr>
          <a:lstStyle/>
          <a:p>
            <a:r>
              <a:rPr lang="en-US" sz="2800" dirty="0" smtClean="0">
                <a:latin typeface="+mj-lt"/>
              </a:rPr>
              <a:t>GPS </a:t>
            </a:r>
          </a:p>
          <a:p>
            <a:r>
              <a:rPr lang="en-US" sz="2800" dirty="0" smtClean="0">
                <a:latin typeface="+mj-lt"/>
              </a:rPr>
              <a:t>4sqsearch or m4sqsearch</a:t>
            </a:r>
          </a:p>
          <a:p>
            <a:r>
              <a:rPr lang="en-US" sz="2800" dirty="0" smtClean="0">
                <a:latin typeface="+mj-lt"/>
              </a:rPr>
              <a:t>Search 4Square venues by tags</a:t>
            </a:r>
          </a:p>
          <a:p>
            <a:pPr lvl="1"/>
            <a:r>
              <a:rPr lang="en-US" dirty="0">
                <a:latin typeface="+mj-lt"/>
              </a:rPr>
              <a:t>Actually </a:t>
            </a:r>
            <a:r>
              <a:rPr lang="en-US" dirty="0" smtClean="0">
                <a:latin typeface="+mj-lt"/>
              </a:rPr>
              <a:t>searching for a type of named-entity </a:t>
            </a:r>
          </a:p>
          <a:p>
            <a:pPr marL="320040" lvl="1" indent="0">
              <a:buNone/>
            </a:pPr>
            <a:endParaRPr lang="en-US" dirty="0" smtClean="0">
              <a:latin typeface="+mj-lt"/>
            </a:endParaRPr>
          </a:p>
          <a:p>
            <a:pPr marL="594360" lvl="2" indent="0">
              <a:buNone/>
            </a:pPr>
            <a:r>
              <a:rPr lang="en-US" sz="2400" b="1" dirty="0" smtClean="0">
                <a:solidFill>
                  <a:schemeClr val="accent2">
                    <a:lumMod val="60000"/>
                    <a:lumOff val="40000"/>
                  </a:schemeClr>
                </a:solidFill>
                <a:latin typeface="+mj-lt"/>
              </a:rPr>
              <a:t>Search for:  Book store</a:t>
            </a:r>
          </a:p>
          <a:p>
            <a:pPr marL="594360" lvl="2" indent="0">
              <a:buNone/>
            </a:pPr>
            <a:r>
              <a:rPr lang="en-US" sz="2400" b="1" dirty="0" smtClean="0">
                <a:solidFill>
                  <a:schemeClr val="accent2">
                    <a:lumMod val="60000"/>
                    <a:lumOff val="40000"/>
                  </a:schemeClr>
                </a:solidFill>
                <a:latin typeface="+mj-lt"/>
              </a:rPr>
              <a:t>Near:  Toronto Fairmont</a:t>
            </a:r>
          </a:p>
          <a:p>
            <a:pPr marL="594360" lvl="2" indent="0">
              <a:buNone/>
            </a:pPr>
            <a:r>
              <a:rPr lang="en-US" sz="2400" b="1" dirty="0" smtClean="0">
                <a:solidFill>
                  <a:schemeClr val="accent2">
                    <a:lumMod val="60000"/>
                    <a:lumOff val="40000"/>
                  </a:schemeClr>
                </a:solidFill>
                <a:latin typeface="+mj-lt"/>
              </a:rPr>
              <a:t>Within:  1 mile</a:t>
            </a:r>
          </a:p>
          <a:p>
            <a:pPr lvl="1"/>
            <a:endParaRPr lang="en-US" dirty="0">
              <a:latin typeface="+mj-lt"/>
            </a:endParaRPr>
          </a:p>
          <a:p>
            <a:pPr lvl="1"/>
            <a:endParaRPr lang="en-US" dirty="0">
              <a:latin typeface="+mj-lt"/>
            </a:endParaRPr>
          </a:p>
        </p:txBody>
      </p:sp>
      <p:sp>
        <p:nvSpPr>
          <p:cNvPr id="5" name="Control 1"/>
          <p:cNvSpPr>
            <a:spLocks noChangeArrowheads="1" noChangeShapeType="1"/>
          </p:cNvSpPr>
          <p:nvPr/>
        </p:nvSpPr>
        <p:spPr bwMode="auto">
          <a:xfrm>
            <a:off x="3609975" y="3001963"/>
            <a:ext cx="914400" cy="914400"/>
          </a:xfrm>
          <a:prstGeom prst="rect">
            <a:avLst/>
          </a:prstGeom>
          <a:noFill/>
          <a:ln w="9525">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Control 2"/>
          <p:cNvSpPr>
            <a:spLocks noChangeArrowheads="1" noChangeShapeType="1"/>
          </p:cNvSpPr>
          <p:nvPr/>
        </p:nvSpPr>
        <p:spPr bwMode="auto">
          <a:xfrm>
            <a:off x="3609975" y="3001963"/>
            <a:ext cx="914400" cy="914400"/>
          </a:xfrm>
          <a:prstGeom prst="rect">
            <a:avLst/>
          </a:prstGeom>
          <a:noFill/>
          <a:ln w="9525">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7" name="Control 3"/>
          <p:cNvSpPr>
            <a:spLocks noChangeArrowheads="1" noChangeShapeType="1"/>
          </p:cNvSpPr>
          <p:nvPr/>
        </p:nvSpPr>
        <p:spPr bwMode="auto">
          <a:xfrm>
            <a:off x="3609975" y="3001963"/>
            <a:ext cx="914400" cy="914400"/>
          </a:xfrm>
          <a:prstGeom prst="rect">
            <a:avLst/>
          </a:prstGeom>
          <a:noFill/>
          <a:ln w="9525">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Control 4"/>
          <p:cNvSpPr>
            <a:spLocks noChangeArrowheads="1" noChangeShapeType="1"/>
          </p:cNvSpPr>
          <p:nvPr/>
        </p:nvSpPr>
        <p:spPr bwMode="auto">
          <a:xfrm>
            <a:off x="3609975" y="3001963"/>
            <a:ext cx="914400" cy="914400"/>
          </a:xfrm>
          <a:prstGeom prst="rect">
            <a:avLst/>
          </a:prstGeom>
          <a:noFill/>
          <a:ln w="9525">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542230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err="1" smtClean="0">
                <a:solidFill>
                  <a:schemeClr val="accent1"/>
                </a:solidFill>
              </a:rPr>
              <a:t>eDiscovery</a:t>
            </a:r>
            <a:r>
              <a:rPr lang="en-US" b="1" dirty="0" smtClean="0">
                <a:solidFill>
                  <a:schemeClr val="accent1"/>
                </a:solidFill>
              </a:rPr>
              <a:t> </a:t>
            </a:r>
            <a:r>
              <a:rPr lang="en-US" b="1" dirty="0" smtClean="0">
                <a:solidFill>
                  <a:schemeClr val="bg1"/>
                </a:solidFill>
              </a:rPr>
              <a:t>– 1</a:t>
            </a:r>
            <a:endParaRPr lang="en-US" b="1" dirty="0">
              <a:solidFill>
                <a:schemeClr val="bg1"/>
              </a:solidFill>
            </a:endParaRPr>
          </a:p>
        </p:txBody>
      </p:sp>
      <p:sp>
        <p:nvSpPr>
          <p:cNvPr id="3" name="Content Placeholder 2"/>
          <p:cNvSpPr>
            <a:spLocks noGrp="1"/>
          </p:cNvSpPr>
          <p:nvPr>
            <p:ph sz="quarter" idx="1"/>
          </p:nvPr>
        </p:nvSpPr>
        <p:spPr>
          <a:xfrm>
            <a:off x="762000" y="1600200"/>
            <a:ext cx="7772400" cy="4800600"/>
          </a:xfrm>
        </p:spPr>
        <p:txBody>
          <a:bodyPr>
            <a:normAutofit/>
          </a:bodyPr>
          <a:lstStyle/>
          <a:p>
            <a:pPr marL="320040" lvl="1" indent="0">
              <a:buNone/>
            </a:pPr>
            <a:endParaRPr lang="en-US" sz="2800" dirty="0" smtClean="0">
              <a:latin typeface="+mj-lt"/>
            </a:endParaRP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700304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err="1" smtClean="0">
                <a:solidFill>
                  <a:schemeClr val="accent1"/>
                </a:solidFill>
              </a:rPr>
              <a:t>eDiscovery</a:t>
            </a:r>
            <a:r>
              <a:rPr lang="en-US" b="1" dirty="0" smtClean="0">
                <a:solidFill>
                  <a:schemeClr val="accent1"/>
                </a:solidFill>
              </a:rPr>
              <a:t> – 1</a:t>
            </a:r>
            <a:endParaRPr lang="en-US" b="1" dirty="0">
              <a:solidFill>
                <a:schemeClr val="accent1"/>
              </a:solidFill>
            </a:endParaRPr>
          </a:p>
        </p:txBody>
      </p:sp>
      <p:sp>
        <p:nvSpPr>
          <p:cNvPr id="3" name="Content Placeholder 2"/>
          <p:cNvSpPr>
            <a:spLocks noGrp="1"/>
          </p:cNvSpPr>
          <p:nvPr>
            <p:ph sz="quarter" idx="1"/>
          </p:nvPr>
        </p:nvSpPr>
        <p:spPr>
          <a:xfrm>
            <a:off x="762000" y="1600200"/>
            <a:ext cx="7772400" cy="4800600"/>
          </a:xfrm>
        </p:spPr>
        <p:txBody>
          <a:bodyPr>
            <a:normAutofit fontScale="85000" lnSpcReduction="20000"/>
          </a:bodyPr>
          <a:lstStyle/>
          <a:p>
            <a:pPr lvl="1"/>
            <a:r>
              <a:rPr lang="en-US" sz="2800" dirty="0" smtClean="0">
                <a:latin typeface="+mj-lt"/>
              </a:rPr>
              <a:t>For civil and criminal legal cases, large volumes of electronic data need to be searched to find information for use as evidence</a:t>
            </a:r>
          </a:p>
          <a:p>
            <a:pPr lvl="1"/>
            <a:endParaRPr lang="en-US" sz="2800" dirty="0" smtClean="0">
              <a:latin typeface="+mj-lt"/>
            </a:endParaRPr>
          </a:p>
          <a:p>
            <a:pPr lvl="1"/>
            <a:r>
              <a:rPr lang="en-US" sz="2800" dirty="0" smtClean="0">
                <a:latin typeface="+mj-lt"/>
              </a:rPr>
              <a:t>Includes email, IM, tweets, blog postings, scanned paper documents, databases, web sites, and any other electronically-stored information which could be relevant evidence</a:t>
            </a:r>
          </a:p>
          <a:p>
            <a:pPr lvl="1"/>
            <a:endParaRPr lang="en-US" sz="2800" dirty="0" smtClean="0">
              <a:latin typeface="+mj-lt"/>
            </a:endParaRPr>
          </a:p>
          <a:p>
            <a:pPr lvl="1"/>
            <a:r>
              <a:rPr lang="en-US" sz="2800" dirty="0" smtClean="0">
                <a:latin typeface="+mj-lt"/>
              </a:rPr>
              <a:t>Current experiments are run on large heterogeneous digital collections using topical representations that approximate how real lawyers would go about effective discovery</a:t>
            </a:r>
          </a:p>
          <a:p>
            <a:pPr lvl="1"/>
            <a:endParaRPr lang="en-US" sz="2800" dirty="0" smtClean="0">
              <a:latin typeface="+mj-lt"/>
            </a:endParaRPr>
          </a:p>
          <a:p>
            <a:pPr lvl="1"/>
            <a:r>
              <a:rPr lang="en-US" sz="2800" dirty="0" smtClean="0">
                <a:latin typeface="+mj-lt"/>
              </a:rPr>
              <a:t>Results are compared to those of legal teams</a:t>
            </a:r>
          </a:p>
          <a:p>
            <a:pPr lvl="1"/>
            <a:endParaRPr lang="en-US" sz="2800" dirty="0" smtClean="0">
              <a:latin typeface="+mj-lt"/>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772400" cy="1143000"/>
          </a:xfrm>
        </p:spPr>
        <p:txBody>
          <a:bodyPr/>
          <a:lstStyle/>
          <a:p>
            <a:pPr algn="ctr"/>
            <a:r>
              <a:rPr lang="en-US" b="1" dirty="0" smtClean="0">
                <a:solidFill>
                  <a:schemeClr val="accent1"/>
                </a:solidFill>
              </a:rPr>
              <a:t>Overview Questions</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4876800"/>
          </a:xfrm>
        </p:spPr>
        <p:txBody>
          <a:bodyPr>
            <a:normAutofit fontScale="92500" lnSpcReduction="10000"/>
          </a:bodyPr>
          <a:lstStyle/>
          <a:p>
            <a:pPr>
              <a:lnSpc>
                <a:spcPct val="120000"/>
              </a:lnSpc>
            </a:pPr>
            <a:r>
              <a:rPr lang="en-US" sz="2800" dirty="0" smtClean="0">
                <a:latin typeface="+mj-lt"/>
              </a:rPr>
              <a:t>What  was early information retrieval like? (before it was called search!)</a:t>
            </a:r>
          </a:p>
          <a:p>
            <a:pPr>
              <a:lnSpc>
                <a:spcPct val="120000"/>
              </a:lnSpc>
            </a:pPr>
            <a:r>
              <a:rPr lang="en-US" sz="2800" dirty="0" smtClean="0">
                <a:solidFill>
                  <a:schemeClr val="tx2">
                    <a:lumMod val="40000"/>
                    <a:lumOff val="60000"/>
                  </a:schemeClr>
                </a:solidFill>
                <a:latin typeface="+mj-lt"/>
              </a:rPr>
              <a:t>How was NLP first applied to the task?  </a:t>
            </a:r>
          </a:p>
          <a:p>
            <a:pPr>
              <a:lnSpc>
                <a:spcPct val="120000"/>
              </a:lnSpc>
            </a:pPr>
            <a:r>
              <a:rPr lang="en-US" sz="2800" dirty="0" smtClean="0">
                <a:solidFill>
                  <a:schemeClr val="tx2">
                    <a:lumMod val="40000"/>
                    <a:lumOff val="60000"/>
                  </a:schemeClr>
                </a:solidFill>
                <a:latin typeface="+mj-lt"/>
              </a:rPr>
              <a:t>Which levels of language analysis were utilized?</a:t>
            </a:r>
          </a:p>
          <a:p>
            <a:pPr lvl="1">
              <a:lnSpc>
                <a:spcPct val="120000"/>
              </a:lnSpc>
            </a:pPr>
            <a:r>
              <a:rPr lang="en-US" dirty="0" smtClean="0">
                <a:solidFill>
                  <a:schemeClr val="tx2">
                    <a:lumMod val="40000"/>
                    <a:lumOff val="60000"/>
                  </a:schemeClr>
                </a:solidFill>
                <a:latin typeface="+mj-lt"/>
              </a:rPr>
              <a:t>Which were successful?  Which were not?</a:t>
            </a:r>
          </a:p>
          <a:p>
            <a:pPr>
              <a:lnSpc>
                <a:spcPct val="120000"/>
              </a:lnSpc>
            </a:pPr>
            <a:r>
              <a:rPr lang="en-US" sz="2800" dirty="0" smtClean="0">
                <a:solidFill>
                  <a:schemeClr val="tx2">
                    <a:lumMod val="40000"/>
                    <a:lumOff val="60000"/>
                  </a:schemeClr>
                </a:solidFill>
                <a:latin typeface="+mj-lt"/>
              </a:rPr>
              <a:t>Why were other levels not incorporated ?  </a:t>
            </a:r>
          </a:p>
          <a:p>
            <a:pPr>
              <a:lnSpc>
                <a:spcPct val="120000"/>
              </a:lnSpc>
            </a:pPr>
            <a:r>
              <a:rPr lang="en-US" sz="2800" dirty="0">
                <a:solidFill>
                  <a:schemeClr val="bg1">
                    <a:lumMod val="75000"/>
                  </a:schemeClr>
                </a:solidFill>
                <a:latin typeface="+mj-lt"/>
              </a:rPr>
              <a:t>Do we now see that </a:t>
            </a:r>
            <a:r>
              <a:rPr lang="en-US" sz="2800" dirty="0" smtClean="0">
                <a:solidFill>
                  <a:schemeClr val="bg1">
                    <a:lumMod val="75000"/>
                  </a:schemeClr>
                </a:solidFill>
                <a:latin typeface="+mj-lt"/>
              </a:rPr>
              <a:t>the higher </a:t>
            </a:r>
            <a:r>
              <a:rPr lang="en-US" sz="2800" dirty="0">
                <a:solidFill>
                  <a:schemeClr val="bg1">
                    <a:lumMod val="75000"/>
                  </a:schemeClr>
                </a:solidFill>
                <a:latin typeface="+mj-lt"/>
              </a:rPr>
              <a:t>levels can and need to be </a:t>
            </a:r>
            <a:r>
              <a:rPr lang="en-US" sz="2800" dirty="0" smtClean="0">
                <a:solidFill>
                  <a:schemeClr val="bg1">
                    <a:lumMod val="75000"/>
                  </a:schemeClr>
                </a:solidFill>
                <a:latin typeface="+mj-lt"/>
              </a:rPr>
              <a:t>included?</a:t>
            </a:r>
            <a:endParaRPr lang="en-US" sz="2800" dirty="0">
              <a:solidFill>
                <a:schemeClr val="bg1">
                  <a:lumMod val="75000"/>
                </a:schemeClr>
              </a:solidFill>
              <a:latin typeface="+mj-lt"/>
            </a:endParaRPr>
          </a:p>
          <a:p>
            <a:pPr>
              <a:lnSpc>
                <a:spcPct val="120000"/>
              </a:lnSpc>
            </a:pPr>
            <a:r>
              <a:rPr lang="en-US" sz="2800" dirty="0" smtClean="0">
                <a:solidFill>
                  <a:schemeClr val="tx2">
                    <a:lumMod val="40000"/>
                    <a:lumOff val="60000"/>
                  </a:schemeClr>
                </a:solidFill>
                <a:latin typeface="+mj-lt"/>
              </a:rPr>
              <a:t>If they are, how might they change how we do IR, as well as what tasks we do it for?</a:t>
            </a:r>
            <a:endParaRPr lang="en-US" sz="2800" dirty="0">
              <a:solidFill>
                <a:schemeClr val="tx2">
                  <a:lumMod val="40000"/>
                  <a:lumOff val="60000"/>
                </a:schemeClr>
              </a:solidFill>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pPr algn="ctr"/>
            <a:r>
              <a:rPr lang="en-US" b="1" dirty="0" smtClean="0">
                <a:solidFill>
                  <a:schemeClr val="accent1"/>
                </a:solidFill>
              </a:rPr>
              <a:t>TREC Legal Track</a:t>
            </a:r>
            <a:endParaRPr lang="en-US" b="1" dirty="0">
              <a:solidFill>
                <a:schemeClr val="accent1"/>
              </a:solidFill>
            </a:endParaRPr>
          </a:p>
        </p:txBody>
      </p:sp>
      <p:sp>
        <p:nvSpPr>
          <p:cNvPr id="3" name="Content Placeholder 2"/>
          <p:cNvSpPr>
            <a:spLocks noGrp="1"/>
          </p:cNvSpPr>
          <p:nvPr>
            <p:ph sz="quarter" idx="1"/>
          </p:nvPr>
        </p:nvSpPr>
        <p:spPr>
          <a:xfrm>
            <a:off x="762000" y="1447800"/>
            <a:ext cx="7772400" cy="4876800"/>
          </a:xfrm>
        </p:spPr>
        <p:txBody>
          <a:bodyPr>
            <a:normAutofit fontScale="92500" lnSpcReduction="20000"/>
          </a:bodyPr>
          <a:lstStyle/>
          <a:p>
            <a:endParaRPr lang="en-US" sz="1100" dirty="0" smtClean="0">
              <a:latin typeface="+mj-lt"/>
            </a:endParaRPr>
          </a:p>
          <a:p>
            <a:r>
              <a:rPr lang="en-US" sz="2400" b="1" dirty="0" smtClean="0">
                <a:solidFill>
                  <a:schemeClr val="accent2"/>
                </a:solidFill>
                <a:latin typeface="+mj-lt"/>
              </a:rPr>
              <a:t>Topic 102</a:t>
            </a:r>
            <a:r>
              <a:rPr lang="en-US" sz="2400" b="1" dirty="0" smtClean="0">
                <a:latin typeface="+mj-lt"/>
              </a:rPr>
              <a:t>. </a:t>
            </a:r>
            <a:r>
              <a:rPr lang="en-US" sz="2400" i="1" dirty="0" smtClean="0">
                <a:latin typeface="+mj-lt"/>
              </a:rPr>
              <a:t>Documents referring to marketing or advertising restrictions proposed for inclusion in, or actually included in, the Master Settlement Agreement (MSA), including, but not limited to, restrictions on advertising on billboards, stadiums, arenas, shopping malls, buses, taxis, or any other outdoor advertising.</a:t>
            </a:r>
          </a:p>
          <a:p>
            <a:endParaRPr lang="en-US" sz="1100" i="1" dirty="0" smtClean="0">
              <a:latin typeface="+mj-lt"/>
            </a:endParaRPr>
          </a:p>
          <a:p>
            <a:r>
              <a:rPr lang="en-US" sz="2400" b="1" dirty="0" smtClean="0">
                <a:solidFill>
                  <a:schemeClr val="accent2"/>
                </a:solidFill>
                <a:latin typeface="+mj-lt"/>
              </a:rPr>
              <a:t>Topic 52</a:t>
            </a:r>
            <a:r>
              <a:rPr lang="en-US" sz="2400" b="1" i="1" dirty="0" smtClean="0">
                <a:latin typeface="+mj-lt"/>
              </a:rPr>
              <a:t>.</a:t>
            </a:r>
            <a:r>
              <a:rPr lang="en-US" sz="2400" i="1" dirty="0" smtClean="0">
                <a:latin typeface="+mj-lt"/>
              </a:rPr>
              <a:t> Please produce any and all documents that discuss the use or introduction of high-phosphate fertilizers (HPF) for the specific purpose of boosting crop yield in commercial agriculture.</a:t>
            </a:r>
          </a:p>
          <a:p>
            <a:endParaRPr lang="en-US" sz="1100" i="1" dirty="0" smtClean="0">
              <a:latin typeface="+mj-lt"/>
            </a:endParaRPr>
          </a:p>
          <a:p>
            <a:r>
              <a:rPr lang="en-US" sz="2400" b="1" dirty="0" smtClean="0">
                <a:solidFill>
                  <a:schemeClr val="accent2"/>
                </a:solidFill>
                <a:latin typeface="+mj-lt"/>
              </a:rPr>
              <a:t>Topic 13</a:t>
            </a:r>
            <a:r>
              <a:rPr lang="en-US" sz="2400" b="1" dirty="0" smtClean="0">
                <a:latin typeface="+mj-lt"/>
              </a:rPr>
              <a:t>.  </a:t>
            </a:r>
            <a:r>
              <a:rPr lang="en-US" sz="2400" i="1" dirty="0" smtClean="0">
                <a:latin typeface="+mj-lt"/>
              </a:rPr>
              <a:t>All documents to or from employees of a tobacco company or tobacco organization referring to the marketing, placement, or sale of chocolate candies in the form of cigarettes.</a:t>
            </a:r>
            <a:endParaRPr lang="en-US" sz="2400" i="1" dirty="0">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err="1" smtClean="0">
                <a:solidFill>
                  <a:schemeClr val="accent1"/>
                </a:solidFill>
              </a:rPr>
              <a:t>eDiscovery</a:t>
            </a:r>
            <a:r>
              <a:rPr lang="en-US" b="1" dirty="0" smtClean="0">
                <a:solidFill>
                  <a:schemeClr val="accent1"/>
                </a:solidFill>
              </a:rPr>
              <a:t> – 2</a:t>
            </a:r>
            <a:endParaRPr lang="en-US" b="1" dirty="0">
              <a:solidFill>
                <a:schemeClr val="accent1"/>
              </a:solidFill>
            </a:endParaRPr>
          </a:p>
        </p:txBody>
      </p:sp>
      <p:sp>
        <p:nvSpPr>
          <p:cNvPr id="3" name="Content Placeholder 2"/>
          <p:cNvSpPr>
            <a:spLocks noGrp="1"/>
          </p:cNvSpPr>
          <p:nvPr>
            <p:ph sz="quarter" idx="1"/>
          </p:nvPr>
        </p:nvSpPr>
        <p:spPr>
          <a:xfrm>
            <a:off x="609600" y="1600200"/>
            <a:ext cx="8153400" cy="4572000"/>
          </a:xfrm>
        </p:spPr>
        <p:txBody>
          <a:bodyPr>
            <a:normAutofit fontScale="92500" lnSpcReduction="20000"/>
          </a:bodyPr>
          <a:lstStyle/>
          <a:p>
            <a:pPr lvl="1"/>
            <a:r>
              <a:rPr lang="en-US" sz="2800" dirty="0" smtClean="0">
                <a:latin typeface="+mj-lt"/>
              </a:rPr>
              <a:t>Typically many thousands of </a:t>
            </a:r>
            <a:r>
              <a:rPr lang="en-US" sz="2800" i="1" dirty="0" smtClean="0">
                <a:latin typeface="+mj-lt"/>
              </a:rPr>
              <a:t>requests</a:t>
            </a:r>
            <a:r>
              <a:rPr lang="en-US" sz="2800" dirty="0" smtClean="0">
                <a:latin typeface="+mj-lt"/>
              </a:rPr>
              <a:t> in a single case</a:t>
            </a:r>
          </a:p>
          <a:p>
            <a:pPr lvl="2"/>
            <a:r>
              <a:rPr lang="en-US" sz="2400" dirty="0" smtClean="0">
                <a:latin typeface="+mj-lt"/>
              </a:rPr>
              <a:t>1,726 in the Philip Morris tobacco case</a:t>
            </a:r>
          </a:p>
          <a:p>
            <a:pPr lvl="2"/>
            <a:r>
              <a:rPr lang="en-US" sz="2400" dirty="0" smtClean="0">
                <a:latin typeface="+mj-lt"/>
              </a:rPr>
              <a:t>Searched against 32 million records / documents</a:t>
            </a:r>
          </a:p>
          <a:p>
            <a:pPr lvl="2"/>
            <a:endParaRPr lang="en-US" sz="1700" dirty="0" smtClean="0">
              <a:latin typeface="+mj-lt"/>
            </a:endParaRPr>
          </a:p>
          <a:p>
            <a:pPr lvl="1"/>
            <a:r>
              <a:rPr lang="en-US" sz="2800" dirty="0" smtClean="0">
                <a:latin typeface="+mj-lt"/>
              </a:rPr>
              <a:t>Requests are broader and vaguer than web queries</a:t>
            </a:r>
          </a:p>
          <a:p>
            <a:pPr lvl="2"/>
            <a:r>
              <a:rPr lang="en-US" sz="2400" dirty="0" smtClean="0">
                <a:latin typeface="+mj-lt"/>
              </a:rPr>
              <a:t>Many can only be satisfied across multiple documents</a:t>
            </a:r>
          </a:p>
          <a:p>
            <a:pPr lvl="2"/>
            <a:endParaRPr lang="en-US" sz="1700" dirty="0" smtClean="0">
              <a:latin typeface="+mj-lt"/>
            </a:endParaRPr>
          </a:p>
          <a:p>
            <a:pPr lvl="1"/>
            <a:r>
              <a:rPr lang="en-US" sz="2800" dirty="0" smtClean="0">
                <a:latin typeface="+mj-lt"/>
              </a:rPr>
              <a:t>High recall is important</a:t>
            </a:r>
          </a:p>
          <a:p>
            <a:pPr lvl="2"/>
            <a:r>
              <a:rPr lang="en-US" sz="2400" b="1" dirty="0" smtClean="0">
                <a:latin typeface="+mj-lt"/>
              </a:rPr>
              <a:t>Jury is instructed to construe missing information as contrary to interests of party that failed to produce it </a:t>
            </a:r>
          </a:p>
          <a:p>
            <a:pPr lvl="2"/>
            <a:r>
              <a:rPr lang="en-US" sz="2400" dirty="0" smtClean="0">
                <a:latin typeface="+mj-lt"/>
              </a:rPr>
              <a:t>High precision improves efficiency &amp; reduces cost, but there are less onerous sanctions for lack of precision</a:t>
            </a:r>
          </a:p>
          <a:p>
            <a:pPr lvl="2"/>
            <a:endParaRPr lang="en-US" sz="1700" dirty="0">
              <a:latin typeface="+mj-lt"/>
            </a:endParaRPr>
          </a:p>
          <a:p>
            <a:pPr lvl="1"/>
            <a:r>
              <a:rPr lang="en-US" sz="2800" dirty="0" smtClean="0">
                <a:latin typeface="+mj-lt"/>
              </a:rPr>
              <a:t>How can semantic annotation be used &amp; evaluated?</a:t>
            </a:r>
          </a:p>
          <a:p>
            <a:pPr lvl="2"/>
            <a:endParaRPr lang="en-US" sz="2400" dirty="0" smtClean="0">
              <a:latin typeface="+mj-lt"/>
            </a:endParaRPr>
          </a:p>
          <a:p>
            <a:pPr lvl="1"/>
            <a:endParaRPr lang="en-US" sz="2800" dirty="0" smtClean="0">
              <a:latin typeface="+mj-lt"/>
            </a:endParaRP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err="1" smtClean="0">
                <a:solidFill>
                  <a:schemeClr val="accent1"/>
                </a:solidFill>
              </a:rPr>
              <a:t>eDiscovery</a:t>
            </a:r>
            <a:r>
              <a:rPr lang="en-US" b="1" dirty="0" smtClean="0">
                <a:solidFill>
                  <a:schemeClr val="accent1"/>
                </a:solidFill>
              </a:rPr>
              <a:t> – 3</a:t>
            </a:r>
            <a:endParaRPr lang="en-US" b="1" dirty="0">
              <a:solidFill>
                <a:schemeClr val="accent1"/>
              </a:solidFill>
            </a:endParaRPr>
          </a:p>
        </p:txBody>
      </p:sp>
      <p:sp>
        <p:nvSpPr>
          <p:cNvPr id="3" name="Content Placeholder 2"/>
          <p:cNvSpPr>
            <a:spLocks noGrp="1"/>
          </p:cNvSpPr>
          <p:nvPr>
            <p:ph sz="quarter" idx="1"/>
          </p:nvPr>
        </p:nvSpPr>
        <p:spPr>
          <a:xfrm>
            <a:off x="762000" y="1447799"/>
            <a:ext cx="7924800" cy="5137667"/>
          </a:xfrm>
        </p:spPr>
        <p:txBody>
          <a:bodyPr>
            <a:normAutofit fontScale="70000" lnSpcReduction="20000"/>
          </a:bodyPr>
          <a:lstStyle/>
          <a:p>
            <a:pPr lvl="1"/>
            <a:r>
              <a:rPr lang="en-US" sz="3500" dirty="0" smtClean="0">
                <a:latin typeface="+mj-lt"/>
              </a:rPr>
              <a:t>2 commercial systems were compared on task of categorizing documents as </a:t>
            </a:r>
            <a:r>
              <a:rPr lang="en-US" sz="3500" b="1" dirty="0" smtClean="0">
                <a:latin typeface="+mj-lt"/>
              </a:rPr>
              <a:t>responsive</a:t>
            </a:r>
            <a:r>
              <a:rPr lang="en-US" sz="3500" dirty="0" smtClean="0">
                <a:latin typeface="+mj-lt"/>
              </a:rPr>
              <a:t> or </a:t>
            </a:r>
            <a:r>
              <a:rPr lang="en-US" sz="3500" b="1" dirty="0" smtClean="0">
                <a:latin typeface="+mj-lt"/>
              </a:rPr>
              <a:t>no</a:t>
            </a:r>
            <a:r>
              <a:rPr lang="en-US" sz="3500" dirty="0" smtClean="0">
                <a:latin typeface="+mj-lt"/>
              </a:rPr>
              <a:t>t, to manual attorney review, to see if IR could perform as “reasonably” as humans¹</a:t>
            </a:r>
          </a:p>
          <a:p>
            <a:pPr lvl="2"/>
            <a:r>
              <a:rPr lang="en-US" sz="2900" dirty="0" smtClean="0">
                <a:latin typeface="+mj-lt"/>
              </a:rPr>
              <a:t>Judged 1,600,047 documents for “responsiveness”</a:t>
            </a:r>
          </a:p>
          <a:p>
            <a:pPr marL="594360" lvl="2" indent="0">
              <a:buNone/>
            </a:pPr>
            <a:endParaRPr lang="en-US" sz="3200" b="1" dirty="0">
              <a:latin typeface="+mj-lt"/>
            </a:endParaRPr>
          </a:p>
          <a:p>
            <a:pPr lvl="1"/>
            <a:r>
              <a:rPr lang="en-US" sz="3500" dirty="0">
                <a:latin typeface="+mj-lt"/>
              </a:rPr>
              <a:t>TREC legal track </a:t>
            </a:r>
            <a:r>
              <a:rPr lang="en-US" sz="3500" dirty="0" smtClean="0">
                <a:latin typeface="+mj-lt"/>
              </a:rPr>
              <a:t>results:</a:t>
            </a:r>
            <a:endParaRPr lang="en-US" sz="3500" dirty="0">
              <a:latin typeface="+mj-lt"/>
            </a:endParaRPr>
          </a:p>
          <a:p>
            <a:pPr lvl="2"/>
            <a:r>
              <a:rPr lang="en-US" sz="2900" dirty="0">
                <a:latin typeface="+mj-lt"/>
              </a:rPr>
              <a:t>55% Recall &amp; 21% Precision – best overall performer</a:t>
            </a:r>
          </a:p>
          <a:p>
            <a:pPr lvl="2"/>
            <a:r>
              <a:rPr lang="en-US" sz="2900" dirty="0">
                <a:latin typeface="+mj-lt"/>
              </a:rPr>
              <a:t>62% Recall &amp; 81% Precision – best interactive </a:t>
            </a:r>
            <a:r>
              <a:rPr lang="en-US" sz="2900" dirty="0" smtClean="0">
                <a:latin typeface="+mj-lt"/>
              </a:rPr>
              <a:t>Topic</a:t>
            </a:r>
          </a:p>
          <a:p>
            <a:pPr lvl="2"/>
            <a:endParaRPr lang="en-US" sz="3200" dirty="0">
              <a:latin typeface="+mj-lt"/>
            </a:endParaRPr>
          </a:p>
          <a:p>
            <a:pPr lvl="1"/>
            <a:r>
              <a:rPr lang="en-US" sz="3900" dirty="0">
                <a:latin typeface="+mj-lt"/>
              </a:rPr>
              <a:t>Findings </a:t>
            </a:r>
            <a:r>
              <a:rPr lang="en-US" sz="3900" b="1" dirty="0">
                <a:latin typeface="+mj-lt"/>
              </a:rPr>
              <a:t>–</a:t>
            </a:r>
            <a:r>
              <a:rPr lang="en-US" sz="3900" dirty="0">
                <a:latin typeface="+mj-lt"/>
              </a:rPr>
              <a:t> </a:t>
            </a:r>
            <a:r>
              <a:rPr lang="en-US" sz="3600" dirty="0">
                <a:latin typeface="+mj-lt"/>
              </a:rPr>
              <a:t>Humans, </a:t>
            </a:r>
            <a:r>
              <a:rPr lang="en-US" sz="3600" dirty="0" smtClean="0">
                <a:latin typeface="+mj-lt"/>
              </a:rPr>
              <a:t>systems </a:t>
            </a:r>
            <a:r>
              <a:rPr lang="en-US" sz="3600" dirty="0">
                <a:latin typeface="+mj-lt"/>
              </a:rPr>
              <a:t>&amp;</a:t>
            </a:r>
            <a:r>
              <a:rPr lang="en-US" sz="3600" dirty="0" smtClean="0">
                <a:latin typeface="+mj-lt"/>
              </a:rPr>
              <a:t> </a:t>
            </a:r>
            <a:r>
              <a:rPr lang="en-US" sz="3600" dirty="0">
                <a:latin typeface="+mj-lt"/>
              </a:rPr>
              <a:t>TREC performed equally</a:t>
            </a:r>
          </a:p>
          <a:p>
            <a:pPr lvl="2"/>
            <a:r>
              <a:rPr lang="en-US" sz="2900" dirty="0" smtClean="0">
                <a:latin typeface="+mj-lt"/>
              </a:rPr>
              <a:t>Only </a:t>
            </a:r>
            <a:r>
              <a:rPr lang="en-US" sz="2900" dirty="0">
                <a:latin typeface="+mj-lt"/>
              </a:rPr>
              <a:t>71% agreement amongst TREC human assessors</a:t>
            </a:r>
          </a:p>
          <a:p>
            <a:pPr lvl="2"/>
            <a:r>
              <a:rPr lang="en-US" sz="2900" dirty="0">
                <a:latin typeface="+mj-lt"/>
              </a:rPr>
              <a:t>Concluded that </a:t>
            </a:r>
            <a:r>
              <a:rPr lang="en-US" sz="2900" b="1" dirty="0">
                <a:latin typeface="+mj-lt"/>
              </a:rPr>
              <a:t>low human agreement negates notion of ground truth on which precision and recall can be computed¹</a:t>
            </a:r>
          </a:p>
          <a:p>
            <a:pPr lvl="1"/>
            <a:endParaRPr lang="en-US" sz="3600" dirty="0">
              <a:latin typeface="+mj-lt"/>
            </a:endParaRPr>
          </a:p>
          <a:p>
            <a:pPr lvl="1"/>
            <a:endParaRPr lang="en-US" sz="3600" b="1" dirty="0" smtClean="0">
              <a:latin typeface="+mj-lt"/>
            </a:endParaRPr>
          </a:p>
          <a:p>
            <a:pPr lvl="1"/>
            <a:endParaRPr lang="en-US" sz="2800" dirty="0" smtClean="0">
              <a:latin typeface="+mj-lt"/>
            </a:endParaRPr>
          </a:p>
          <a:p>
            <a:pPr lvl="1"/>
            <a:endParaRPr lang="en-US" sz="2600" dirty="0" smtClean="0">
              <a:latin typeface="+mj-lt"/>
            </a:endParaRPr>
          </a:p>
          <a:p>
            <a:pPr lvl="2"/>
            <a:endParaRPr lang="en-US" sz="2400" dirty="0" smtClean="0">
              <a:latin typeface="+mj-lt"/>
            </a:endParaRPr>
          </a:p>
        </p:txBody>
      </p:sp>
      <p:sp>
        <p:nvSpPr>
          <p:cNvPr id="4" name="TextBox 3"/>
          <p:cNvSpPr txBox="1"/>
          <p:nvPr/>
        </p:nvSpPr>
        <p:spPr>
          <a:xfrm>
            <a:off x="914400" y="6400800"/>
            <a:ext cx="8113900" cy="369332"/>
          </a:xfrm>
          <a:prstGeom prst="rect">
            <a:avLst/>
          </a:prstGeom>
          <a:noFill/>
        </p:spPr>
        <p:txBody>
          <a:bodyPr wrap="square" rtlCol="0">
            <a:spAutoFit/>
          </a:bodyPr>
          <a:lstStyle/>
          <a:p>
            <a:r>
              <a:rPr lang="en-US" dirty="0" smtClean="0"/>
              <a:t>¹Roitblat, Kershaw &amp; </a:t>
            </a:r>
            <a:r>
              <a:rPr lang="en-US" dirty="0" err="1" smtClean="0"/>
              <a:t>Oot</a:t>
            </a:r>
            <a:r>
              <a:rPr lang="en-US" dirty="0" smtClean="0"/>
              <a:t>. (2010) Document Categorization in Electronic Discovery.  JASIST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pPr algn="ctr"/>
            <a:r>
              <a:rPr lang="en-US" b="1" dirty="0" smtClean="0">
                <a:solidFill>
                  <a:schemeClr val="accent1"/>
                </a:solidFill>
              </a:rPr>
              <a:t>Recognizing Connotative Meaning</a:t>
            </a:r>
            <a:endParaRPr lang="en-US" b="1" dirty="0">
              <a:solidFill>
                <a:schemeClr val="accent1"/>
              </a:solidFill>
            </a:endParaRPr>
          </a:p>
        </p:txBody>
      </p:sp>
      <p:sp>
        <p:nvSpPr>
          <p:cNvPr id="3" name="Content Placeholder 2"/>
          <p:cNvSpPr>
            <a:spLocks noGrp="1"/>
          </p:cNvSpPr>
          <p:nvPr>
            <p:ph sz="quarter" idx="1"/>
          </p:nvPr>
        </p:nvSpPr>
        <p:spPr>
          <a:xfrm>
            <a:off x="838200" y="1524000"/>
            <a:ext cx="7772400" cy="4876800"/>
          </a:xfrm>
        </p:spPr>
        <p:txBody>
          <a:bodyPr>
            <a:normAutofit/>
          </a:bodyPr>
          <a:lstStyle/>
          <a:p>
            <a:pPr marL="0" lvl="1" indent="0">
              <a:spcBef>
                <a:spcPts val="580"/>
              </a:spcBef>
              <a:buClr>
                <a:schemeClr val="accent1"/>
              </a:buClr>
              <a:buNone/>
            </a:pPr>
            <a:endParaRPr lang="en-US" dirty="0" smtClean="0">
              <a:latin typeface="+mj-lt"/>
            </a:endParaRPr>
          </a:p>
          <a:p>
            <a:endParaRPr lang="en-US" dirty="0" smtClean="0">
              <a:latin typeface="+mj-lt"/>
            </a:endParaRPr>
          </a:p>
          <a:p>
            <a:endParaRPr lang="en-US" dirty="0">
              <a:latin typeface="+mj-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pPr algn="ctr"/>
            <a:r>
              <a:rPr lang="en-US" b="1" dirty="0" smtClean="0">
                <a:solidFill>
                  <a:schemeClr val="accent1"/>
                </a:solidFill>
              </a:rPr>
              <a:t>Recognizing Connotative Meaning</a:t>
            </a:r>
            <a:endParaRPr lang="en-US" b="1" dirty="0">
              <a:solidFill>
                <a:schemeClr val="accent1"/>
              </a:solidFill>
            </a:endParaRPr>
          </a:p>
        </p:txBody>
      </p:sp>
      <p:sp>
        <p:nvSpPr>
          <p:cNvPr id="3" name="Content Placeholder 2"/>
          <p:cNvSpPr>
            <a:spLocks noGrp="1"/>
          </p:cNvSpPr>
          <p:nvPr>
            <p:ph sz="quarter" idx="1"/>
          </p:nvPr>
        </p:nvSpPr>
        <p:spPr>
          <a:xfrm>
            <a:off x="838200" y="1524000"/>
            <a:ext cx="7772400" cy="4876800"/>
          </a:xfrm>
        </p:spPr>
        <p:txBody>
          <a:bodyPr>
            <a:normAutofit lnSpcReduction="10000"/>
          </a:bodyPr>
          <a:lstStyle/>
          <a:p>
            <a:r>
              <a:rPr lang="en-US" sz="2400" dirty="0" smtClean="0">
                <a:latin typeface="+mj-lt"/>
              </a:rPr>
              <a:t>Testing feasibility of a system to detect what a text suggests beyond what is explicitly stated</a:t>
            </a:r>
          </a:p>
          <a:p>
            <a:pPr lvl="1"/>
            <a:r>
              <a:rPr lang="en-US" sz="2200" dirty="0" smtClean="0">
                <a:latin typeface="+mj-lt"/>
              </a:rPr>
              <a:t>A</a:t>
            </a:r>
            <a:r>
              <a:rPr lang="en-US" sz="2200" i="1" dirty="0" smtClean="0">
                <a:latin typeface="+mj-lt"/>
              </a:rPr>
              <a:t> sincere </a:t>
            </a:r>
            <a:r>
              <a:rPr lang="en-US" sz="2200" dirty="0" smtClean="0">
                <a:latin typeface="+mj-lt"/>
              </a:rPr>
              <a:t>apology</a:t>
            </a:r>
          </a:p>
          <a:p>
            <a:pPr lvl="1"/>
            <a:r>
              <a:rPr lang="en-US" sz="2200" dirty="0" smtClean="0">
                <a:latin typeface="+mj-lt"/>
              </a:rPr>
              <a:t>An</a:t>
            </a:r>
            <a:r>
              <a:rPr lang="en-US" sz="2200" i="1" dirty="0" smtClean="0">
                <a:latin typeface="+mj-lt"/>
              </a:rPr>
              <a:t> urgent </a:t>
            </a:r>
            <a:r>
              <a:rPr lang="en-US" sz="2200" dirty="0" smtClean="0">
                <a:latin typeface="+mj-lt"/>
              </a:rPr>
              <a:t>request for help</a:t>
            </a:r>
          </a:p>
          <a:p>
            <a:r>
              <a:rPr lang="en-US" sz="2400" dirty="0" smtClean="0">
                <a:latin typeface="+mj-lt"/>
              </a:rPr>
              <a:t>Our preliminary experiments demonstrate agreement among humans on when connotative meaning is present</a:t>
            </a:r>
          </a:p>
          <a:p>
            <a:pPr marL="274320" lvl="1" indent="-274320">
              <a:spcBef>
                <a:spcPts val="580"/>
              </a:spcBef>
              <a:buClr>
                <a:schemeClr val="accent1"/>
              </a:buClr>
            </a:pPr>
            <a:r>
              <a:rPr lang="en-US" dirty="0" smtClean="0">
                <a:latin typeface="+mj-lt"/>
              </a:rPr>
              <a:t>Using these results to train a ML algorithm to recognize &amp; annotate connotative meaning</a:t>
            </a:r>
          </a:p>
          <a:p>
            <a:pPr marL="274320" lvl="1" indent="-274320">
              <a:spcBef>
                <a:spcPts val="580"/>
              </a:spcBef>
              <a:buClr>
                <a:schemeClr val="accent1"/>
              </a:buClr>
            </a:pPr>
            <a:r>
              <a:rPr lang="en-US" dirty="0" smtClean="0">
                <a:latin typeface="+mj-lt"/>
              </a:rPr>
              <a:t>Need author-independent features for distinguishing implicit connotation across sets of texts</a:t>
            </a:r>
          </a:p>
          <a:p>
            <a:pPr marL="274320" lvl="1" indent="-274320">
              <a:spcBef>
                <a:spcPts val="580"/>
              </a:spcBef>
              <a:buClr>
                <a:schemeClr val="accent1"/>
              </a:buClr>
            </a:pPr>
            <a:r>
              <a:rPr lang="en-US" dirty="0" smtClean="0">
                <a:latin typeface="+mj-lt"/>
              </a:rPr>
              <a:t>Current applications include detecting “disgruntled members” and “deceitful statements”</a:t>
            </a:r>
          </a:p>
          <a:p>
            <a:pPr marL="274320" lvl="1" indent="-274320">
              <a:spcBef>
                <a:spcPts val="580"/>
              </a:spcBef>
              <a:buClr>
                <a:schemeClr val="accent1"/>
              </a:buClr>
            </a:pPr>
            <a:r>
              <a:rPr lang="en-US" dirty="0" smtClean="0">
                <a:latin typeface="+mj-lt"/>
              </a:rPr>
              <a:t>Pragmatic level of language understanding</a:t>
            </a:r>
          </a:p>
          <a:p>
            <a:pPr marL="274320" lvl="1" indent="-274320">
              <a:spcBef>
                <a:spcPts val="580"/>
              </a:spcBef>
              <a:buClr>
                <a:schemeClr val="accent1"/>
              </a:buClr>
            </a:pPr>
            <a:endParaRPr lang="en-US" dirty="0" smtClean="0">
              <a:latin typeface="+mj-lt"/>
            </a:endParaRPr>
          </a:p>
          <a:p>
            <a:endParaRPr lang="en-US" dirty="0" smtClean="0">
              <a:latin typeface="+mj-lt"/>
            </a:endParaRPr>
          </a:p>
          <a:p>
            <a:endParaRPr lang="en-US" dirty="0">
              <a:latin typeface="+mj-l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716407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pPr algn="ctr"/>
            <a:r>
              <a:rPr lang="en-US" b="1" dirty="0" smtClean="0">
                <a:solidFill>
                  <a:schemeClr val="accent1"/>
                </a:solidFill>
              </a:rPr>
              <a:t>Pragmatics</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4953000"/>
          </a:xfrm>
        </p:spPr>
        <p:txBody>
          <a:bodyPr>
            <a:noAutofit/>
          </a:bodyPr>
          <a:lstStyle/>
          <a:p>
            <a:pPr>
              <a:lnSpc>
                <a:spcPct val="150000"/>
              </a:lnSpc>
            </a:pPr>
            <a:r>
              <a:rPr lang="en-US" dirty="0" smtClean="0">
                <a:latin typeface="+mj-lt"/>
              </a:rPr>
              <a:t>Functional perspective - study of language in use </a:t>
            </a:r>
          </a:p>
          <a:p>
            <a:r>
              <a:rPr lang="en-US" dirty="0" smtClean="0">
                <a:latin typeface="+mj-lt"/>
              </a:rPr>
              <a:t>Aspects of language which require context to be understood</a:t>
            </a:r>
          </a:p>
          <a:p>
            <a:pPr lvl="1">
              <a:lnSpc>
                <a:spcPct val="150000"/>
              </a:lnSpc>
            </a:pPr>
            <a:r>
              <a:rPr lang="en-US" sz="2600" dirty="0" smtClean="0">
                <a:latin typeface="+mj-lt"/>
              </a:rPr>
              <a:t>How is the situational context </a:t>
            </a:r>
            <a:r>
              <a:rPr lang="en-US" sz="2600" dirty="0" err="1" smtClean="0">
                <a:latin typeface="+mj-lt"/>
              </a:rPr>
              <a:t>grammaticalized</a:t>
            </a:r>
            <a:r>
              <a:rPr lang="en-US" sz="2600" dirty="0" smtClean="0">
                <a:latin typeface="+mj-lt"/>
              </a:rPr>
              <a:t>?</a:t>
            </a:r>
          </a:p>
          <a:p>
            <a:r>
              <a:rPr lang="en-US" b="1" dirty="0" smtClean="0">
                <a:latin typeface="+mj-lt"/>
              </a:rPr>
              <a:t>Goal is to recognize the extra meaning that humans read into utterances without actually being encoded in them</a:t>
            </a:r>
          </a:p>
          <a:p>
            <a:r>
              <a:rPr lang="en-US" dirty="0" smtClean="0">
                <a:latin typeface="+mj-lt"/>
              </a:rPr>
              <a:t>Key </a:t>
            </a:r>
            <a:r>
              <a:rPr lang="en-US" dirty="0">
                <a:latin typeface="+mj-lt"/>
              </a:rPr>
              <a:t>to understanding user’s intent / </a:t>
            </a:r>
            <a:r>
              <a:rPr lang="en-US" dirty="0" smtClean="0">
                <a:latin typeface="+mj-lt"/>
              </a:rPr>
              <a:t>plan</a:t>
            </a:r>
            <a:endParaRPr lang="en-US" b="1" dirty="0" smtClean="0">
              <a:latin typeface="+mj-lt"/>
            </a:endParaRPr>
          </a:p>
          <a:p>
            <a:pPr>
              <a:lnSpc>
                <a:spcPct val="150000"/>
              </a:lnSpc>
            </a:pPr>
            <a:r>
              <a:rPr lang="en-US" dirty="0" smtClean="0">
                <a:latin typeface="+mj-lt"/>
              </a:rPr>
              <a:t>Important in representing / searching informal texts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732852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pPr algn="ctr"/>
            <a:r>
              <a:rPr lang="en-US" b="1" dirty="0" smtClean="0">
                <a:solidFill>
                  <a:schemeClr val="accent1"/>
                </a:solidFill>
              </a:rPr>
              <a:t>Plan Recognition</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5257800"/>
          </a:xfrm>
        </p:spPr>
        <p:txBody>
          <a:bodyPr>
            <a:normAutofit fontScale="77500" lnSpcReduction="20000"/>
          </a:bodyPr>
          <a:lstStyle/>
          <a:p>
            <a:r>
              <a:rPr lang="en-US" sz="3100" dirty="0" smtClean="0">
                <a:latin typeface="+mj-lt"/>
              </a:rPr>
              <a:t>Propositional content does not always fully communicate the speaker’s intent</a:t>
            </a:r>
          </a:p>
          <a:p>
            <a:pPr marL="0" indent="0">
              <a:buNone/>
            </a:pPr>
            <a:endParaRPr lang="en-US" sz="1900" dirty="0" smtClean="0">
              <a:latin typeface="+mj-lt"/>
            </a:endParaRPr>
          </a:p>
          <a:p>
            <a:r>
              <a:rPr lang="en-US" sz="3100" dirty="0" smtClean="0">
                <a:latin typeface="+mj-lt"/>
              </a:rPr>
              <a:t>How do we understand an utterance which, on the surface means one thing, but clearly means another?</a:t>
            </a:r>
          </a:p>
          <a:p>
            <a:pPr>
              <a:buNone/>
            </a:pPr>
            <a:endParaRPr lang="en-US" sz="1900" dirty="0" smtClean="0">
              <a:latin typeface="+mj-lt"/>
            </a:endParaRPr>
          </a:p>
          <a:p>
            <a:pPr lvl="1"/>
            <a:r>
              <a:rPr lang="en-US" sz="2800" b="1" dirty="0" smtClean="0">
                <a:latin typeface="+mj-lt"/>
              </a:rPr>
              <a:t>We recognize their plan!   System must too.</a:t>
            </a:r>
          </a:p>
          <a:p>
            <a:pPr>
              <a:buFontTx/>
              <a:buNone/>
            </a:pPr>
            <a:endParaRPr lang="en-US" sz="1900" dirty="0" smtClean="0">
              <a:latin typeface="+mj-lt"/>
            </a:endParaRPr>
          </a:p>
          <a:p>
            <a:pPr lvl="2">
              <a:buFontTx/>
              <a:buNone/>
            </a:pPr>
            <a:r>
              <a:rPr lang="en-US" sz="2900" dirty="0" smtClean="0">
                <a:latin typeface="+mj-lt"/>
              </a:rPr>
              <a:t>1a. User: </a:t>
            </a:r>
            <a:r>
              <a:rPr lang="en-US" sz="2900" i="1" dirty="0" smtClean="0">
                <a:latin typeface="+mj-lt"/>
              </a:rPr>
              <a:t>Do you know when the train leaves for Boston?</a:t>
            </a:r>
          </a:p>
          <a:p>
            <a:pPr lvl="2">
              <a:buFontTx/>
              <a:buNone/>
            </a:pPr>
            <a:r>
              <a:rPr lang="en-US" sz="2900" dirty="0" smtClean="0">
                <a:latin typeface="+mj-lt"/>
              </a:rPr>
              <a:t>1b. System: </a:t>
            </a:r>
            <a:r>
              <a:rPr lang="en-US" sz="2900" i="1" dirty="0" smtClean="0">
                <a:latin typeface="+mj-lt"/>
              </a:rPr>
              <a:t>Yes.</a:t>
            </a:r>
          </a:p>
          <a:p>
            <a:pPr lvl="2">
              <a:buFontTx/>
              <a:buNone/>
            </a:pPr>
            <a:endParaRPr lang="en-US" sz="1900" dirty="0" smtClean="0">
              <a:latin typeface="+mj-lt"/>
            </a:endParaRPr>
          </a:p>
          <a:p>
            <a:pPr lvl="2">
              <a:buFontTx/>
              <a:buNone/>
            </a:pPr>
            <a:r>
              <a:rPr lang="en-US" sz="2900" dirty="0" smtClean="0">
                <a:latin typeface="+mj-lt"/>
              </a:rPr>
              <a:t>2a. User:  </a:t>
            </a:r>
            <a:r>
              <a:rPr lang="en-US" sz="2900" i="1" dirty="0" smtClean="0">
                <a:latin typeface="+mj-lt"/>
              </a:rPr>
              <a:t>Does the train for Washington leave at 4:00?</a:t>
            </a:r>
          </a:p>
          <a:p>
            <a:pPr lvl="2">
              <a:buFontTx/>
              <a:buNone/>
            </a:pPr>
            <a:r>
              <a:rPr lang="en-US" sz="2900" dirty="0" smtClean="0">
                <a:latin typeface="+mj-lt"/>
              </a:rPr>
              <a:t>2b. System:  </a:t>
            </a:r>
            <a:r>
              <a:rPr lang="en-US" sz="2900" i="1" dirty="0" smtClean="0">
                <a:latin typeface="+mj-lt"/>
              </a:rPr>
              <a:t>No.</a:t>
            </a:r>
          </a:p>
          <a:p>
            <a:pPr lvl="1">
              <a:buFontTx/>
              <a:buNone/>
            </a:pPr>
            <a:endParaRPr lang="en-US" sz="1700" i="1" dirty="0" smtClean="0">
              <a:latin typeface="+mj-lt"/>
            </a:endParaRPr>
          </a:p>
          <a:p>
            <a:pPr>
              <a:spcBef>
                <a:spcPct val="50000"/>
              </a:spcBef>
            </a:pPr>
            <a:r>
              <a:rPr lang="en-US" sz="3100" dirty="0" smtClean="0">
                <a:latin typeface="+mj-lt"/>
              </a:rPr>
              <a:t>Current systems rely on surface-level syntax &amp; semantics to process user’s questions, but not pragmatic knowledge – the user’s plan</a:t>
            </a:r>
          </a:p>
          <a:p>
            <a:pPr lvl="1"/>
            <a:endParaRPr lang="en-US" dirty="0" smtClean="0">
              <a:latin typeface="+mj-lt"/>
            </a:endParaRP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0" y="1828800"/>
            <a:ext cx="8991600" cy="523220"/>
          </a:xfrm>
          <a:prstGeom prst="rect">
            <a:avLst/>
          </a:prstGeom>
          <a:noFill/>
          <a:ln w="9525">
            <a:noFill/>
            <a:miter lim="800000"/>
            <a:headEnd/>
            <a:tailEnd/>
          </a:ln>
          <a:effectLst/>
        </p:spPr>
        <p:txBody>
          <a:bodyPr>
            <a:spAutoFit/>
          </a:bodyPr>
          <a:lstStyle/>
          <a:p>
            <a:pPr algn="ctr">
              <a:spcBef>
                <a:spcPct val="50000"/>
              </a:spcBef>
            </a:pPr>
            <a:r>
              <a:rPr lang="en-US" sz="2800" b="1" dirty="0">
                <a:latin typeface="+mj-lt"/>
              </a:rPr>
              <a:t>Utterance / Request</a:t>
            </a:r>
          </a:p>
        </p:txBody>
      </p:sp>
      <p:sp>
        <p:nvSpPr>
          <p:cNvPr id="77827" name="Text Box 3"/>
          <p:cNvSpPr txBox="1">
            <a:spLocks noChangeArrowheads="1"/>
          </p:cNvSpPr>
          <p:nvPr/>
        </p:nvSpPr>
        <p:spPr bwMode="auto">
          <a:xfrm rot="-1093535">
            <a:off x="1066800" y="2895600"/>
            <a:ext cx="1295400" cy="457200"/>
          </a:xfrm>
          <a:prstGeom prst="rect">
            <a:avLst/>
          </a:prstGeom>
          <a:noFill/>
          <a:ln w="9525">
            <a:noFill/>
            <a:miter lim="800000"/>
            <a:headEnd/>
            <a:tailEnd/>
          </a:ln>
          <a:effectLst/>
        </p:spPr>
        <p:txBody>
          <a:bodyPr>
            <a:spAutoFit/>
          </a:bodyPr>
          <a:lstStyle/>
          <a:p>
            <a:pPr>
              <a:spcBef>
                <a:spcPct val="50000"/>
              </a:spcBef>
            </a:pPr>
            <a:r>
              <a:rPr lang="en-US" sz="2400" b="1" dirty="0">
                <a:latin typeface="+mj-lt"/>
              </a:rPr>
              <a:t>states</a:t>
            </a:r>
          </a:p>
        </p:txBody>
      </p:sp>
      <p:sp>
        <p:nvSpPr>
          <p:cNvPr id="77828" name="Oval 4"/>
          <p:cNvSpPr>
            <a:spLocks noChangeArrowheads="1"/>
          </p:cNvSpPr>
          <p:nvPr/>
        </p:nvSpPr>
        <p:spPr bwMode="auto">
          <a:xfrm>
            <a:off x="381000" y="3276600"/>
            <a:ext cx="609600" cy="609600"/>
          </a:xfrm>
          <a:prstGeom prst="ellipse">
            <a:avLst/>
          </a:prstGeom>
          <a:noFill/>
          <a:ln w="9525">
            <a:solidFill>
              <a:schemeClr val="tx1"/>
            </a:solidFill>
            <a:round/>
            <a:headEnd/>
            <a:tailEnd/>
          </a:ln>
          <a:effectLst/>
        </p:spPr>
        <p:txBody>
          <a:bodyPr wrap="none" anchor="ctr"/>
          <a:lstStyle/>
          <a:p>
            <a:pPr algn="ctr"/>
            <a:r>
              <a:rPr lang="en-US" sz="2800" b="1" dirty="0">
                <a:solidFill>
                  <a:schemeClr val="accent1"/>
                </a:solidFill>
                <a:latin typeface="+mj-lt"/>
              </a:rPr>
              <a:t>A</a:t>
            </a:r>
          </a:p>
        </p:txBody>
      </p:sp>
      <p:sp>
        <p:nvSpPr>
          <p:cNvPr id="77829" name="Oval 5"/>
          <p:cNvSpPr>
            <a:spLocks noChangeArrowheads="1"/>
          </p:cNvSpPr>
          <p:nvPr/>
        </p:nvSpPr>
        <p:spPr bwMode="auto">
          <a:xfrm>
            <a:off x="8077200" y="3352800"/>
            <a:ext cx="685800" cy="609600"/>
          </a:xfrm>
          <a:prstGeom prst="ellipse">
            <a:avLst/>
          </a:prstGeom>
          <a:noFill/>
          <a:ln w="9525">
            <a:solidFill>
              <a:schemeClr val="tx1"/>
            </a:solidFill>
            <a:round/>
            <a:headEnd/>
            <a:tailEnd/>
          </a:ln>
          <a:effectLst/>
        </p:spPr>
        <p:txBody>
          <a:bodyPr wrap="none" anchor="ctr"/>
          <a:lstStyle/>
          <a:p>
            <a:pPr algn="ctr"/>
            <a:r>
              <a:rPr lang="en-US" sz="2800" b="1" dirty="0">
                <a:solidFill>
                  <a:schemeClr val="accent1"/>
                </a:solidFill>
                <a:latin typeface="+mj-lt"/>
              </a:rPr>
              <a:t>B</a:t>
            </a:r>
          </a:p>
        </p:txBody>
      </p:sp>
      <p:sp>
        <p:nvSpPr>
          <p:cNvPr id="77830" name="Line 6"/>
          <p:cNvSpPr>
            <a:spLocks noChangeShapeType="1"/>
          </p:cNvSpPr>
          <p:nvPr/>
        </p:nvSpPr>
        <p:spPr bwMode="auto">
          <a:xfrm flipV="1">
            <a:off x="1066800" y="3048000"/>
            <a:ext cx="1295400" cy="533400"/>
          </a:xfrm>
          <a:prstGeom prst="line">
            <a:avLst/>
          </a:prstGeom>
          <a:noFill/>
          <a:ln w="9525">
            <a:solidFill>
              <a:schemeClr val="tx1"/>
            </a:solidFill>
            <a:round/>
            <a:headEnd/>
            <a:tailEnd type="triangle" w="med" len="med"/>
          </a:ln>
          <a:effectLst/>
        </p:spPr>
        <p:txBody>
          <a:bodyPr/>
          <a:lstStyle/>
          <a:p>
            <a:endParaRPr lang="en-US"/>
          </a:p>
        </p:txBody>
      </p:sp>
      <p:sp>
        <p:nvSpPr>
          <p:cNvPr id="77835" name="Line 11"/>
          <p:cNvSpPr>
            <a:spLocks noChangeShapeType="1"/>
          </p:cNvSpPr>
          <p:nvPr/>
        </p:nvSpPr>
        <p:spPr bwMode="auto">
          <a:xfrm flipH="1" flipV="1">
            <a:off x="6553200" y="3048000"/>
            <a:ext cx="1447800" cy="609600"/>
          </a:xfrm>
          <a:prstGeom prst="line">
            <a:avLst/>
          </a:prstGeom>
          <a:noFill/>
          <a:ln w="9525">
            <a:solidFill>
              <a:schemeClr val="tx1"/>
            </a:solidFill>
            <a:round/>
            <a:headEnd/>
            <a:tailEnd type="triangle" w="med" len="med"/>
          </a:ln>
          <a:effectLst/>
        </p:spPr>
        <p:txBody>
          <a:bodyPr/>
          <a:lstStyle/>
          <a:p>
            <a:endParaRPr lang="en-US"/>
          </a:p>
        </p:txBody>
      </p:sp>
      <p:sp>
        <p:nvSpPr>
          <p:cNvPr id="77837" name="Text Box 13"/>
          <p:cNvSpPr txBox="1">
            <a:spLocks noChangeArrowheads="1"/>
          </p:cNvSpPr>
          <p:nvPr/>
        </p:nvSpPr>
        <p:spPr bwMode="auto">
          <a:xfrm rot="1376618">
            <a:off x="6907931" y="2918196"/>
            <a:ext cx="990600" cy="457200"/>
          </a:xfrm>
          <a:prstGeom prst="rect">
            <a:avLst/>
          </a:prstGeom>
          <a:noFill/>
          <a:ln w="9525">
            <a:noFill/>
            <a:miter lim="800000"/>
            <a:headEnd/>
            <a:tailEnd/>
          </a:ln>
          <a:effectLst/>
        </p:spPr>
        <p:txBody>
          <a:bodyPr>
            <a:spAutoFit/>
          </a:bodyPr>
          <a:lstStyle/>
          <a:p>
            <a:pPr>
              <a:spcBef>
                <a:spcPct val="50000"/>
              </a:spcBef>
            </a:pPr>
            <a:r>
              <a:rPr lang="en-US" sz="2400" b="1" dirty="0">
                <a:latin typeface="+mj-lt"/>
              </a:rPr>
              <a:t>hears</a:t>
            </a:r>
          </a:p>
        </p:txBody>
      </p:sp>
      <p:sp>
        <p:nvSpPr>
          <p:cNvPr id="21" name="TextBox 20"/>
          <p:cNvSpPr txBox="1"/>
          <p:nvPr/>
        </p:nvSpPr>
        <p:spPr>
          <a:xfrm>
            <a:off x="2617507" y="457200"/>
            <a:ext cx="3935693" cy="707886"/>
          </a:xfrm>
          <a:prstGeom prst="rect">
            <a:avLst/>
          </a:prstGeom>
          <a:noFill/>
        </p:spPr>
        <p:txBody>
          <a:bodyPr wrap="none" rtlCol="0">
            <a:spAutoFit/>
          </a:bodyPr>
          <a:lstStyle/>
          <a:p>
            <a:pPr algn="ctr"/>
            <a:r>
              <a:rPr lang="en-US" sz="4000" b="1" dirty="0" smtClean="0">
                <a:solidFill>
                  <a:schemeClr val="accent1"/>
                </a:solidFill>
                <a:latin typeface="+mj-lt"/>
              </a:rPr>
              <a:t>Plan Recognition</a:t>
            </a:r>
            <a:endParaRPr lang="en-US" sz="4000" dirty="0">
              <a:latin typeface="+mj-l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0" y="1828800"/>
            <a:ext cx="8991600" cy="523220"/>
          </a:xfrm>
          <a:prstGeom prst="rect">
            <a:avLst/>
          </a:prstGeom>
          <a:noFill/>
          <a:ln w="9525">
            <a:noFill/>
            <a:miter lim="800000"/>
            <a:headEnd/>
            <a:tailEnd/>
          </a:ln>
          <a:effectLst/>
        </p:spPr>
        <p:txBody>
          <a:bodyPr>
            <a:spAutoFit/>
          </a:bodyPr>
          <a:lstStyle/>
          <a:p>
            <a:pPr algn="ctr">
              <a:spcBef>
                <a:spcPct val="50000"/>
              </a:spcBef>
            </a:pPr>
            <a:r>
              <a:rPr lang="en-US" sz="2800" b="1" dirty="0">
                <a:latin typeface="+mj-lt"/>
              </a:rPr>
              <a:t>Utterance / Request</a:t>
            </a:r>
          </a:p>
        </p:txBody>
      </p:sp>
      <p:sp>
        <p:nvSpPr>
          <p:cNvPr id="77827" name="Text Box 3"/>
          <p:cNvSpPr txBox="1">
            <a:spLocks noChangeArrowheads="1"/>
          </p:cNvSpPr>
          <p:nvPr/>
        </p:nvSpPr>
        <p:spPr bwMode="auto">
          <a:xfrm rot="-1093535">
            <a:off x="1066800" y="2895600"/>
            <a:ext cx="1295400" cy="457200"/>
          </a:xfrm>
          <a:prstGeom prst="rect">
            <a:avLst/>
          </a:prstGeom>
          <a:noFill/>
          <a:ln w="9525">
            <a:noFill/>
            <a:miter lim="800000"/>
            <a:headEnd/>
            <a:tailEnd/>
          </a:ln>
          <a:effectLst/>
        </p:spPr>
        <p:txBody>
          <a:bodyPr>
            <a:spAutoFit/>
          </a:bodyPr>
          <a:lstStyle/>
          <a:p>
            <a:pPr>
              <a:spcBef>
                <a:spcPct val="50000"/>
              </a:spcBef>
            </a:pPr>
            <a:r>
              <a:rPr lang="en-US" sz="2400" b="1" dirty="0">
                <a:latin typeface="+mj-lt"/>
              </a:rPr>
              <a:t>states</a:t>
            </a:r>
          </a:p>
        </p:txBody>
      </p:sp>
      <p:sp>
        <p:nvSpPr>
          <p:cNvPr id="77828" name="Oval 4"/>
          <p:cNvSpPr>
            <a:spLocks noChangeArrowheads="1"/>
          </p:cNvSpPr>
          <p:nvPr/>
        </p:nvSpPr>
        <p:spPr bwMode="auto">
          <a:xfrm>
            <a:off x="381000" y="3276600"/>
            <a:ext cx="609600" cy="609600"/>
          </a:xfrm>
          <a:prstGeom prst="ellipse">
            <a:avLst/>
          </a:prstGeom>
          <a:noFill/>
          <a:ln w="9525">
            <a:solidFill>
              <a:schemeClr val="tx1"/>
            </a:solidFill>
            <a:round/>
            <a:headEnd/>
            <a:tailEnd/>
          </a:ln>
          <a:effectLst/>
        </p:spPr>
        <p:txBody>
          <a:bodyPr wrap="none" anchor="ctr"/>
          <a:lstStyle/>
          <a:p>
            <a:pPr algn="ctr"/>
            <a:r>
              <a:rPr lang="en-US" sz="2800" b="1" dirty="0">
                <a:solidFill>
                  <a:schemeClr val="accent1"/>
                </a:solidFill>
                <a:latin typeface="+mj-lt"/>
              </a:rPr>
              <a:t>A</a:t>
            </a:r>
          </a:p>
        </p:txBody>
      </p:sp>
      <p:sp>
        <p:nvSpPr>
          <p:cNvPr id="77829" name="Oval 5"/>
          <p:cNvSpPr>
            <a:spLocks noChangeArrowheads="1"/>
          </p:cNvSpPr>
          <p:nvPr/>
        </p:nvSpPr>
        <p:spPr bwMode="auto">
          <a:xfrm>
            <a:off x="8077200" y="3352800"/>
            <a:ext cx="685800" cy="609600"/>
          </a:xfrm>
          <a:prstGeom prst="ellipse">
            <a:avLst/>
          </a:prstGeom>
          <a:noFill/>
          <a:ln w="9525">
            <a:solidFill>
              <a:schemeClr val="tx1"/>
            </a:solidFill>
            <a:round/>
            <a:headEnd/>
            <a:tailEnd/>
          </a:ln>
          <a:effectLst/>
        </p:spPr>
        <p:txBody>
          <a:bodyPr wrap="none" anchor="ctr"/>
          <a:lstStyle/>
          <a:p>
            <a:pPr algn="ctr"/>
            <a:r>
              <a:rPr lang="en-US" sz="2800" b="1" dirty="0">
                <a:solidFill>
                  <a:schemeClr val="accent1"/>
                </a:solidFill>
                <a:latin typeface="+mj-lt"/>
              </a:rPr>
              <a:t>B</a:t>
            </a:r>
          </a:p>
        </p:txBody>
      </p:sp>
      <p:sp>
        <p:nvSpPr>
          <p:cNvPr id="77830" name="Line 6"/>
          <p:cNvSpPr>
            <a:spLocks noChangeShapeType="1"/>
          </p:cNvSpPr>
          <p:nvPr/>
        </p:nvSpPr>
        <p:spPr bwMode="auto">
          <a:xfrm flipV="1">
            <a:off x="1066800" y="3048000"/>
            <a:ext cx="1295400" cy="533400"/>
          </a:xfrm>
          <a:prstGeom prst="line">
            <a:avLst/>
          </a:prstGeom>
          <a:noFill/>
          <a:ln w="9525">
            <a:solidFill>
              <a:schemeClr val="tx1"/>
            </a:solidFill>
            <a:round/>
            <a:headEnd/>
            <a:tailEnd type="triangle" w="med" len="med"/>
          </a:ln>
          <a:effectLst/>
        </p:spPr>
        <p:txBody>
          <a:bodyPr/>
          <a:lstStyle/>
          <a:p>
            <a:endParaRPr lang="en-US"/>
          </a:p>
        </p:txBody>
      </p:sp>
      <p:sp>
        <p:nvSpPr>
          <p:cNvPr id="77831" name="Line 7"/>
          <p:cNvSpPr>
            <a:spLocks noChangeShapeType="1"/>
          </p:cNvSpPr>
          <p:nvPr/>
        </p:nvSpPr>
        <p:spPr bwMode="auto">
          <a:xfrm>
            <a:off x="1066800" y="3581400"/>
            <a:ext cx="1371600" cy="533400"/>
          </a:xfrm>
          <a:prstGeom prst="line">
            <a:avLst/>
          </a:prstGeom>
          <a:noFill/>
          <a:ln w="9525">
            <a:solidFill>
              <a:schemeClr val="tx1"/>
            </a:solidFill>
            <a:round/>
            <a:headEnd/>
            <a:tailEnd type="triangle" w="med" len="med"/>
          </a:ln>
          <a:effectLst/>
        </p:spPr>
        <p:txBody>
          <a:bodyPr/>
          <a:lstStyle/>
          <a:p>
            <a:endParaRPr lang="en-US"/>
          </a:p>
        </p:txBody>
      </p:sp>
      <p:sp>
        <p:nvSpPr>
          <p:cNvPr id="77832" name="Text Box 8"/>
          <p:cNvSpPr txBox="1">
            <a:spLocks noChangeArrowheads="1"/>
          </p:cNvSpPr>
          <p:nvPr/>
        </p:nvSpPr>
        <p:spPr bwMode="auto">
          <a:xfrm rot="1596874">
            <a:off x="1321672" y="3840934"/>
            <a:ext cx="990600" cy="457200"/>
          </a:xfrm>
          <a:prstGeom prst="rect">
            <a:avLst/>
          </a:prstGeom>
          <a:noFill/>
          <a:ln w="9525">
            <a:noFill/>
            <a:miter lim="800000"/>
            <a:headEnd/>
            <a:tailEnd/>
          </a:ln>
          <a:effectLst/>
        </p:spPr>
        <p:txBody>
          <a:bodyPr>
            <a:spAutoFit/>
          </a:bodyPr>
          <a:lstStyle/>
          <a:p>
            <a:pPr>
              <a:spcBef>
                <a:spcPct val="50000"/>
              </a:spcBef>
            </a:pPr>
            <a:r>
              <a:rPr lang="en-US" sz="2400" b="1" dirty="0" smtClean="0">
                <a:latin typeface="+mj-lt"/>
              </a:rPr>
              <a:t>has</a:t>
            </a:r>
            <a:endParaRPr lang="en-US" sz="2400" b="1" dirty="0">
              <a:latin typeface="+mj-lt"/>
            </a:endParaRPr>
          </a:p>
        </p:txBody>
      </p:sp>
      <p:sp>
        <p:nvSpPr>
          <p:cNvPr id="77834" name="Text Box 10"/>
          <p:cNvSpPr txBox="1">
            <a:spLocks noChangeArrowheads="1"/>
          </p:cNvSpPr>
          <p:nvPr/>
        </p:nvSpPr>
        <p:spPr bwMode="auto">
          <a:xfrm>
            <a:off x="3657600" y="4800600"/>
            <a:ext cx="1905000" cy="523220"/>
          </a:xfrm>
          <a:prstGeom prst="rect">
            <a:avLst/>
          </a:prstGeom>
          <a:noFill/>
          <a:ln w="9525">
            <a:noFill/>
            <a:miter lim="800000"/>
            <a:headEnd/>
            <a:tailEnd/>
          </a:ln>
          <a:effectLst/>
        </p:spPr>
        <p:txBody>
          <a:bodyPr wrap="square">
            <a:spAutoFit/>
          </a:bodyPr>
          <a:lstStyle/>
          <a:p>
            <a:pPr>
              <a:spcBef>
                <a:spcPct val="50000"/>
              </a:spcBef>
            </a:pPr>
            <a:r>
              <a:rPr lang="en-US" sz="2800" b="1" dirty="0">
                <a:latin typeface="+mj-lt"/>
              </a:rPr>
              <a:t>Goal / Plan</a:t>
            </a:r>
          </a:p>
        </p:txBody>
      </p:sp>
      <p:sp>
        <p:nvSpPr>
          <p:cNvPr id="77835" name="Line 11"/>
          <p:cNvSpPr>
            <a:spLocks noChangeShapeType="1"/>
          </p:cNvSpPr>
          <p:nvPr/>
        </p:nvSpPr>
        <p:spPr bwMode="auto">
          <a:xfrm flipH="1" flipV="1">
            <a:off x="6553200" y="3048000"/>
            <a:ext cx="1447800" cy="609600"/>
          </a:xfrm>
          <a:prstGeom prst="line">
            <a:avLst/>
          </a:prstGeom>
          <a:noFill/>
          <a:ln w="9525">
            <a:solidFill>
              <a:schemeClr val="tx1"/>
            </a:solidFill>
            <a:round/>
            <a:headEnd/>
            <a:tailEnd type="triangle" w="med" len="med"/>
          </a:ln>
          <a:effectLst/>
        </p:spPr>
        <p:txBody>
          <a:bodyPr/>
          <a:lstStyle/>
          <a:p>
            <a:endParaRPr lang="en-US"/>
          </a:p>
        </p:txBody>
      </p:sp>
      <p:sp>
        <p:nvSpPr>
          <p:cNvPr id="77837" name="Text Box 13"/>
          <p:cNvSpPr txBox="1">
            <a:spLocks noChangeArrowheads="1"/>
          </p:cNvSpPr>
          <p:nvPr/>
        </p:nvSpPr>
        <p:spPr bwMode="auto">
          <a:xfrm rot="1376618">
            <a:off x="6907931" y="2918196"/>
            <a:ext cx="990600" cy="457200"/>
          </a:xfrm>
          <a:prstGeom prst="rect">
            <a:avLst/>
          </a:prstGeom>
          <a:noFill/>
          <a:ln w="9525">
            <a:noFill/>
            <a:miter lim="800000"/>
            <a:headEnd/>
            <a:tailEnd/>
          </a:ln>
          <a:effectLst/>
        </p:spPr>
        <p:txBody>
          <a:bodyPr>
            <a:spAutoFit/>
          </a:bodyPr>
          <a:lstStyle/>
          <a:p>
            <a:pPr>
              <a:spcBef>
                <a:spcPct val="50000"/>
              </a:spcBef>
            </a:pPr>
            <a:r>
              <a:rPr lang="en-US" sz="2400" b="1" dirty="0">
                <a:latin typeface="+mj-lt"/>
              </a:rPr>
              <a:t>hears</a:t>
            </a:r>
          </a:p>
        </p:txBody>
      </p:sp>
      <p:sp>
        <p:nvSpPr>
          <p:cNvPr id="77839" name="Text Box 15"/>
          <p:cNvSpPr txBox="1">
            <a:spLocks noChangeArrowheads="1"/>
          </p:cNvSpPr>
          <p:nvPr/>
        </p:nvSpPr>
        <p:spPr bwMode="auto">
          <a:xfrm rot="-2337832">
            <a:off x="6477000" y="3886200"/>
            <a:ext cx="990600" cy="457200"/>
          </a:xfrm>
          <a:prstGeom prst="rect">
            <a:avLst/>
          </a:prstGeom>
          <a:noFill/>
          <a:ln w="9525">
            <a:noFill/>
            <a:miter lim="800000"/>
            <a:headEnd/>
            <a:tailEnd/>
          </a:ln>
          <a:effectLst/>
        </p:spPr>
        <p:txBody>
          <a:bodyPr>
            <a:spAutoFit/>
          </a:bodyPr>
          <a:lstStyle/>
          <a:p>
            <a:pPr>
              <a:spcBef>
                <a:spcPct val="50000"/>
              </a:spcBef>
            </a:pPr>
            <a:r>
              <a:rPr lang="en-US" sz="2400" b="1" dirty="0">
                <a:latin typeface="+mj-lt"/>
              </a:rPr>
              <a:t>infers</a:t>
            </a:r>
          </a:p>
        </p:txBody>
      </p:sp>
      <p:sp>
        <p:nvSpPr>
          <p:cNvPr id="77840" name="Line 16"/>
          <p:cNvSpPr>
            <a:spLocks noChangeShapeType="1"/>
          </p:cNvSpPr>
          <p:nvPr/>
        </p:nvSpPr>
        <p:spPr bwMode="auto">
          <a:xfrm flipH="1">
            <a:off x="6567055" y="3685310"/>
            <a:ext cx="1371600" cy="990600"/>
          </a:xfrm>
          <a:prstGeom prst="line">
            <a:avLst/>
          </a:prstGeom>
          <a:noFill/>
          <a:ln w="9525">
            <a:solidFill>
              <a:schemeClr val="tx1"/>
            </a:solidFill>
            <a:round/>
            <a:headEnd/>
            <a:tailEnd type="triangle" w="med" len="med"/>
          </a:ln>
          <a:effectLst/>
        </p:spPr>
        <p:txBody>
          <a:bodyPr/>
          <a:lstStyle/>
          <a:p>
            <a:endParaRPr lang="en-US"/>
          </a:p>
        </p:txBody>
      </p:sp>
      <p:sp>
        <p:nvSpPr>
          <p:cNvPr id="21" name="TextBox 20"/>
          <p:cNvSpPr txBox="1"/>
          <p:nvPr/>
        </p:nvSpPr>
        <p:spPr>
          <a:xfrm>
            <a:off x="2617507" y="457200"/>
            <a:ext cx="3935693" cy="707886"/>
          </a:xfrm>
          <a:prstGeom prst="rect">
            <a:avLst/>
          </a:prstGeom>
          <a:noFill/>
        </p:spPr>
        <p:txBody>
          <a:bodyPr wrap="none" rtlCol="0">
            <a:spAutoFit/>
          </a:bodyPr>
          <a:lstStyle/>
          <a:p>
            <a:pPr algn="ctr"/>
            <a:r>
              <a:rPr lang="en-US" sz="4000" b="1" dirty="0" smtClean="0">
                <a:solidFill>
                  <a:schemeClr val="accent1"/>
                </a:solidFill>
                <a:latin typeface="+mj-lt"/>
              </a:rPr>
              <a:t>Plan Recognition</a:t>
            </a:r>
            <a:endParaRPr lang="en-US" sz="4000" dirty="0">
              <a:latin typeface="+mj-l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0" y="1828800"/>
            <a:ext cx="8991600" cy="523220"/>
          </a:xfrm>
          <a:prstGeom prst="rect">
            <a:avLst/>
          </a:prstGeom>
          <a:noFill/>
          <a:ln w="9525">
            <a:noFill/>
            <a:miter lim="800000"/>
            <a:headEnd/>
            <a:tailEnd/>
          </a:ln>
          <a:effectLst/>
        </p:spPr>
        <p:txBody>
          <a:bodyPr>
            <a:spAutoFit/>
          </a:bodyPr>
          <a:lstStyle/>
          <a:p>
            <a:pPr algn="ctr">
              <a:spcBef>
                <a:spcPct val="50000"/>
              </a:spcBef>
            </a:pPr>
            <a:r>
              <a:rPr lang="en-US" sz="2800" b="1" dirty="0">
                <a:latin typeface="+mj-lt"/>
              </a:rPr>
              <a:t>Utterance / Request</a:t>
            </a:r>
          </a:p>
        </p:txBody>
      </p:sp>
      <p:sp>
        <p:nvSpPr>
          <p:cNvPr id="77827" name="Text Box 3"/>
          <p:cNvSpPr txBox="1">
            <a:spLocks noChangeArrowheads="1"/>
          </p:cNvSpPr>
          <p:nvPr/>
        </p:nvSpPr>
        <p:spPr bwMode="auto">
          <a:xfrm rot="-1093535">
            <a:off x="1066800" y="2895600"/>
            <a:ext cx="1295400" cy="457200"/>
          </a:xfrm>
          <a:prstGeom prst="rect">
            <a:avLst/>
          </a:prstGeom>
          <a:noFill/>
          <a:ln w="9525">
            <a:noFill/>
            <a:miter lim="800000"/>
            <a:headEnd/>
            <a:tailEnd/>
          </a:ln>
          <a:effectLst/>
        </p:spPr>
        <p:txBody>
          <a:bodyPr>
            <a:spAutoFit/>
          </a:bodyPr>
          <a:lstStyle/>
          <a:p>
            <a:pPr>
              <a:spcBef>
                <a:spcPct val="50000"/>
              </a:spcBef>
            </a:pPr>
            <a:r>
              <a:rPr lang="en-US" sz="2400" b="1" dirty="0">
                <a:latin typeface="+mj-lt"/>
              </a:rPr>
              <a:t>states</a:t>
            </a:r>
          </a:p>
        </p:txBody>
      </p:sp>
      <p:sp>
        <p:nvSpPr>
          <p:cNvPr id="77828" name="Oval 4"/>
          <p:cNvSpPr>
            <a:spLocks noChangeArrowheads="1"/>
          </p:cNvSpPr>
          <p:nvPr/>
        </p:nvSpPr>
        <p:spPr bwMode="auto">
          <a:xfrm>
            <a:off x="381000" y="3276600"/>
            <a:ext cx="609600" cy="609600"/>
          </a:xfrm>
          <a:prstGeom prst="ellipse">
            <a:avLst/>
          </a:prstGeom>
          <a:noFill/>
          <a:ln w="9525">
            <a:solidFill>
              <a:schemeClr val="tx1"/>
            </a:solidFill>
            <a:round/>
            <a:headEnd/>
            <a:tailEnd/>
          </a:ln>
          <a:effectLst/>
        </p:spPr>
        <p:txBody>
          <a:bodyPr wrap="none" anchor="ctr"/>
          <a:lstStyle/>
          <a:p>
            <a:pPr algn="ctr"/>
            <a:r>
              <a:rPr lang="en-US" sz="2800" b="1" dirty="0">
                <a:solidFill>
                  <a:schemeClr val="accent1"/>
                </a:solidFill>
                <a:latin typeface="+mj-lt"/>
              </a:rPr>
              <a:t>A</a:t>
            </a:r>
          </a:p>
        </p:txBody>
      </p:sp>
      <p:sp>
        <p:nvSpPr>
          <p:cNvPr id="77829" name="Oval 5"/>
          <p:cNvSpPr>
            <a:spLocks noChangeArrowheads="1"/>
          </p:cNvSpPr>
          <p:nvPr/>
        </p:nvSpPr>
        <p:spPr bwMode="auto">
          <a:xfrm>
            <a:off x="8077200" y="3352800"/>
            <a:ext cx="685800" cy="609600"/>
          </a:xfrm>
          <a:prstGeom prst="ellipse">
            <a:avLst/>
          </a:prstGeom>
          <a:noFill/>
          <a:ln w="9525">
            <a:solidFill>
              <a:schemeClr val="tx1"/>
            </a:solidFill>
            <a:round/>
            <a:headEnd/>
            <a:tailEnd/>
          </a:ln>
          <a:effectLst/>
        </p:spPr>
        <p:txBody>
          <a:bodyPr wrap="none" anchor="ctr"/>
          <a:lstStyle/>
          <a:p>
            <a:pPr algn="ctr"/>
            <a:r>
              <a:rPr lang="en-US" sz="2800" b="1" dirty="0">
                <a:solidFill>
                  <a:schemeClr val="accent1"/>
                </a:solidFill>
                <a:latin typeface="+mj-lt"/>
              </a:rPr>
              <a:t>B</a:t>
            </a:r>
          </a:p>
        </p:txBody>
      </p:sp>
      <p:sp>
        <p:nvSpPr>
          <p:cNvPr id="77830" name="Line 6"/>
          <p:cNvSpPr>
            <a:spLocks noChangeShapeType="1"/>
          </p:cNvSpPr>
          <p:nvPr/>
        </p:nvSpPr>
        <p:spPr bwMode="auto">
          <a:xfrm flipV="1">
            <a:off x="1066800" y="3048000"/>
            <a:ext cx="1295400" cy="533400"/>
          </a:xfrm>
          <a:prstGeom prst="line">
            <a:avLst/>
          </a:prstGeom>
          <a:noFill/>
          <a:ln w="9525">
            <a:solidFill>
              <a:schemeClr val="tx1"/>
            </a:solidFill>
            <a:round/>
            <a:headEnd/>
            <a:tailEnd type="triangle" w="med" len="med"/>
          </a:ln>
          <a:effectLst/>
        </p:spPr>
        <p:txBody>
          <a:bodyPr/>
          <a:lstStyle/>
          <a:p>
            <a:endParaRPr lang="en-US"/>
          </a:p>
        </p:txBody>
      </p:sp>
      <p:sp>
        <p:nvSpPr>
          <p:cNvPr id="77831" name="Line 7"/>
          <p:cNvSpPr>
            <a:spLocks noChangeShapeType="1"/>
          </p:cNvSpPr>
          <p:nvPr/>
        </p:nvSpPr>
        <p:spPr bwMode="auto">
          <a:xfrm>
            <a:off x="1066800" y="3581400"/>
            <a:ext cx="1371600" cy="533400"/>
          </a:xfrm>
          <a:prstGeom prst="line">
            <a:avLst/>
          </a:prstGeom>
          <a:noFill/>
          <a:ln w="9525">
            <a:solidFill>
              <a:schemeClr val="tx1"/>
            </a:solidFill>
            <a:round/>
            <a:headEnd/>
            <a:tailEnd type="triangle" w="med" len="med"/>
          </a:ln>
          <a:effectLst/>
        </p:spPr>
        <p:txBody>
          <a:bodyPr/>
          <a:lstStyle/>
          <a:p>
            <a:endParaRPr lang="en-US"/>
          </a:p>
        </p:txBody>
      </p:sp>
      <p:sp>
        <p:nvSpPr>
          <p:cNvPr id="77832" name="Text Box 8"/>
          <p:cNvSpPr txBox="1">
            <a:spLocks noChangeArrowheads="1"/>
          </p:cNvSpPr>
          <p:nvPr/>
        </p:nvSpPr>
        <p:spPr bwMode="auto">
          <a:xfrm rot="1596874">
            <a:off x="1321672" y="3840934"/>
            <a:ext cx="990600" cy="457200"/>
          </a:xfrm>
          <a:prstGeom prst="rect">
            <a:avLst/>
          </a:prstGeom>
          <a:noFill/>
          <a:ln w="9525">
            <a:noFill/>
            <a:miter lim="800000"/>
            <a:headEnd/>
            <a:tailEnd/>
          </a:ln>
          <a:effectLst/>
        </p:spPr>
        <p:txBody>
          <a:bodyPr>
            <a:spAutoFit/>
          </a:bodyPr>
          <a:lstStyle/>
          <a:p>
            <a:pPr>
              <a:spcBef>
                <a:spcPct val="50000"/>
              </a:spcBef>
            </a:pPr>
            <a:r>
              <a:rPr lang="en-US" sz="2400" b="1" dirty="0" smtClean="0">
                <a:latin typeface="+mj-lt"/>
              </a:rPr>
              <a:t>has</a:t>
            </a:r>
            <a:endParaRPr lang="en-US" sz="2400" b="1" dirty="0">
              <a:latin typeface="+mj-lt"/>
            </a:endParaRPr>
          </a:p>
        </p:txBody>
      </p:sp>
      <p:sp>
        <p:nvSpPr>
          <p:cNvPr id="77833" name="Text Box 9"/>
          <p:cNvSpPr txBox="1">
            <a:spLocks noChangeArrowheads="1"/>
          </p:cNvSpPr>
          <p:nvPr/>
        </p:nvSpPr>
        <p:spPr bwMode="auto">
          <a:xfrm>
            <a:off x="3505200" y="3081337"/>
            <a:ext cx="2133600" cy="1719263"/>
          </a:xfrm>
          <a:prstGeom prst="rect">
            <a:avLst/>
          </a:prstGeom>
          <a:noFill/>
          <a:ln w="9525">
            <a:noFill/>
            <a:miter lim="800000"/>
            <a:headEnd/>
            <a:tailEnd/>
          </a:ln>
          <a:effectLst/>
        </p:spPr>
        <p:txBody>
          <a:bodyPr>
            <a:spAutoFit/>
          </a:bodyPr>
          <a:lstStyle/>
          <a:p>
            <a:pPr algn="ctr">
              <a:lnSpc>
                <a:spcPct val="65000"/>
              </a:lnSpc>
              <a:spcBef>
                <a:spcPct val="50000"/>
              </a:spcBef>
            </a:pPr>
            <a:r>
              <a:rPr lang="en-US" sz="2400" b="1" dirty="0">
                <a:latin typeface="+mj-lt"/>
              </a:rPr>
              <a:t>indirect</a:t>
            </a:r>
          </a:p>
          <a:p>
            <a:pPr algn="ctr">
              <a:lnSpc>
                <a:spcPct val="65000"/>
              </a:lnSpc>
              <a:spcBef>
                <a:spcPct val="50000"/>
              </a:spcBef>
            </a:pPr>
            <a:r>
              <a:rPr lang="en-US" sz="2400" b="1" dirty="0">
                <a:latin typeface="+mj-lt"/>
              </a:rPr>
              <a:t>unstated</a:t>
            </a:r>
          </a:p>
          <a:p>
            <a:pPr algn="ctr">
              <a:lnSpc>
                <a:spcPct val="65000"/>
              </a:lnSpc>
              <a:spcBef>
                <a:spcPct val="50000"/>
              </a:spcBef>
            </a:pPr>
            <a:r>
              <a:rPr lang="en-US" sz="2400" b="1" dirty="0">
                <a:latin typeface="+mj-lt"/>
              </a:rPr>
              <a:t>question</a:t>
            </a:r>
          </a:p>
          <a:p>
            <a:pPr>
              <a:spcBef>
                <a:spcPct val="50000"/>
              </a:spcBef>
            </a:pPr>
            <a:endParaRPr lang="en-US" sz="2400" dirty="0">
              <a:latin typeface="Times New Roman" charset="0"/>
            </a:endParaRPr>
          </a:p>
        </p:txBody>
      </p:sp>
      <p:sp>
        <p:nvSpPr>
          <p:cNvPr id="77834" name="Text Box 10"/>
          <p:cNvSpPr txBox="1">
            <a:spLocks noChangeArrowheads="1"/>
          </p:cNvSpPr>
          <p:nvPr/>
        </p:nvSpPr>
        <p:spPr bwMode="auto">
          <a:xfrm>
            <a:off x="3657600" y="4800600"/>
            <a:ext cx="1905000" cy="523220"/>
          </a:xfrm>
          <a:prstGeom prst="rect">
            <a:avLst/>
          </a:prstGeom>
          <a:noFill/>
          <a:ln w="9525">
            <a:noFill/>
            <a:miter lim="800000"/>
            <a:headEnd/>
            <a:tailEnd/>
          </a:ln>
          <a:effectLst/>
        </p:spPr>
        <p:txBody>
          <a:bodyPr wrap="square">
            <a:spAutoFit/>
          </a:bodyPr>
          <a:lstStyle/>
          <a:p>
            <a:pPr>
              <a:spcBef>
                <a:spcPct val="50000"/>
              </a:spcBef>
            </a:pPr>
            <a:r>
              <a:rPr lang="en-US" sz="2800" b="1" dirty="0">
                <a:latin typeface="+mj-lt"/>
              </a:rPr>
              <a:t>Goal / Plan</a:t>
            </a:r>
          </a:p>
        </p:txBody>
      </p:sp>
      <p:sp>
        <p:nvSpPr>
          <p:cNvPr id="77835" name="Line 11"/>
          <p:cNvSpPr>
            <a:spLocks noChangeShapeType="1"/>
          </p:cNvSpPr>
          <p:nvPr/>
        </p:nvSpPr>
        <p:spPr bwMode="auto">
          <a:xfrm flipH="1" flipV="1">
            <a:off x="6553200" y="3048000"/>
            <a:ext cx="1447800" cy="609600"/>
          </a:xfrm>
          <a:prstGeom prst="line">
            <a:avLst/>
          </a:prstGeom>
          <a:noFill/>
          <a:ln w="9525">
            <a:solidFill>
              <a:schemeClr val="tx1"/>
            </a:solidFill>
            <a:round/>
            <a:headEnd/>
            <a:tailEnd type="triangle" w="med" len="med"/>
          </a:ln>
          <a:effectLst/>
        </p:spPr>
        <p:txBody>
          <a:bodyPr/>
          <a:lstStyle/>
          <a:p>
            <a:endParaRPr lang="en-US"/>
          </a:p>
        </p:txBody>
      </p:sp>
      <p:sp>
        <p:nvSpPr>
          <p:cNvPr id="77836" name="Line 12"/>
          <p:cNvSpPr>
            <a:spLocks noChangeShapeType="1"/>
          </p:cNvSpPr>
          <p:nvPr/>
        </p:nvSpPr>
        <p:spPr bwMode="auto">
          <a:xfrm flipH="1">
            <a:off x="5410200" y="3657600"/>
            <a:ext cx="2514600" cy="0"/>
          </a:xfrm>
          <a:prstGeom prst="line">
            <a:avLst/>
          </a:prstGeom>
          <a:noFill/>
          <a:ln w="9525">
            <a:solidFill>
              <a:schemeClr val="accent1"/>
            </a:solidFill>
            <a:round/>
            <a:headEnd/>
            <a:tailEnd type="triangle" w="med" len="med"/>
          </a:ln>
          <a:effectLst/>
        </p:spPr>
        <p:txBody>
          <a:bodyPr/>
          <a:lstStyle/>
          <a:p>
            <a:endParaRPr lang="en-US"/>
          </a:p>
        </p:txBody>
      </p:sp>
      <p:sp>
        <p:nvSpPr>
          <p:cNvPr id="77837" name="Text Box 13"/>
          <p:cNvSpPr txBox="1">
            <a:spLocks noChangeArrowheads="1"/>
          </p:cNvSpPr>
          <p:nvPr/>
        </p:nvSpPr>
        <p:spPr bwMode="auto">
          <a:xfrm rot="1376618">
            <a:off x="6907931" y="2918196"/>
            <a:ext cx="990600" cy="457200"/>
          </a:xfrm>
          <a:prstGeom prst="rect">
            <a:avLst/>
          </a:prstGeom>
          <a:noFill/>
          <a:ln w="9525">
            <a:noFill/>
            <a:miter lim="800000"/>
            <a:headEnd/>
            <a:tailEnd/>
          </a:ln>
          <a:effectLst/>
        </p:spPr>
        <p:txBody>
          <a:bodyPr>
            <a:spAutoFit/>
          </a:bodyPr>
          <a:lstStyle/>
          <a:p>
            <a:pPr>
              <a:spcBef>
                <a:spcPct val="50000"/>
              </a:spcBef>
            </a:pPr>
            <a:r>
              <a:rPr lang="en-US" sz="2400" b="1" dirty="0">
                <a:latin typeface="+mj-lt"/>
              </a:rPr>
              <a:t>hears</a:t>
            </a:r>
          </a:p>
        </p:txBody>
      </p:sp>
      <p:sp>
        <p:nvSpPr>
          <p:cNvPr id="77838" name="Text Box 14"/>
          <p:cNvSpPr txBox="1">
            <a:spLocks noChangeArrowheads="1"/>
          </p:cNvSpPr>
          <p:nvPr/>
        </p:nvSpPr>
        <p:spPr bwMode="auto">
          <a:xfrm>
            <a:off x="6019800" y="3276600"/>
            <a:ext cx="1371600" cy="461665"/>
          </a:xfrm>
          <a:prstGeom prst="rect">
            <a:avLst/>
          </a:prstGeom>
          <a:noFill/>
          <a:ln w="9525">
            <a:noFill/>
            <a:miter lim="800000"/>
            <a:headEnd/>
            <a:tailEnd/>
          </a:ln>
          <a:effectLst/>
        </p:spPr>
        <p:txBody>
          <a:bodyPr wrap="square">
            <a:spAutoFit/>
          </a:bodyPr>
          <a:lstStyle/>
          <a:p>
            <a:pPr>
              <a:spcBef>
                <a:spcPct val="50000"/>
              </a:spcBef>
            </a:pPr>
            <a:r>
              <a:rPr lang="en-US" sz="2400" b="1" dirty="0">
                <a:solidFill>
                  <a:srgbClr val="FF0000"/>
                </a:solidFill>
                <a:latin typeface="+mj-lt"/>
              </a:rPr>
              <a:t>answers</a:t>
            </a:r>
          </a:p>
        </p:txBody>
      </p:sp>
      <p:sp>
        <p:nvSpPr>
          <p:cNvPr id="77839" name="Text Box 15"/>
          <p:cNvSpPr txBox="1">
            <a:spLocks noChangeArrowheads="1"/>
          </p:cNvSpPr>
          <p:nvPr/>
        </p:nvSpPr>
        <p:spPr bwMode="auto">
          <a:xfrm rot="-2337832">
            <a:off x="6477000" y="3886200"/>
            <a:ext cx="990600" cy="457200"/>
          </a:xfrm>
          <a:prstGeom prst="rect">
            <a:avLst/>
          </a:prstGeom>
          <a:noFill/>
          <a:ln w="9525">
            <a:noFill/>
            <a:miter lim="800000"/>
            <a:headEnd/>
            <a:tailEnd/>
          </a:ln>
          <a:effectLst/>
        </p:spPr>
        <p:txBody>
          <a:bodyPr>
            <a:spAutoFit/>
          </a:bodyPr>
          <a:lstStyle/>
          <a:p>
            <a:pPr>
              <a:spcBef>
                <a:spcPct val="50000"/>
              </a:spcBef>
            </a:pPr>
            <a:r>
              <a:rPr lang="en-US" sz="2400" b="1" dirty="0">
                <a:latin typeface="+mj-lt"/>
              </a:rPr>
              <a:t>infers</a:t>
            </a:r>
          </a:p>
        </p:txBody>
      </p:sp>
      <p:sp>
        <p:nvSpPr>
          <p:cNvPr id="77840" name="Line 16"/>
          <p:cNvSpPr>
            <a:spLocks noChangeShapeType="1"/>
          </p:cNvSpPr>
          <p:nvPr/>
        </p:nvSpPr>
        <p:spPr bwMode="auto">
          <a:xfrm flipH="1">
            <a:off x="6553200" y="3657600"/>
            <a:ext cx="1371600" cy="990600"/>
          </a:xfrm>
          <a:prstGeom prst="line">
            <a:avLst/>
          </a:prstGeom>
          <a:noFill/>
          <a:ln w="9525">
            <a:solidFill>
              <a:schemeClr val="tx1"/>
            </a:solidFill>
            <a:round/>
            <a:headEnd/>
            <a:tailEnd type="triangle" w="med" len="med"/>
          </a:ln>
          <a:effectLst/>
        </p:spPr>
        <p:txBody>
          <a:bodyPr/>
          <a:lstStyle/>
          <a:p>
            <a:endParaRPr lang="en-US"/>
          </a:p>
        </p:txBody>
      </p:sp>
      <p:sp>
        <p:nvSpPr>
          <p:cNvPr id="77841" name="Line 17"/>
          <p:cNvSpPr>
            <a:spLocks noChangeShapeType="1"/>
          </p:cNvSpPr>
          <p:nvPr/>
        </p:nvSpPr>
        <p:spPr bwMode="auto">
          <a:xfrm flipV="1">
            <a:off x="4572000" y="2438400"/>
            <a:ext cx="0" cy="457200"/>
          </a:xfrm>
          <a:prstGeom prst="line">
            <a:avLst/>
          </a:prstGeom>
          <a:noFill/>
          <a:ln w="9525">
            <a:solidFill>
              <a:schemeClr val="tx1"/>
            </a:solidFill>
            <a:round/>
            <a:headEnd/>
            <a:tailEnd type="triangle" w="med" len="med"/>
          </a:ln>
          <a:effectLst/>
        </p:spPr>
        <p:txBody>
          <a:bodyPr/>
          <a:lstStyle/>
          <a:p>
            <a:endParaRPr lang="en-US"/>
          </a:p>
        </p:txBody>
      </p:sp>
      <p:sp>
        <p:nvSpPr>
          <p:cNvPr id="77842" name="Line 18"/>
          <p:cNvSpPr>
            <a:spLocks noChangeShapeType="1"/>
          </p:cNvSpPr>
          <p:nvPr/>
        </p:nvSpPr>
        <p:spPr bwMode="auto">
          <a:xfrm>
            <a:off x="4572000" y="4343400"/>
            <a:ext cx="0" cy="533400"/>
          </a:xfrm>
          <a:prstGeom prst="line">
            <a:avLst/>
          </a:prstGeom>
          <a:noFill/>
          <a:ln w="9525">
            <a:solidFill>
              <a:schemeClr val="tx1"/>
            </a:solidFill>
            <a:round/>
            <a:headEnd/>
            <a:tailEnd/>
          </a:ln>
          <a:effectLst/>
        </p:spPr>
        <p:txBody>
          <a:bodyPr/>
          <a:lstStyle/>
          <a:p>
            <a:endParaRPr lang="en-US"/>
          </a:p>
        </p:txBody>
      </p:sp>
      <p:sp>
        <p:nvSpPr>
          <p:cNvPr id="77843" name="Line 19"/>
          <p:cNvSpPr>
            <a:spLocks noChangeShapeType="1"/>
          </p:cNvSpPr>
          <p:nvPr/>
        </p:nvSpPr>
        <p:spPr bwMode="auto">
          <a:xfrm>
            <a:off x="1143000" y="3581400"/>
            <a:ext cx="2743200" cy="0"/>
          </a:xfrm>
          <a:prstGeom prst="line">
            <a:avLst/>
          </a:prstGeom>
          <a:noFill/>
          <a:ln w="9525">
            <a:solidFill>
              <a:schemeClr val="accent1"/>
            </a:solidFill>
            <a:round/>
            <a:headEnd/>
            <a:tailEnd type="triangle" w="med" len="med"/>
          </a:ln>
          <a:effectLst/>
        </p:spPr>
        <p:txBody>
          <a:bodyPr/>
          <a:lstStyle/>
          <a:p>
            <a:endParaRPr lang="en-US"/>
          </a:p>
        </p:txBody>
      </p:sp>
      <p:sp>
        <p:nvSpPr>
          <p:cNvPr id="77844" name="Text Box 20"/>
          <p:cNvSpPr txBox="1">
            <a:spLocks noChangeArrowheads="1"/>
          </p:cNvSpPr>
          <p:nvPr/>
        </p:nvSpPr>
        <p:spPr bwMode="auto">
          <a:xfrm>
            <a:off x="1778000" y="3187700"/>
            <a:ext cx="2032000" cy="457200"/>
          </a:xfrm>
          <a:prstGeom prst="rect">
            <a:avLst/>
          </a:prstGeom>
          <a:noFill/>
          <a:ln w="9525">
            <a:noFill/>
            <a:miter lim="800000"/>
            <a:headEnd/>
            <a:tailEnd/>
          </a:ln>
          <a:effectLst/>
        </p:spPr>
        <p:txBody>
          <a:bodyPr>
            <a:spAutoFit/>
          </a:bodyPr>
          <a:lstStyle/>
          <a:p>
            <a:pPr>
              <a:spcBef>
                <a:spcPct val="50000"/>
              </a:spcBef>
            </a:pPr>
            <a:r>
              <a:rPr lang="en-US" sz="2400" b="1" dirty="0" smtClean="0">
                <a:solidFill>
                  <a:srgbClr val="FF0000"/>
                </a:solidFill>
                <a:latin typeface="+mj-lt"/>
              </a:rPr>
              <a:t>implies</a:t>
            </a:r>
            <a:endParaRPr lang="en-US" sz="2400" b="1" dirty="0">
              <a:solidFill>
                <a:srgbClr val="FF0000"/>
              </a:solidFill>
              <a:latin typeface="+mj-lt"/>
            </a:endParaRPr>
          </a:p>
        </p:txBody>
      </p:sp>
      <p:sp>
        <p:nvSpPr>
          <p:cNvPr id="21" name="TextBox 20"/>
          <p:cNvSpPr txBox="1"/>
          <p:nvPr/>
        </p:nvSpPr>
        <p:spPr>
          <a:xfrm>
            <a:off x="2617507" y="457200"/>
            <a:ext cx="3935693" cy="707886"/>
          </a:xfrm>
          <a:prstGeom prst="rect">
            <a:avLst/>
          </a:prstGeom>
          <a:noFill/>
        </p:spPr>
        <p:txBody>
          <a:bodyPr wrap="none" rtlCol="0">
            <a:spAutoFit/>
          </a:bodyPr>
          <a:lstStyle/>
          <a:p>
            <a:pPr algn="ctr"/>
            <a:r>
              <a:rPr lang="en-US" sz="4000" b="1" dirty="0" smtClean="0">
                <a:solidFill>
                  <a:schemeClr val="accent1"/>
                </a:solidFill>
                <a:latin typeface="+mj-lt"/>
              </a:rPr>
              <a:t>Plan Recognition</a:t>
            </a:r>
            <a:endParaRPr lang="en-US" sz="40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251206154"/>
              </p:ext>
            </p:extLst>
          </p:nvPr>
        </p:nvGraphicFramePr>
        <p:xfrm>
          <a:off x="914400" y="1447800"/>
          <a:ext cx="7772400" cy="32004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518408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8200" y="138112"/>
            <a:ext cx="7612062" cy="852488"/>
          </a:xfrm>
        </p:spPr>
        <p:txBody>
          <a:bodyPr>
            <a:normAutofit/>
          </a:bodyPr>
          <a:lstStyle/>
          <a:p>
            <a:pPr algn="ctr" eaLnBrk="1" hangingPunct="1"/>
            <a:r>
              <a:rPr lang="en-US" b="1" dirty="0" smtClean="0">
                <a:solidFill>
                  <a:schemeClr val="accent1"/>
                </a:solidFill>
              </a:rPr>
              <a:t>Polarity Recognition</a:t>
            </a:r>
          </a:p>
        </p:txBody>
      </p:sp>
      <p:sp>
        <p:nvSpPr>
          <p:cNvPr id="146435" name="Rectangle 3"/>
          <p:cNvSpPr>
            <a:spLocks noGrp="1" noChangeArrowheads="1"/>
          </p:cNvSpPr>
          <p:nvPr>
            <p:ph type="body" idx="1"/>
          </p:nvPr>
        </p:nvSpPr>
        <p:spPr>
          <a:xfrm>
            <a:off x="685800" y="1447800"/>
            <a:ext cx="7772400" cy="5410200"/>
          </a:xfrm>
        </p:spPr>
        <p:txBody>
          <a:bodyPr>
            <a:normAutofit/>
          </a:bodyPr>
          <a:lstStyle/>
          <a:p>
            <a:pPr marL="0" indent="0" eaLnBrk="1" hangingPunct="1">
              <a:lnSpc>
                <a:spcPct val="90000"/>
              </a:lnSpc>
              <a:buNone/>
              <a:defRPr/>
            </a:pPr>
            <a:endParaRPr lang="en-US" sz="2600" dirty="0" smtClean="0">
              <a:latin typeface="+mj-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8200" y="138112"/>
            <a:ext cx="7612062" cy="852488"/>
          </a:xfrm>
        </p:spPr>
        <p:txBody>
          <a:bodyPr>
            <a:normAutofit/>
          </a:bodyPr>
          <a:lstStyle/>
          <a:p>
            <a:pPr algn="ctr" eaLnBrk="1" hangingPunct="1"/>
            <a:r>
              <a:rPr lang="en-US" b="1" dirty="0" smtClean="0">
                <a:solidFill>
                  <a:schemeClr val="accent1"/>
                </a:solidFill>
              </a:rPr>
              <a:t>Polarity Recognition</a:t>
            </a:r>
          </a:p>
        </p:txBody>
      </p:sp>
      <p:sp>
        <p:nvSpPr>
          <p:cNvPr id="146435" name="Rectangle 3"/>
          <p:cNvSpPr>
            <a:spLocks noGrp="1" noChangeArrowheads="1"/>
          </p:cNvSpPr>
          <p:nvPr>
            <p:ph type="body" idx="1"/>
          </p:nvPr>
        </p:nvSpPr>
        <p:spPr>
          <a:xfrm>
            <a:off x="685800" y="1447800"/>
            <a:ext cx="7772400" cy="5410200"/>
          </a:xfrm>
        </p:spPr>
        <p:txBody>
          <a:bodyPr>
            <a:normAutofit fontScale="92500" lnSpcReduction="20000"/>
          </a:bodyPr>
          <a:lstStyle/>
          <a:p>
            <a:pPr eaLnBrk="1" hangingPunct="1">
              <a:lnSpc>
                <a:spcPct val="90000"/>
              </a:lnSpc>
              <a:defRPr/>
            </a:pPr>
            <a:r>
              <a:rPr lang="en-US" sz="3000" dirty="0" smtClean="0">
                <a:latin typeface="+mj-lt"/>
              </a:rPr>
              <a:t>Polarity:  mutual opposition;  a relation between two opposite attributes or tendencies</a:t>
            </a:r>
          </a:p>
          <a:p>
            <a:pPr eaLnBrk="1" hangingPunct="1">
              <a:lnSpc>
                <a:spcPct val="90000"/>
              </a:lnSpc>
              <a:defRPr/>
            </a:pPr>
            <a:endParaRPr lang="en-US" sz="2400" dirty="0" smtClean="0">
              <a:latin typeface="+mj-lt"/>
            </a:endParaRPr>
          </a:p>
          <a:p>
            <a:pPr eaLnBrk="1" hangingPunct="1">
              <a:lnSpc>
                <a:spcPct val="90000"/>
              </a:lnSpc>
              <a:defRPr/>
            </a:pPr>
            <a:r>
              <a:rPr lang="en-US" sz="3000" dirty="0" smtClean="0">
                <a:latin typeface="+mj-lt"/>
              </a:rPr>
              <a:t>Why annotate polarity of text?</a:t>
            </a:r>
          </a:p>
          <a:p>
            <a:pPr lvl="1" eaLnBrk="1" hangingPunct="1">
              <a:lnSpc>
                <a:spcPct val="90000"/>
              </a:lnSpc>
              <a:defRPr/>
            </a:pPr>
            <a:r>
              <a:rPr lang="en-US" sz="2600" b="1" dirty="0" smtClean="0">
                <a:solidFill>
                  <a:schemeClr val="accent1">
                    <a:lumMod val="75000"/>
                  </a:schemeClr>
                </a:solidFill>
                <a:latin typeface="+mj-lt"/>
              </a:rPr>
              <a:t>Negative</a:t>
            </a:r>
            <a:r>
              <a:rPr lang="en-US" sz="2600" dirty="0" smtClean="0">
                <a:latin typeface="+mj-lt"/>
              </a:rPr>
              <a:t> or </a:t>
            </a:r>
            <a:r>
              <a:rPr lang="en-US" sz="2600" b="1" dirty="0" smtClean="0">
                <a:solidFill>
                  <a:srgbClr val="00B050"/>
                </a:solidFill>
                <a:latin typeface="+mj-lt"/>
              </a:rPr>
              <a:t>positive</a:t>
            </a:r>
            <a:r>
              <a:rPr lang="en-US" sz="2600" dirty="0" smtClean="0">
                <a:latin typeface="+mj-lt"/>
              </a:rPr>
              <a:t> attitude of a news reporter</a:t>
            </a:r>
          </a:p>
          <a:p>
            <a:pPr lvl="1" eaLnBrk="1" hangingPunct="1">
              <a:lnSpc>
                <a:spcPct val="90000"/>
              </a:lnSpc>
              <a:defRPr/>
            </a:pPr>
            <a:r>
              <a:rPr lang="en-US" sz="2600" b="1" dirty="0" smtClean="0">
                <a:solidFill>
                  <a:schemeClr val="accent1">
                    <a:lumMod val="75000"/>
                  </a:schemeClr>
                </a:solidFill>
                <a:latin typeface="+mj-lt"/>
              </a:rPr>
              <a:t>Favorable</a:t>
            </a:r>
            <a:r>
              <a:rPr lang="en-US" sz="2600" dirty="0" smtClean="0">
                <a:latin typeface="+mj-lt"/>
              </a:rPr>
              <a:t> or </a:t>
            </a:r>
            <a:r>
              <a:rPr lang="en-US" sz="2600" b="1" dirty="0" smtClean="0">
                <a:solidFill>
                  <a:srgbClr val="00B050"/>
                </a:solidFill>
                <a:latin typeface="+mj-lt"/>
              </a:rPr>
              <a:t>unfavorable</a:t>
            </a:r>
            <a:r>
              <a:rPr lang="en-US" sz="2600" dirty="0" smtClean="0">
                <a:solidFill>
                  <a:srgbClr val="00B050"/>
                </a:solidFill>
                <a:latin typeface="+mj-lt"/>
              </a:rPr>
              <a:t> </a:t>
            </a:r>
            <a:r>
              <a:rPr lang="en-US" sz="2600" dirty="0" smtClean="0">
                <a:latin typeface="+mj-lt"/>
              </a:rPr>
              <a:t>review of a product</a:t>
            </a:r>
          </a:p>
          <a:p>
            <a:pPr lvl="1" eaLnBrk="1" hangingPunct="1">
              <a:lnSpc>
                <a:spcPct val="90000"/>
              </a:lnSpc>
              <a:defRPr/>
            </a:pPr>
            <a:r>
              <a:rPr lang="en-US" sz="2600" b="1" dirty="0" smtClean="0">
                <a:solidFill>
                  <a:schemeClr val="accent1">
                    <a:lumMod val="75000"/>
                  </a:schemeClr>
                </a:solidFill>
                <a:latin typeface="+mj-lt"/>
              </a:rPr>
              <a:t>Right</a:t>
            </a:r>
            <a:r>
              <a:rPr lang="en-US" sz="2600" dirty="0" smtClean="0">
                <a:latin typeface="+mj-lt"/>
              </a:rPr>
              <a:t> or </a:t>
            </a:r>
            <a:r>
              <a:rPr lang="en-US" sz="2600" b="1" dirty="0" smtClean="0">
                <a:solidFill>
                  <a:srgbClr val="00B050"/>
                </a:solidFill>
                <a:latin typeface="+mj-lt"/>
              </a:rPr>
              <a:t>left</a:t>
            </a:r>
            <a:r>
              <a:rPr lang="en-US" sz="2600" dirty="0" smtClean="0">
                <a:latin typeface="+mj-lt"/>
              </a:rPr>
              <a:t> political leaning of speaker</a:t>
            </a:r>
          </a:p>
          <a:p>
            <a:pPr lvl="1" eaLnBrk="1" hangingPunct="1">
              <a:lnSpc>
                <a:spcPct val="90000"/>
              </a:lnSpc>
              <a:defRPr/>
            </a:pPr>
            <a:r>
              <a:rPr lang="en-US" sz="2600" b="1" dirty="0" smtClean="0">
                <a:solidFill>
                  <a:schemeClr val="accent1">
                    <a:lumMod val="75000"/>
                  </a:schemeClr>
                </a:solidFill>
                <a:latin typeface="+mj-lt"/>
              </a:rPr>
              <a:t>Certainty</a:t>
            </a:r>
            <a:r>
              <a:rPr lang="en-US" sz="2600" dirty="0" smtClean="0">
                <a:latin typeface="+mj-lt"/>
              </a:rPr>
              <a:t> or </a:t>
            </a:r>
            <a:r>
              <a:rPr lang="en-US" sz="2600" b="1" dirty="0" smtClean="0">
                <a:solidFill>
                  <a:srgbClr val="00B050"/>
                </a:solidFill>
                <a:latin typeface="+mj-lt"/>
              </a:rPr>
              <a:t>uncertainty</a:t>
            </a:r>
            <a:r>
              <a:rPr lang="en-US" sz="2600" dirty="0" smtClean="0">
                <a:solidFill>
                  <a:srgbClr val="00B050"/>
                </a:solidFill>
                <a:latin typeface="+mj-lt"/>
              </a:rPr>
              <a:t> </a:t>
            </a:r>
            <a:r>
              <a:rPr lang="en-US" sz="2600" dirty="0" smtClean="0">
                <a:latin typeface="+mj-lt"/>
              </a:rPr>
              <a:t>about what’s reported</a:t>
            </a:r>
          </a:p>
          <a:p>
            <a:pPr lvl="1" eaLnBrk="1" hangingPunct="1">
              <a:lnSpc>
                <a:spcPct val="90000"/>
              </a:lnSpc>
              <a:defRPr/>
            </a:pPr>
            <a:r>
              <a:rPr lang="en-US" sz="2600" b="1" dirty="0" smtClean="0">
                <a:solidFill>
                  <a:schemeClr val="accent1">
                    <a:lumMod val="75000"/>
                  </a:schemeClr>
                </a:solidFill>
                <a:latin typeface="+mj-lt"/>
              </a:rPr>
              <a:t>Credibility</a:t>
            </a:r>
            <a:r>
              <a:rPr lang="en-US" sz="2600" dirty="0" smtClean="0">
                <a:latin typeface="+mj-lt"/>
              </a:rPr>
              <a:t> or </a:t>
            </a:r>
            <a:r>
              <a:rPr lang="en-US" sz="2600" b="1" dirty="0" smtClean="0">
                <a:solidFill>
                  <a:srgbClr val="00B050"/>
                </a:solidFill>
                <a:latin typeface="+mj-lt"/>
              </a:rPr>
              <a:t>deceptiveness</a:t>
            </a:r>
            <a:r>
              <a:rPr lang="en-US" sz="2600" dirty="0" smtClean="0">
                <a:latin typeface="+mj-lt"/>
              </a:rPr>
              <a:t> of statement</a:t>
            </a:r>
          </a:p>
          <a:p>
            <a:pPr lvl="1" eaLnBrk="1" hangingPunct="1">
              <a:lnSpc>
                <a:spcPct val="90000"/>
              </a:lnSpc>
              <a:defRPr/>
            </a:pPr>
            <a:r>
              <a:rPr lang="en-US" sz="2600" b="1" dirty="0" smtClean="0">
                <a:solidFill>
                  <a:schemeClr val="accent2"/>
                </a:solidFill>
                <a:latin typeface="+mj-lt"/>
              </a:rPr>
              <a:t>Agreement </a:t>
            </a:r>
            <a:r>
              <a:rPr lang="en-US" sz="2600" dirty="0" smtClean="0">
                <a:latin typeface="+mj-lt"/>
              </a:rPr>
              <a:t>or </a:t>
            </a:r>
            <a:r>
              <a:rPr lang="en-US" sz="2600" b="1" dirty="0" smtClean="0">
                <a:solidFill>
                  <a:srgbClr val="00B050"/>
                </a:solidFill>
                <a:latin typeface="+mj-lt"/>
              </a:rPr>
              <a:t>disagreement</a:t>
            </a:r>
            <a:r>
              <a:rPr lang="en-US" sz="2600" dirty="0" smtClean="0">
                <a:latin typeface="+mj-lt"/>
              </a:rPr>
              <a:t> in scholarly citation</a:t>
            </a:r>
          </a:p>
          <a:p>
            <a:pPr lvl="1" eaLnBrk="1" hangingPunct="1">
              <a:lnSpc>
                <a:spcPct val="90000"/>
              </a:lnSpc>
              <a:defRPr/>
            </a:pPr>
            <a:r>
              <a:rPr lang="en-US" sz="2600" b="1" dirty="0" smtClean="0">
                <a:solidFill>
                  <a:schemeClr val="accent2"/>
                </a:solidFill>
                <a:latin typeface="+mj-lt"/>
              </a:rPr>
              <a:t>Denotative</a:t>
            </a:r>
            <a:r>
              <a:rPr lang="en-US" sz="2600" dirty="0" smtClean="0">
                <a:latin typeface="+mj-lt"/>
              </a:rPr>
              <a:t> or </a:t>
            </a:r>
            <a:r>
              <a:rPr lang="en-US" sz="2600" b="1" dirty="0" smtClean="0">
                <a:solidFill>
                  <a:srgbClr val="00B050"/>
                </a:solidFill>
                <a:latin typeface="+mj-lt"/>
              </a:rPr>
              <a:t>connotative</a:t>
            </a:r>
            <a:r>
              <a:rPr lang="en-US" sz="2600" dirty="0" smtClean="0">
                <a:latin typeface="+mj-lt"/>
              </a:rPr>
              <a:t> meaning conveyed</a:t>
            </a:r>
          </a:p>
          <a:p>
            <a:pPr lvl="1" eaLnBrk="1" hangingPunct="1">
              <a:lnSpc>
                <a:spcPct val="90000"/>
              </a:lnSpc>
              <a:defRPr/>
            </a:pPr>
            <a:endParaRPr lang="en-US" dirty="0" smtClean="0">
              <a:latin typeface="+mj-lt"/>
            </a:endParaRPr>
          </a:p>
          <a:p>
            <a:pPr eaLnBrk="1" hangingPunct="1">
              <a:lnSpc>
                <a:spcPct val="90000"/>
              </a:lnSpc>
              <a:defRPr/>
            </a:pPr>
            <a:r>
              <a:rPr lang="en-US" sz="3000" dirty="0" smtClean="0">
                <a:latin typeface="+mj-lt"/>
              </a:rPr>
              <a:t>Capability would benefit: </a:t>
            </a:r>
            <a:endParaRPr lang="en-US" sz="2400" dirty="0" smtClean="0">
              <a:latin typeface="+mj-lt"/>
            </a:endParaRPr>
          </a:p>
          <a:p>
            <a:pPr lvl="1" eaLnBrk="1" hangingPunct="1">
              <a:lnSpc>
                <a:spcPct val="90000"/>
              </a:lnSpc>
              <a:defRPr/>
            </a:pPr>
            <a:r>
              <a:rPr lang="en-US" sz="2600" dirty="0" smtClean="0">
                <a:latin typeface="+mj-lt"/>
              </a:rPr>
              <a:t>Blogs		</a:t>
            </a:r>
          </a:p>
          <a:p>
            <a:pPr lvl="1" eaLnBrk="1" hangingPunct="1">
              <a:lnSpc>
                <a:spcPct val="90000"/>
              </a:lnSpc>
              <a:defRPr/>
            </a:pPr>
            <a:r>
              <a:rPr lang="en-US" sz="2600" dirty="0" smtClean="0">
                <a:latin typeface="+mj-lt"/>
              </a:rPr>
              <a:t>Product sites</a:t>
            </a:r>
          </a:p>
          <a:p>
            <a:pPr lvl="1" eaLnBrk="1" hangingPunct="1">
              <a:lnSpc>
                <a:spcPct val="90000"/>
              </a:lnSpc>
              <a:defRPr/>
            </a:pPr>
            <a:r>
              <a:rPr lang="en-US" sz="2600" dirty="0" smtClean="0">
                <a:latin typeface="+mj-lt"/>
              </a:rPr>
              <a:t>Reviews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800575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214312"/>
            <a:ext cx="8534400" cy="852488"/>
          </a:xfrm>
        </p:spPr>
        <p:txBody>
          <a:bodyPr>
            <a:noAutofit/>
          </a:bodyPr>
          <a:lstStyle/>
          <a:p>
            <a:pPr algn="ctr" eaLnBrk="1" hangingPunct="1"/>
            <a:r>
              <a:rPr lang="en-US" b="1" dirty="0" smtClean="0">
                <a:solidFill>
                  <a:schemeClr val="accent1"/>
                </a:solidFill>
              </a:rPr>
              <a:t>How is Polarity Recognition Done Now?</a:t>
            </a:r>
          </a:p>
        </p:txBody>
      </p:sp>
      <p:sp>
        <p:nvSpPr>
          <p:cNvPr id="20483" name="Rectangle 3"/>
          <p:cNvSpPr>
            <a:spLocks noGrp="1" noChangeArrowheads="1"/>
          </p:cNvSpPr>
          <p:nvPr>
            <p:ph type="body" idx="1"/>
          </p:nvPr>
        </p:nvSpPr>
        <p:spPr>
          <a:xfrm>
            <a:off x="838200" y="1447800"/>
            <a:ext cx="7543800" cy="4724400"/>
          </a:xfrm>
        </p:spPr>
        <p:txBody>
          <a:bodyPr>
            <a:normAutofit/>
          </a:bodyPr>
          <a:lstStyle/>
          <a:p>
            <a:pPr eaLnBrk="1" hangingPunct="1"/>
            <a:r>
              <a:rPr lang="en-US" sz="2400" dirty="0" smtClean="0">
                <a:latin typeface="+mj-lt"/>
              </a:rPr>
              <a:t>1 to 20 NLP features of text can be used</a:t>
            </a:r>
          </a:p>
          <a:p>
            <a:pPr lvl="1" eaLnBrk="1" hangingPunct="1"/>
            <a:r>
              <a:rPr lang="en-US" sz="2000" dirty="0" smtClean="0">
                <a:latin typeface="+mj-lt"/>
              </a:rPr>
              <a:t>Target verb, syntactic phrase type, voice, ‘affect’  word count, association w/ known set of words, etc</a:t>
            </a:r>
          </a:p>
          <a:p>
            <a:pPr lvl="1" eaLnBrk="1" hangingPunct="1"/>
            <a:r>
              <a:rPr lang="en-US" sz="2000" dirty="0" smtClean="0">
                <a:latin typeface="+mj-lt"/>
              </a:rPr>
              <a:t>Main reliance on lexical level, but taste of pragmatics included </a:t>
            </a:r>
          </a:p>
          <a:p>
            <a:pPr eaLnBrk="1" hangingPunct="1"/>
            <a:r>
              <a:rPr lang="en-US" sz="2400" dirty="0" smtClean="0">
                <a:latin typeface="+mj-lt"/>
              </a:rPr>
              <a:t>Machine Learning based on humanly annotated data</a:t>
            </a:r>
          </a:p>
          <a:p>
            <a:pPr lvl="1" eaLnBrk="1" hangingPunct="1"/>
            <a:r>
              <a:rPr lang="en-US" sz="2000" dirty="0" smtClean="0">
                <a:latin typeface="+mj-lt"/>
              </a:rPr>
              <a:t>Typically, 50 to 100 documents</a:t>
            </a:r>
          </a:p>
          <a:p>
            <a:pPr eaLnBrk="1" hangingPunct="1"/>
            <a:r>
              <a:rPr lang="en-US" sz="2400" dirty="0" smtClean="0">
                <a:latin typeface="+mj-lt"/>
              </a:rPr>
              <a:t>Machine Learning methods</a:t>
            </a:r>
          </a:p>
          <a:p>
            <a:pPr lvl="1" eaLnBrk="1" hangingPunct="1"/>
            <a:r>
              <a:rPr lang="en-US" sz="2000" dirty="0" smtClean="0">
                <a:latin typeface="+mj-lt"/>
              </a:rPr>
              <a:t>N-gram</a:t>
            </a:r>
          </a:p>
          <a:p>
            <a:pPr lvl="1" eaLnBrk="1" hangingPunct="1"/>
            <a:r>
              <a:rPr lang="en-US" sz="2000" dirty="0" smtClean="0">
                <a:latin typeface="+mj-lt"/>
              </a:rPr>
              <a:t>Support Vector Machine</a:t>
            </a:r>
          </a:p>
          <a:p>
            <a:pPr lvl="1" eaLnBrk="1" hangingPunct="1"/>
            <a:r>
              <a:rPr lang="en-US" sz="2000" dirty="0" smtClean="0">
                <a:latin typeface="+mj-lt"/>
              </a:rPr>
              <a:t>Naïve </a:t>
            </a:r>
            <a:r>
              <a:rPr lang="en-US" sz="2000" dirty="0" err="1" smtClean="0">
                <a:latin typeface="+mj-lt"/>
              </a:rPr>
              <a:t>Bayes</a:t>
            </a:r>
            <a:endParaRPr lang="en-US" sz="2000" dirty="0" smtClean="0">
              <a:latin typeface="+mj-lt"/>
            </a:endParaRPr>
          </a:p>
          <a:p>
            <a:pPr eaLnBrk="1" hangingPunct="1"/>
            <a:r>
              <a:rPr lang="en-US" sz="2400" dirty="0" smtClean="0">
                <a:latin typeface="+mj-lt"/>
              </a:rPr>
              <a:t>Semantic Orientation: </a:t>
            </a:r>
            <a:r>
              <a:rPr lang="en-US" sz="2400" dirty="0" err="1" smtClean="0">
                <a:latin typeface="+mj-lt"/>
              </a:rPr>
              <a:t>PointWise</a:t>
            </a:r>
            <a:r>
              <a:rPr lang="en-US" sz="2400" dirty="0" smtClean="0">
                <a:latin typeface="+mj-lt"/>
              </a:rPr>
              <a:t> Mutual Information (</a:t>
            </a:r>
            <a:r>
              <a:rPr lang="en-US" sz="2400" b="1" dirty="0" smtClean="0">
                <a:latin typeface="+mj-lt"/>
              </a:rPr>
              <a:t>SO-PMI</a:t>
            </a:r>
            <a:r>
              <a:rPr lang="en-US" sz="2400" dirty="0" smtClean="0">
                <a:latin typeface="+mj-lt"/>
              </a:rPr>
              <a:t>)</a:t>
            </a:r>
          </a:p>
          <a:p>
            <a:pPr eaLnBrk="1" hangingPunct="1">
              <a:lnSpc>
                <a:spcPct val="90000"/>
              </a:lnSpc>
            </a:pPr>
            <a:endParaRPr lang="en-US" dirty="0" smtClean="0">
              <a:latin typeface="+mj-l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0" y="533400"/>
            <a:ext cx="7612062" cy="1295400"/>
          </a:xfrm>
        </p:spPr>
        <p:txBody>
          <a:bodyPr>
            <a:normAutofit fontScale="90000"/>
          </a:bodyPr>
          <a:lstStyle/>
          <a:p>
            <a:pPr algn="ctr" eaLnBrk="1" hangingPunct="1"/>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4400" b="1" dirty="0" smtClean="0">
                <a:solidFill>
                  <a:schemeClr val="accent1"/>
                </a:solidFill>
              </a:rPr>
              <a:t>SO-PMI - </a:t>
            </a:r>
            <a:r>
              <a:rPr lang="en-US" sz="4400" b="1" dirty="0" err="1" smtClean="0">
                <a:solidFill>
                  <a:schemeClr val="accent1"/>
                </a:solidFill>
              </a:rPr>
              <a:t>Turney</a:t>
            </a:r>
            <a:r>
              <a:rPr lang="en-US" sz="4400" b="1" dirty="0" smtClean="0">
                <a:solidFill>
                  <a:schemeClr val="accent1"/>
                </a:solidFill>
              </a:rPr>
              <a:t> &amp; Littman</a:t>
            </a:r>
            <a:br>
              <a:rPr lang="en-US" sz="4400" b="1" dirty="0" smtClean="0">
                <a:solidFill>
                  <a:schemeClr val="accent1"/>
                </a:solidFill>
              </a:rPr>
            </a:br>
            <a:endParaRPr lang="en-US" sz="4400" b="1" dirty="0" smtClean="0">
              <a:solidFill>
                <a:schemeClr val="accent1"/>
              </a:solidFill>
            </a:endParaRPr>
          </a:p>
        </p:txBody>
      </p:sp>
      <p:sp>
        <p:nvSpPr>
          <p:cNvPr id="21507" name="Rectangle 3"/>
          <p:cNvSpPr>
            <a:spLocks noGrp="1" noChangeArrowheads="1"/>
          </p:cNvSpPr>
          <p:nvPr>
            <p:ph type="body" idx="1"/>
          </p:nvPr>
        </p:nvSpPr>
        <p:spPr>
          <a:xfrm>
            <a:off x="1066800" y="1524000"/>
            <a:ext cx="7772400" cy="4724400"/>
          </a:xfrm>
        </p:spPr>
        <p:txBody>
          <a:bodyPr/>
          <a:lstStyle/>
          <a:p>
            <a:pPr eaLnBrk="1" hangingPunct="1"/>
            <a:r>
              <a:rPr lang="en-US" sz="2400" dirty="0" smtClean="0">
                <a:latin typeface="+mj-lt"/>
              </a:rPr>
              <a:t>Algorithm that estimates the semantic orientation (+ or - valence) of each word in a text</a:t>
            </a:r>
          </a:p>
          <a:p>
            <a:pPr lvl="1" eaLnBrk="1" hangingPunct="1"/>
            <a:r>
              <a:rPr lang="en-US" dirty="0" smtClean="0">
                <a:latin typeface="+mj-lt"/>
              </a:rPr>
              <a:t>Evaluative character and degree of a word </a:t>
            </a:r>
          </a:p>
          <a:p>
            <a:pPr lvl="1" eaLnBrk="1" hangingPunct="1"/>
            <a:endParaRPr lang="en-US" dirty="0" smtClean="0">
              <a:latin typeface="+mj-lt"/>
            </a:endParaRPr>
          </a:p>
          <a:p>
            <a:pPr eaLnBrk="1" hangingPunct="1"/>
            <a:r>
              <a:rPr lang="en-US" sz="2400" dirty="0" smtClean="0">
                <a:latin typeface="+mj-lt"/>
              </a:rPr>
              <a:t>Base the SO of a word on its statistical association with a set of positive and negative </a:t>
            </a:r>
            <a:r>
              <a:rPr lang="en-US" sz="2400" u="sng" dirty="0" smtClean="0">
                <a:latin typeface="+mj-lt"/>
              </a:rPr>
              <a:t>paradigm terms</a:t>
            </a:r>
          </a:p>
          <a:p>
            <a:pPr eaLnBrk="1" hangingPunct="1"/>
            <a:endParaRPr lang="en-US" sz="2400" u="sng" dirty="0" smtClean="0">
              <a:latin typeface="+mj-lt"/>
            </a:endParaRPr>
          </a:p>
          <a:p>
            <a:pPr eaLnBrk="1" hangingPunct="1"/>
            <a:r>
              <a:rPr lang="en-US" sz="2400" dirty="0" smtClean="0">
                <a:latin typeface="+mj-lt"/>
              </a:rPr>
              <a:t>Computes a measure of association using:</a:t>
            </a:r>
          </a:p>
          <a:p>
            <a:pPr lvl="1" eaLnBrk="1" hangingPunct="1"/>
            <a:r>
              <a:rPr lang="en-US" dirty="0" err="1" smtClean="0">
                <a:latin typeface="+mj-lt"/>
              </a:rPr>
              <a:t>Pointwise</a:t>
            </a:r>
            <a:r>
              <a:rPr lang="en-US" dirty="0" smtClean="0">
                <a:latin typeface="+mj-lt"/>
              </a:rPr>
              <a:t> Mutual Information (PMI)</a:t>
            </a:r>
          </a:p>
          <a:p>
            <a:pPr lvl="1" eaLnBrk="1" hangingPunct="1"/>
            <a:r>
              <a:rPr lang="en-US" dirty="0" smtClean="0">
                <a:latin typeface="+mj-lt"/>
              </a:rPr>
              <a:t>Latent Semantic Analysis (LSA)</a:t>
            </a:r>
          </a:p>
          <a:p>
            <a:pPr lvl="1" eaLnBrk="1" hangingPunct="1"/>
            <a:r>
              <a:rPr lang="en-US" dirty="0" smtClean="0">
                <a:latin typeface="+mj-lt"/>
              </a:rPr>
              <a:t>Semantic distance in </a:t>
            </a:r>
            <a:r>
              <a:rPr lang="en-US" dirty="0" err="1" smtClean="0">
                <a:latin typeface="+mj-lt"/>
              </a:rPr>
              <a:t>WordNet</a:t>
            </a:r>
            <a:endParaRPr lang="en-US" dirty="0" smtClean="0">
              <a:latin typeface="+mj-lt"/>
            </a:endParaRPr>
          </a:p>
        </p:txBody>
      </p:sp>
      <p:sp>
        <p:nvSpPr>
          <p:cNvPr id="21508" name="Text Box 4"/>
          <p:cNvSpPr txBox="1">
            <a:spLocks noChangeArrowheads="1"/>
          </p:cNvSpPr>
          <p:nvPr/>
        </p:nvSpPr>
        <p:spPr bwMode="auto">
          <a:xfrm>
            <a:off x="762000" y="6477000"/>
            <a:ext cx="5791200" cy="369332"/>
          </a:xfrm>
          <a:prstGeom prst="rect">
            <a:avLst/>
          </a:prstGeom>
          <a:noFill/>
          <a:ln w="9525">
            <a:noFill/>
            <a:miter lim="800000"/>
            <a:headEnd/>
            <a:tailEnd/>
          </a:ln>
        </p:spPr>
        <p:txBody>
          <a:bodyPr>
            <a:spAutoFit/>
          </a:bodyPr>
          <a:lstStyle/>
          <a:p>
            <a:pPr>
              <a:spcBef>
                <a:spcPct val="50000"/>
              </a:spcBef>
            </a:pPr>
            <a:r>
              <a:rPr lang="en-US" dirty="0"/>
              <a:t>http://arxiv.org/ftp/cs/papers/0212/0212012.pdf</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0"/>
            <a:ext cx="7772400" cy="1143000"/>
          </a:xfrm>
        </p:spPr>
        <p:txBody>
          <a:bodyPr>
            <a:normAutofit/>
          </a:bodyPr>
          <a:lstStyle/>
          <a:p>
            <a:pPr algn="ctr" eaLnBrk="1" hangingPunct="1"/>
            <a:r>
              <a:rPr lang="en-US" b="1" dirty="0" smtClean="0">
                <a:solidFill>
                  <a:schemeClr val="accent1"/>
                </a:solidFill>
              </a:rPr>
              <a:t>Paradigm Terms</a:t>
            </a:r>
          </a:p>
        </p:txBody>
      </p:sp>
      <p:sp>
        <p:nvSpPr>
          <p:cNvPr id="22531" name="Rectangle 3"/>
          <p:cNvSpPr>
            <a:spLocks noGrp="1" noChangeArrowheads="1"/>
          </p:cNvSpPr>
          <p:nvPr>
            <p:ph type="body" idx="1"/>
          </p:nvPr>
        </p:nvSpPr>
        <p:spPr>
          <a:xfrm>
            <a:off x="685800" y="1447800"/>
            <a:ext cx="7848600" cy="4572000"/>
          </a:xfrm>
        </p:spPr>
        <p:txBody>
          <a:bodyPr>
            <a:normAutofit/>
          </a:bodyPr>
          <a:lstStyle/>
          <a:p>
            <a:pPr eaLnBrk="1" hangingPunct="1">
              <a:lnSpc>
                <a:spcPct val="95000"/>
              </a:lnSpc>
            </a:pPr>
            <a:r>
              <a:rPr lang="en-US" sz="2400" dirty="0" smtClean="0">
                <a:latin typeface="+mj-lt"/>
              </a:rPr>
              <a:t>Various studies use wide range of </a:t>
            </a:r>
            <a:r>
              <a:rPr lang="en-US" sz="2400" dirty="0">
                <a:latin typeface="+mj-lt"/>
              </a:rPr>
              <a:t>#</a:t>
            </a:r>
            <a:r>
              <a:rPr lang="en-US" sz="2400" dirty="0" smtClean="0">
                <a:latin typeface="+mj-lt"/>
              </a:rPr>
              <a:t> of </a:t>
            </a:r>
            <a:r>
              <a:rPr lang="en-US" sz="2400" u="sng" dirty="0" smtClean="0">
                <a:latin typeface="+mj-lt"/>
              </a:rPr>
              <a:t>paradigm words</a:t>
            </a:r>
          </a:p>
          <a:p>
            <a:pPr lvl="1" eaLnBrk="1" hangingPunct="1">
              <a:lnSpc>
                <a:spcPct val="95000"/>
              </a:lnSpc>
            </a:pPr>
            <a:r>
              <a:rPr lang="en-US" dirty="0" smtClean="0">
                <a:latin typeface="+mj-lt"/>
              </a:rPr>
              <a:t>1,300 for </a:t>
            </a:r>
            <a:r>
              <a:rPr lang="en-US" dirty="0" err="1" smtClean="0">
                <a:latin typeface="+mj-lt"/>
              </a:rPr>
              <a:t>Hatzivassiloglou</a:t>
            </a:r>
            <a:r>
              <a:rPr lang="en-US" dirty="0" smtClean="0">
                <a:latin typeface="+mj-lt"/>
              </a:rPr>
              <a:t> &amp; </a:t>
            </a:r>
            <a:r>
              <a:rPr lang="en-US" dirty="0" err="1" smtClean="0">
                <a:latin typeface="+mj-lt"/>
              </a:rPr>
              <a:t>McKeown</a:t>
            </a:r>
            <a:r>
              <a:rPr lang="en-US" dirty="0" smtClean="0">
                <a:latin typeface="+mj-lt"/>
              </a:rPr>
              <a:t>, 1997</a:t>
            </a:r>
          </a:p>
          <a:p>
            <a:pPr lvl="1" eaLnBrk="1" hangingPunct="1">
              <a:lnSpc>
                <a:spcPct val="95000"/>
              </a:lnSpc>
            </a:pPr>
            <a:r>
              <a:rPr lang="en-US" dirty="0" smtClean="0">
                <a:latin typeface="+mj-lt"/>
              </a:rPr>
              <a:t>14 for </a:t>
            </a:r>
            <a:r>
              <a:rPr lang="en-US" dirty="0" err="1" smtClean="0">
                <a:latin typeface="+mj-lt"/>
              </a:rPr>
              <a:t>Turney</a:t>
            </a:r>
            <a:r>
              <a:rPr lang="en-US" dirty="0" smtClean="0">
                <a:latin typeface="+mj-lt"/>
              </a:rPr>
              <a:t> &amp; Littman, 2003</a:t>
            </a:r>
          </a:p>
          <a:p>
            <a:pPr lvl="2" eaLnBrk="1" hangingPunct="1">
              <a:lnSpc>
                <a:spcPct val="95000"/>
              </a:lnSpc>
              <a:buFont typeface="Wingdings" pitchFamily="2" charset="2"/>
              <a:buNone/>
            </a:pPr>
            <a:r>
              <a:rPr lang="en-US" sz="2200" dirty="0" smtClean="0">
                <a:latin typeface="+mj-lt"/>
              </a:rPr>
              <a:t>+ </a:t>
            </a:r>
            <a:r>
              <a:rPr lang="en-US" sz="2200" i="1" dirty="0" smtClean="0">
                <a:latin typeface="+mj-lt"/>
              </a:rPr>
              <a:t>good, nice, excellent, positive, fortunate, correct, superior</a:t>
            </a:r>
          </a:p>
          <a:p>
            <a:pPr lvl="2" eaLnBrk="1" hangingPunct="1">
              <a:lnSpc>
                <a:spcPct val="95000"/>
              </a:lnSpc>
              <a:buFontTx/>
              <a:buNone/>
            </a:pPr>
            <a:r>
              <a:rPr lang="en-US" sz="2200" i="1" dirty="0" smtClean="0">
                <a:latin typeface="+mj-lt"/>
              </a:rPr>
              <a:t>-  bad, nasty, poor, negative, unfortunate, wrong, inferior</a:t>
            </a:r>
          </a:p>
          <a:p>
            <a:pPr lvl="1" eaLnBrk="1" hangingPunct="1">
              <a:lnSpc>
                <a:spcPct val="95000"/>
              </a:lnSpc>
              <a:buSzTx/>
              <a:buFont typeface="Wingdings" pitchFamily="2" charset="2"/>
              <a:buChar char="§"/>
            </a:pPr>
            <a:r>
              <a:rPr lang="en-US" dirty="0" smtClean="0">
                <a:latin typeface="+mj-lt"/>
              </a:rPr>
              <a:t>Applications may retrain with specialized words for their domain </a:t>
            </a:r>
          </a:p>
          <a:p>
            <a:pPr lvl="1" eaLnBrk="1" hangingPunct="1">
              <a:lnSpc>
                <a:spcPct val="95000"/>
              </a:lnSpc>
              <a:buSzTx/>
              <a:buFont typeface="Wingdings" pitchFamily="2" charset="2"/>
              <a:buChar char="§"/>
            </a:pPr>
            <a:endParaRPr lang="en-US" sz="1600" dirty="0" smtClean="0">
              <a:latin typeface="+mj-lt"/>
            </a:endParaRPr>
          </a:p>
          <a:p>
            <a:pPr eaLnBrk="1" hangingPunct="1">
              <a:lnSpc>
                <a:spcPct val="95000"/>
              </a:lnSpc>
            </a:pPr>
            <a:r>
              <a:rPr lang="en-US" sz="2400" dirty="0" smtClean="0">
                <a:latin typeface="+mj-lt"/>
              </a:rPr>
              <a:t>Humans - high agreement on SO of words</a:t>
            </a:r>
          </a:p>
          <a:p>
            <a:pPr lvl="1" eaLnBrk="1" hangingPunct="1">
              <a:lnSpc>
                <a:spcPct val="95000"/>
              </a:lnSpc>
            </a:pPr>
            <a:r>
              <a:rPr lang="en-US" dirty="0" smtClean="0">
                <a:latin typeface="+mj-lt"/>
              </a:rPr>
              <a:t>97% agreement amongst 4 subjects (</a:t>
            </a:r>
            <a:r>
              <a:rPr lang="en-US" dirty="0" err="1" smtClean="0">
                <a:latin typeface="+mj-lt"/>
              </a:rPr>
              <a:t>Hatzivassiloglou</a:t>
            </a:r>
            <a:r>
              <a:rPr lang="en-US" dirty="0" smtClean="0">
                <a:latin typeface="+mj-lt"/>
              </a:rPr>
              <a:t> &amp; </a:t>
            </a:r>
            <a:r>
              <a:rPr lang="en-US" dirty="0" err="1" smtClean="0">
                <a:latin typeface="+mj-lt"/>
              </a:rPr>
              <a:t>McKeown</a:t>
            </a:r>
            <a:r>
              <a:rPr lang="en-US" dirty="0" smtClean="0">
                <a:latin typeface="+mj-lt"/>
              </a:rPr>
              <a:t>, 1997)</a:t>
            </a:r>
          </a:p>
        </p:txBody>
      </p:sp>
      <p:sp>
        <p:nvSpPr>
          <p:cNvPr id="22532" name="Text Box 4"/>
          <p:cNvSpPr txBox="1">
            <a:spLocks noChangeArrowheads="1"/>
          </p:cNvSpPr>
          <p:nvPr/>
        </p:nvSpPr>
        <p:spPr bwMode="auto">
          <a:xfrm>
            <a:off x="304800" y="6096000"/>
            <a:ext cx="8686800" cy="646331"/>
          </a:xfrm>
          <a:prstGeom prst="rect">
            <a:avLst/>
          </a:prstGeom>
          <a:noFill/>
          <a:ln w="9525">
            <a:noFill/>
            <a:miter lim="800000"/>
            <a:headEnd/>
            <a:tailEnd/>
          </a:ln>
        </p:spPr>
        <p:txBody>
          <a:bodyPr>
            <a:spAutoFit/>
          </a:bodyPr>
          <a:lstStyle/>
          <a:p>
            <a:pPr>
              <a:spcBef>
                <a:spcPct val="50000"/>
              </a:spcBef>
            </a:pPr>
            <a:r>
              <a:rPr lang="en-US" dirty="0" err="1"/>
              <a:t>Hatzivassiloglou</a:t>
            </a:r>
            <a:r>
              <a:rPr lang="en-US" dirty="0"/>
              <a:t>, V. &amp; </a:t>
            </a:r>
            <a:r>
              <a:rPr lang="en-US" dirty="0" err="1"/>
              <a:t>McKeown</a:t>
            </a:r>
            <a:r>
              <a:rPr lang="en-US" dirty="0"/>
              <a:t>, K. Predicting the Semantic Orientation of Adjectives. ACL Proceedings. 1997.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0"/>
            <a:ext cx="7772400" cy="1143000"/>
          </a:xfrm>
        </p:spPr>
        <p:txBody>
          <a:bodyPr>
            <a:normAutofit/>
          </a:bodyPr>
          <a:lstStyle/>
          <a:p>
            <a:pPr algn="ctr" eaLnBrk="1" hangingPunct="1"/>
            <a:r>
              <a:rPr lang="en-US" b="1" dirty="0" smtClean="0">
                <a:solidFill>
                  <a:schemeClr val="accent1"/>
                </a:solidFill>
              </a:rPr>
              <a:t>Computing SO-PMI</a:t>
            </a:r>
          </a:p>
        </p:txBody>
      </p:sp>
      <p:sp>
        <p:nvSpPr>
          <p:cNvPr id="23555" name="Rectangle 3"/>
          <p:cNvSpPr>
            <a:spLocks noGrp="1" noChangeArrowheads="1"/>
          </p:cNvSpPr>
          <p:nvPr>
            <p:ph type="body" idx="1"/>
          </p:nvPr>
        </p:nvSpPr>
        <p:spPr>
          <a:xfrm>
            <a:off x="609600" y="1447800"/>
            <a:ext cx="7924800" cy="5029200"/>
          </a:xfrm>
        </p:spPr>
        <p:txBody>
          <a:bodyPr/>
          <a:lstStyle/>
          <a:p>
            <a:pPr eaLnBrk="1" hangingPunct="1"/>
            <a:r>
              <a:rPr lang="en-US" sz="2800" dirty="0" smtClean="0">
                <a:latin typeface="+mj-lt"/>
              </a:rPr>
              <a:t>Word co-occurrence counts for PMI formula are determined using Information Retrieval</a:t>
            </a:r>
          </a:p>
          <a:p>
            <a:pPr lvl="1" eaLnBrk="1" hangingPunct="1"/>
            <a:r>
              <a:rPr lang="en-US" sz="2400" dirty="0" smtClean="0">
                <a:latin typeface="+mj-lt"/>
              </a:rPr>
              <a:t>Each content word in the ‘text’ being processed is used as a query to a search engine</a:t>
            </a:r>
          </a:p>
          <a:p>
            <a:pPr lvl="1" eaLnBrk="1" hangingPunct="1"/>
            <a:r>
              <a:rPr lang="en-US" sz="2400" dirty="0" smtClean="0">
                <a:latin typeface="+mj-lt"/>
              </a:rPr>
              <a:t>Search a corpus for each paradigm term to determine count</a:t>
            </a:r>
          </a:p>
          <a:p>
            <a:pPr lvl="2" eaLnBrk="1" hangingPunct="1"/>
            <a:r>
              <a:rPr lang="en-US" dirty="0" smtClean="0">
                <a:latin typeface="+mj-lt"/>
              </a:rPr>
              <a:t>Words occurring within 10 words</a:t>
            </a:r>
          </a:p>
          <a:p>
            <a:pPr lvl="2" eaLnBrk="1" hangingPunct="1"/>
            <a:r>
              <a:rPr lang="en-US" dirty="0" smtClean="0">
                <a:latin typeface="+mj-lt"/>
              </a:rPr>
              <a:t>Possible with 14 queries / runs for each term in text (if using </a:t>
            </a:r>
            <a:r>
              <a:rPr lang="en-US" dirty="0" err="1" smtClean="0">
                <a:latin typeface="+mj-lt"/>
              </a:rPr>
              <a:t>Turney</a:t>
            </a:r>
            <a:r>
              <a:rPr lang="en-US" dirty="0" smtClean="0">
                <a:latin typeface="+mj-lt"/>
              </a:rPr>
              <a:t> &amp; Littman)</a:t>
            </a:r>
          </a:p>
          <a:p>
            <a:pPr lvl="2" eaLnBrk="1" hangingPunct="1">
              <a:buFont typeface="Wingdings" pitchFamily="2" charset="2"/>
              <a:buNone/>
            </a:pPr>
            <a:endParaRPr lang="en-US" sz="1800" dirty="0" smtClean="0">
              <a:latin typeface="+mj-lt"/>
            </a:endParaRPr>
          </a:p>
          <a:p>
            <a:pPr eaLnBrk="1" hangingPunct="1"/>
            <a:r>
              <a:rPr lang="en-US" sz="2800" dirty="0" smtClean="0">
                <a:latin typeface="+mj-lt"/>
              </a:rPr>
              <a:t>Compute + or - valences of words from text to determine text’s overall orientation </a:t>
            </a:r>
          </a:p>
          <a:p>
            <a:pPr lvl="2" eaLnBrk="1" hangingPunct="1"/>
            <a:endParaRPr lang="en-US" sz="20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le 1"/>
          <p:cNvSpPr>
            <a:spLocks noGrp="1"/>
          </p:cNvSpPr>
          <p:nvPr>
            <p:ph type="title"/>
          </p:nvPr>
        </p:nvSpPr>
        <p:spPr>
          <a:xfrm>
            <a:off x="304800" y="595312"/>
            <a:ext cx="8534400" cy="852488"/>
          </a:xfrm>
        </p:spPr>
        <p:txBody>
          <a:bodyPr>
            <a:noAutofit/>
          </a:bodyPr>
          <a:lstStyle/>
          <a:p>
            <a:pPr algn="ctr"/>
            <a:r>
              <a:rPr lang="en-US" b="1" dirty="0" smtClean="0">
                <a:solidFill>
                  <a:schemeClr val="accent1"/>
                </a:solidFill>
              </a:rPr>
              <a:t>Does Polarity Annotation Matter in Users’ Searches?</a:t>
            </a:r>
          </a:p>
        </p:txBody>
      </p:sp>
      <p:sp>
        <p:nvSpPr>
          <p:cNvPr id="18435" name="Content Placeholder 2"/>
          <p:cNvSpPr>
            <a:spLocks noGrp="1"/>
          </p:cNvSpPr>
          <p:nvPr>
            <p:ph idx="1"/>
          </p:nvPr>
        </p:nvSpPr>
        <p:spPr>
          <a:xfrm>
            <a:off x="914400" y="1600200"/>
            <a:ext cx="7772400" cy="4572000"/>
          </a:xfrm>
        </p:spPr>
        <p:txBody>
          <a:bodyPr>
            <a:normAutofit/>
          </a:bodyPr>
          <a:lstStyle/>
          <a:p>
            <a:r>
              <a:rPr lang="en-US" sz="2800" dirty="0" smtClean="0">
                <a:latin typeface="+mj-lt"/>
              </a:rPr>
              <a:t>Product Reviews</a:t>
            </a:r>
          </a:p>
          <a:p>
            <a:pPr lvl="1"/>
            <a:r>
              <a:rPr lang="en-US" dirty="0" smtClean="0">
                <a:latin typeface="+mj-lt"/>
              </a:rPr>
              <a:t>81% of Internet users search for product reviews</a:t>
            </a:r>
          </a:p>
          <a:p>
            <a:pPr lvl="2"/>
            <a:r>
              <a:rPr lang="en-US" sz="2400" dirty="0" smtClean="0">
                <a:latin typeface="+mj-lt"/>
              </a:rPr>
              <a:t>20% do so on each typical day</a:t>
            </a:r>
          </a:p>
          <a:p>
            <a:pPr lvl="1"/>
            <a:r>
              <a:rPr lang="en-US" dirty="0" smtClean="0">
                <a:latin typeface="+mj-lt"/>
              </a:rPr>
              <a:t>73% - 87% say reviews have a significant influence on their purchases</a:t>
            </a:r>
          </a:p>
          <a:p>
            <a:pPr lvl="1"/>
            <a:r>
              <a:rPr lang="en-US" dirty="0" smtClean="0">
                <a:latin typeface="+mj-lt"/>
              </a:rPr>
              <a:t>32% have provided a rating on a product, service, or person via an online rating system</a:t>
            </a:r>
          </a:p>
          <a:p>
            <a:pPr>
              <a:buFont typeface="Wingdings" pitchFamily="2" charset="2"/>
              <a:buNone/>
            </a:pPr>
            <a:endParaRPr lang="en-US" sz="1400" dirty="0" smtClean="0">
              <a:latin typeface="+mj-lt"/>
            </a:endParaRPr>
          </a:p>
          <a:p>
            <a:r>
              <a:rPr lang="en-US" sz="2800" dirty="0" smtClean="0">
                <a:latin typeface="+mj-lt"/>
              </a:rPr>
              <a:t>Political Opinions</a:t>
            </a:r>
          </a:p>
          <a:p>
            <a:pPr lvl="1"/>
            <a:r>
              <a:rPr lang="en-US" dirty="0" smtClean="0">
                <a:latin typeface="+mj-lt"/>
              </a:rPr>
              <a:t>In recent US elections, 34% Americans searched the web to find perspectives that </a:t>
            </a:r>
            <a:r>
              <a:rPr lang="en-US" b="1" dirty="0" smtClean="0">
                <a:latin typeface="+mj-lt"/>
              </a:rPr>
              <a:t>differed from their own</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76200"/>
            <a:ext cx="7772400" cy="1143000"/>
          </a:xfrm>
        </p:spPr>
        <p:txBody>
          <a:bodyPr>
            <a:normAutofit/>
          </a:bodyPr>
          <a:lstStyle/>
          <a:p>
            <a:pPr algn="ctr" eaLnBrk="1" hangingPunct="1"/>
            <a:r>
              <a:rPr lang="en-US" b="1" dirty="0" smtClean="0">
                <a:solidFill>
                  <a:schemeClr val="accent1"/>
                </a:solidFill>
              </a:rPr>
              <a:t>Application 1 – Classifying Reviews</a:t>
            </a:r>
          </a:p>
        </p:txBody>
      </p:sp>
      <p:sp>
        <p:nvSpPr>
          <p:cNvPr id="28675" name="Rectangle 3"/>
          <p:cNvSpPr>
            <a:spLocks noGrp="1" noChangeArrowheads="1"/>
          </p:cNvSpPr>
          <p:nvPr>
            <p:ph type="body" idx="1"/>
          </p:nvPr>
        </p:nvSpPr>
        <p:spPr/>
        <p:txBody>
          <a:bodyPr>
            <a:normAutofit fontScale="92500" lnSpcReduction="10000"/>
          </a:bodyPr>
          <a:lstStyle/>
          <a:p>
            <a:pPr eaLnBrk="1" hangingPunct="1"/>
            <a:r>
              <a:rPr lang="en-US" sz="2800" dirty="0" smtClean="0">
                <a:latin typeface="+mj-lt"/>
              </a:rPr>
              <a:t>Task – processing new reviews</a:t>
            </a:r>
          </a:p>
          <a:p>
            <a:pPr lvl="1" eaLnBrk="1" hangingPunct="1"/>
            <a:r>
              <a:rPr lang="en-US" sz="2400" dirty="0" smtClean="0">
                <a:latin typeface="+mj-lt"/>
              </a:rPr>
              <a:t>Part-Of-Speech tagging</a:t>
            </a:r>
          </a:p>
          <a:p>
            <a:pPr lvl="1" eaLnBrk="1" hangingPunct="1"/>
            <a:r>
              <a:rPr lang="en-US" sz="2400" dirty="0" smtClean="0">
                <a:latin typeface="+mj-lt"/>
              </a:rPr>
              <a:t>Recognition of phrases with ADJs or ADVs</a:t>
            </a:r>
          </a:p>
          <a:p>
            <a:pPr lvl="1" eaLnBrk="1" hangingPunct="1"/>
            <a:r>
              <a:rPr lang="en-US" sz="2400" dirty="0" smtClean="0">
                <a:latin typeface="+mj-lt"/>
              </a:rPr>
              <a:t>Calculate SO-PMI of each phrase</a:t>
            </a:r>
          </a:p>
          <a:p>
            <a:pPr lvl="1" eaLnBrk="1" hangingPunct="1"/>
            <a:r>
              <a:rPr lang="en-US" sz="2400" dirty="0" smtClean="0">
                <a:latin typeface="+mj-lt"/>
              </a:rPr>
              <a:t>Compute average SO of extracted phrases</a:t>
            </a:r>
          </a:p>
          <a:p>
            <a:pPr lvl="1" eaLnBrk="1" hangingPunct="1"/>
            <a:r>
              <a:rPr lang="en-US" sz="2400" dirty="0" smtClean="0">
                <a:latin typeface="+mj-lt"/>
              </a:rPr>
              <a:t>Assign + or – to the review</a:t>
            </a:r>
          </a:p>
          <a:p>
            <a:pPr eaLnBrk="1" hangingPunct="1">
              <a:buNone/>
            </a:pPr>
            <a:endParaRPr lang="en-US" sz="2800" dirty="0" smtClean="0">
              <a:latin typeface="+mj-lt"/>
            </a:endParaRPr>
          </a:p>
          <a:p>
            <a:pPr eaLnBrk="1" hangingPunct="1"/>
            <a:r>
              <a:rPr lang="en-US" sz="2800" dirty="0" smtClean="0">
                <a:latin typeface="+mj-lt"/>
              </a:rPr>
              <a:t>Challenge</a:t>
            </a:r>
          </a:p>
          <a:p>
            <a:pPr lvl="1" eaLnBrk="1" hangingPunct="1"/>
            <a:r>
              <a:rPr lang="en-US" sz="2400" dirty="0" smtClean="0">
                <a:latin typeface="+mj-lt"/>
              </a:rPr>
              <a:t>Positive reviews may have words with negative SO, although subjective evaluation is positive (and vice versa)</a:t>
            </a:r>
          </a:p>
          <a:p>
            <a:pPr lvl="1" eaLnBrk="1" hangingPunct="1"/>
            <a:endParaRPr lang="en-US" dirty="0" smtClean="0">
              <a:latin typeface="+mj-lt"/>
            </a:endParaRPr>
          </a:p>
          <a:p>
            <a:r>
              <a:rPr lang="en-US" sz="2800" dirty="0" smtClean="0">
                <a:latin typeface="+mj-lt"/>
              </a:rPr>
              <a:t>Typical performance is in range of 80% – 95%</a:t>
            </a:r>
          </a:p>
          <a:p>
            <a:endParaRPr lang="en-US" sz="2600" dirty="0" smtClean="0">
              <a:latin typeface="+mj-lt"/>
            </a:endParaRPr>
          </a:p>
          <a:p>
            <a:pPr eaLnBrk="1" hangingPunct="1"/>
            <a:endParaRPr lang="en-US" sz="2800" dirty="0" smtClean="0"/>
          </a:p>
          <a:p>
            <a:pPr lvl="1" eaLnBrk="1" hangingPunct="1"/>
            <a:endParaRPr lang="en-US" sz="24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52400" y="214312"/>
            <a:ext cx="8763000" cy="852488"/>
          </a:xfrm>
        </p:spPr>
        <p:txBody>
          <a:bodyPr>
            <a:noAutofit/>
          </a:bodyPr>
          <a:lstStyle/>
          <a:p>
            <a:pPr algn="ctr" eaLnBrk="1" hangingPunct="1"/>
            <a:r>
              <a:rPr lang="en-US" b="1" dirty="0" smtClean="0">
                <a:solidFill>
                  <a:schemeClr val="accent1"/>
                </a:solidFill>
                <a:cs typeface="Times New Roman" pitchFamily="18" charset="0"/>
              </a:rPr>
              <a:t>Application 2 – Shopping Engines</a:t>
            </a:r>
            <a:endParaRPr lang="en-US" b="1" dirty="0" smtClean="0">
              <a:solidFill>
                <a:schemeClr val="accent1"/>
              </a:solidFill>
            </a:endParaRPr>
          </a:p>
        </p:txBody>
      </p:sp>
      <p:sp>
        <p:nvSpPr>
          <p:cNvPr id="29699" name="Rectangle 3"/>
          <p:cNvSpPr>
            <a:spLocks noGrp="1" noChangeArrowheads="1"/>
          </p:cNvSpPr>
          <p:nvPr>
            <p:ph type="body" idx="1"/>
          </p:nvPr>
        </p:nvSpPr>
        <p:spPr>
          <a:xfrm>
            <a:off x="914400" y="1447800"/>
            <a:ext cx="7772400" cy="5638800"/>
          </a:xfrm>
        </p:spPr>
        <p:txBody>
          <a:bodyPr>
            <a:normAutofit/>
          </a:bodyPr>
          <a:lstStyle/>
          <a:p>
            <a:pPr eaLnBrk="1" hangingPunct="1">
              <a:lnSpc>
                <a:spcPct val="90000"/>
              </a:lnSpc>
            </a:pPr>
            <a:r>
              <a:rPr lang="en-US" sz="2400" i="1" dirty="0" smtClean="0">
                <a:latin typeface="+mj-lt"/>
                <a:cs typeface="Times New Roman" pitchFamily="18" charset="0"/>
              </a:rPr>
              <a:t>Shopping.com</a:t>
            </a:r>
          </a:p>
          <a:p>
            <a:pPr eaLnBrk="1" hangingPunct="1">
              <a:lnSpc>
                <a:spcPct val="90000"/>
              </a:lnSpc>
            </a:pPr>
            <a:r>
              <a:rPr lang="en-US" sz="2400" i="1" dirty="0" err="1" smtClean="0">
                <a:latin typeface="+mj-lt"/>
                <a:cs typeface="Times New Roman" pitchFamily="18" charset="0"/>
              </a:rPr>
              <a:t>Epinions</a:t>
            </a:r>
            <a:r>
              <a:rPr lang="en-US" sz="2400" i="1" dirty="0" smtClean="0">
                <a:latin typeface="+mj-lt"/>
                <a:cs typeface="Times New Roman" pitchFamily="18" charset="0"/>
              </a:rPr>
              <a:t> </a:t>
            </a:r>
          </a:p>
          <a:p>
            <a:pPr eaLnBrk="1" hangingPunct="1">
              <a:lnSpc>
                <a:spcPct val="90000"/>
              </a:lnSpc>
            </a:pPr>
            <a:r>
              <a:rPr lang="en-US" sz="2400" i="1" dirty="0" err="1" smtClean="0">
                <a:latin typeface="+mj-lt"/>
                <a:cs typeface="Times New Roman" pitchFamily="18" charset="0"/>
              </a:rPr>
              <a:t>Dealtime</a:t>
            </a:r>
            <a:endParaRPr lang="en-US" sz="2400" i="1" dirty="0" smtClean="0">
              <a:latin typeface="+mj-lt"/>
              <a:cs typeface="Times New Roman" pitchFamily="18" charset="0"/>
            </a:endParaRPr>
          </a:p>
          <a:p>
            <a:pPr algn="just" eaLnBrk="1" hangingPunct="1">
              <a:lnSpc>
                <a:spcPct val="90000"/>
              </a:lnSpc>
            </a:pPr>
            <a:r>
              <a:rPr lang="en-US" sz="2400" dirty="0" smtClean="0">
                <a:solidFill>
                  <a:srgbClr val="000000"/>
                </a:solidFill>
                <a:latin typeface="+mj-lt"/>
                <a:cs typeface="Times New Roman" pitchFamily="18" charset="0"/>
              </a:rPr>
              <a:t>Provide product reviews </a:t>
            </a:r>
          </a:p>
          <a:p>
            <a:pPr lvl="1" eaLnBrk="1" hangingPunct="1">
              <a:lnSpc>
                <a:spcPct val="90000"/>
              </a:lnSpc>
            </a:pPr>
            <a:r>
              <a:rPr lang="en-US" dirty="0" smtClean="0">
                <a:solidFill>
                  <a:srgbClr val="000000"/>
                </a:solidFill>
                <a:latin typeface="+mj-lt"/>
                <a:cs typeface="Times New Roman" pitchFamily="18" charset="0"/>
              </a:rPr>
              <a:t>More than simple thumbs up or thumbs down</a:t>
            </a:r>
          </a:p>
          <a:p>
            <a:pPr lvl="1" eaLnBrk="1" hangingPunct="1">
              <a:lnSpc>
                <a:spcPct val="90000"/>
              </a:lnSpc>
            </a:pPr>
            <a:r>
              <a:rPr lang="en-US" dirty="0" smtClean="0">
                <a:solidFill>
                  <a:srgbClr val="000000"/>
                </a:solidFill>
                <a:latin typeface="+mj-lt"/>
                <a:cs typeface="Times New Roman" pitchFamily="18" charset="0"/>
              </a:rPr>
              <a:t>Summarized form</a:t>
            </a:r>
          </a:p>
          <a:p>
            <a:pPr lvl="1" eaLnBrk="1" hangingPunct="1">
              <a:lnSpc>
                <a:spcPct val="90000"/>
              </a:lnSpc>
            </a:pPr>
            <a:r>
              <a:rPr lang="en-US" dirty="0" smtClean="0">
                <a:solidFill>
                  <a:srgbClr val="000000"/>
                </a:solidFill>
                <a:latin typeface="+mj-lt"/>
                <a:cs typeface="Times New Roman" pitchFamily="18" charset="0"/>
              </a:rPr>
              <a:t>Detailed reviews</a:t>
            </a:r>
          </a:p>
          <a:p>
            <a:pPr>
              <a:lnSpc>
                <a:spcPct val="90000"/>
              </a:lnSpc>
            </a:pPr>
            <a:r>
              <a:rPr lang="en-US" sz="2400" dirty="0" smtClean="0">
                <a:solidFill>
                  <a:srgbClr val="000000"/>
                </a:solidFill>
                <a:latin typeface="+mj-lt"/>
                <a:cs typeface="Times New Roman" pitchFamily="18" charset="0"/>
              </a:rPr>
              <a:t>Data is mined from full reviews</a:t>
            </a:r>
          </a:p>
          <a:p>
            <a:pPr lvl="1" algn="just"/>
            <a:r>
              <a:rPr lang="en-US" dirty="0" smtClean="0">
                <a:solidFill>
                  <a:srgbClr val="333333"/>
                </a:solidFill>
                <a:latin typeface="+mj-lt"/>
                <a:cs typeface="Times New Roman" pitchFamily="18" charset="0"/>
              </a:rPr>
              <a:t>Pros </a:t>
            </a:r>
          </a:p>
          <a:p>
            <a:pPr lvl="1" algn="just"/>
            <a:r>
              <a:rPr lang="en-US" dirty="0" smtClean="0">
                <a:solidFill>
                  <a:srgbClr val="333333"/>
                </a:solidFill>
                <a:latin typeface="+mj-lt"/>
                <a:cs typeface="Times New Roman" pitchFamily="18" charset="0"/>
              </a:rPr>
              <a:t>Cons</a:t>
            </a:r>
          </a:p>
          <a:p>
            <a:pPr eaLnBrk="1" hangingPunct="1">
              <a:lnSpc>
                <a:spcPct val="90000"/>
              </a:lnSpc>
            </a:pPr>
            <a:r>
              <a:rPr lang="en-US" sz="2400" dirty="0" smtClean="0">
                <a:solidFill>
                  <a:srgbClr val="000000"/>
                </a:solidFill>
                <a:latin typeface="+mj-lt"/>
                <a:cs typeface="Times New Roman" pitchFamily="18" charset="0"/>
              </a:rPr>
              <a:t>Next Goal</a:t>
            </a:r>
          </a:p>
          <a:p>
            <a:pPr lvl="1">
              <a:lnSpc>
                <a:spcPct val="90000"/>
              </a:lnSpc>
            </a:pPr>
            <a:r>
              <a:rPr lang="en-US" dirty="0" smtClean="0">
                <a:solidFill>
                  <a:srgbClr val="000000"/>
                </a:solidFill>
                <a:latin typeface="+mj-lt"/>
                <a:cs typeface="Times New Roman" pitchFamily="18" charset="0"/>
              </a:rPr>
              <a:t>More specialized focus of SO</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0"/>
            <a:ext cx="7772400" cy="1143000"/>
          </a:xfrm>
        </p:spPr>
        <p:txBody>
          <a:bodyPr>
            <a:normAutofit/>
          </a:bodyPr>
          <a:lstStyle/>
          <a:p>
            <a:pPr algn="ctr"/>
            <a:r>
              <a:rPr lang="en-US" b="1" dirty="0" smtClean="0">
                <a:solidFill>
                  <a:schemeClr val="accent1"/>
                </a:solidFill>
              </a:rPr>
              <a:t>Sample Reviews of iPod</a:t>
            </a:r>
          </a:p>
        </p:txBody>
      </p:sp>
      <p:sp>
        <p:nvSpPr>
          <p:cNvPr id="30723" name="Content Placeholder 2"/>
          <p:cNvSpPr>
            <a:spLocks noGrp="1"/>
          </p:cNvSpPr>
          <p:nvPr>
            <p:ph idx="1"/>
          </p:nvPr>
        </p:nvSpPr>
        <p:spPr>
          <a:xfrm>
            <a:off x="1066800" y="1447800"/>
            <a:ext cx="7772400" cy="5181600"/>
          </a:xfrm>
        </p:spPr>
        <p:txBody>
          <a:bodyPr>
            <a:normAutofit lnSpcReduction="10000"/>
          </a:bodyPr>
          <a:lstStyle/>
          <a:p>
            <a:pPr>
              <a:buFont typeface="Wingdings" pitchFamily="2" charset="2"/>
              <a:buNone/>
            </a:pPr>
            <a:r>
              <a:rPr lang="en-US" sz="2400" b="1" dirty="0" smtClean="0">
                <a:latin typeface="+mj-lt"/>
              </a:rPr>
              <a:t>Pros:</a:t>
            </a:r>
            <a:r>
              <a:rPr lang="en-US" sz="2400" dirty="0" smtClean="0">
                <a:latin typeface="+mj-lt"/>
              </a:rPr>
              <a:t> </a:t>
            </a:r>
            <a:r>
              <a:rPr lang="en-US" sz="2000" dirty="0" smtClean="0">
                <a:latin typeface="+mj-lt"/>
              </a:rPr>
              <a:t/>
            </a:r>
            <a:br>
              <a:rPr lang="en-US" sz="2000" dirty="0" smtClean="0">
                <a:latin typeface="+mj-lt"/>
              </a:rPr>
            </a:br>
            <a:r>
              <a:rPr lang="en-US" sz="2400" dirty="0" smtClean="0">
                <a:latin typeface="+mj-lt"/>
              </a:rPr>
              <a:t>-  Wi-Fi and Safari, you'll never be lost again </a:t>
            </a:r>
            <a:br>
              <a:rPr lang="en-US" sz="2400" dirty="0" smtClean="0">
                <a:latin typeface="+mj-lt"/>
              </a:rPr>
            </a:br>
            <a:r>
              <a:rPr lang="en-US" sz="2400" dirty="0" smtClean="0">
                <a:latin typeface="+mj-lt"/>
              </a:rPr>
              <a:t>-  Beautiful graphics and screen </a:t>
            </a:r>
            <a:br>
              <a:rPr lang="en-US" sz="2400" dirty="0" smtClean="0">
                <a:latin typeface="+mj-lt"/>
              </a:rPr>
            </a:br>
            <a:r>
              <a:rPr lang="en-US" sz="2400" dirty="0" smtClean="0">
                <a:latin typeface="+mj-lt"/>
              </a:rPr>
              <a:t>-  Very slim and lightweight </a:t>
            </a:r>
            <a:br>
              <a:rPr lang="en-US" sz="2400" dirty="0" smtClean="0">
                <a:latin typeface="+mj-lt"/>
              </a:rPr>
            </a:br>
            <a:r>
              <a:rPr lang="en-US" sz="2400" dirty="0" smtClean="0">
                <a:latin typeface="+mj-lt"/>
              </a:rPr>
              <a:t>-  Cover Flow is a beautiful feature </a:t>
            </a:r>
            <a:br>
              <a:rPr lang="en-US" sz="2400" dirty="0" smtClean="0">
                <a:latin typeface="+mj-lt"/>
              </a:rPr>
            </a:br>
            <a:r>
              <a:rPr lang="en-US" sz="2400" dirty="0" smtClean="0">
                <a:latin typeface="+mj-lt"/>
              </a:rPr>
              <a:t>-  Can see photos on portable device with amazing 	graphics </a:t>
            </a:r>
            <a:br>
              <a:rPr lang="en-US" sz="2400" dirty="0" smtClean="0">
                <a:latin typeface="+mj-lt"/>
              </a:rPr>
            </a:br>
            <a:r>
              <a:rPr lang="en-US" sz="2400" dirty="0" smtClean="0">
                <a:latin typeface="+mj-lt"/>
              </a:rPr>
              <a:t>-  It's set up so you can surf the web and still listen to 	your music at the same time</a:t>
            </a:r>
          </a:p>
          <a:p>
            <a:pPr>
              <a:buFont typeface="Wingdings" pitchFamily="2" charset="2"/>
              <a:buNone/>
            </a:pPr>
            <a:r>
              <a:rPr lang="en-US" sz="2400" b="1" dirty="0" smtClean="0">
                <a:latin typeface="+mj-lt"/>
              </a:rPr>
              <a:t>Cons:</a:t>
            </a:r>
            <a:r>
              <a:rPr lang="en-US" sz="2400" dirty="0" smtClean="0">
                <a:latin typeface="+mj-lt"/>
              </a:rPr>
              <a:t/>
            </a:r>
            <a:br>
              <a:rPr lang="en-US" sz="2400" dirty="0" smtClean="0">
                <a:latin typeface="+mj-lt"/>
              </a:rPr>
            </a:br>
            <a:r>
              <a:rPr lang="en-US" sz="2400" dirty="0" smtClean="0">
                <a:latin typeface="+mj-lt"/>
              </a:rPr>
              <a:t>-  Wi-Fi can be temperamental </a:t>
            </a:r>
            <a:br>
              <a:rPr lang="en-US" sz="2400" dirty="0" smtClean="0">
                <a:latin typeface="+mj-lt"/>
              </a:rPr>
            </a:br>
            <a:r>
              <a:rPr lang="en-US" sz="2400" dirty="0" smtClean="0">
                <a:latin typeface="+mj-lt"/>
              </a:rPr>
              <a:t>-  Safari keyboard is missing some needed symbols </a:t>
            </a:r>
            <a:br>
              <a:rPr lang="en-US" sz="2400" dirty="0" smtClean="0">
                <a:latin typeface="+mj-lt"/>
              </a:rPr>
            </a:br>
            <a:r>
              <a:rPr lang="en-US" sz="2400" dirty="0" smtClean="0">
                <a:latin typeface="+mj-lt"/>
              </a:rPr>
              <a:t>-  No hard drive capability </a:t>
            </a:r>
            <a:br>
              <a:rPr lang="en-US" sz="2400" dirty="0" smtClean="0">
                <a:latin typeface="+mj-lt"/>
              </a:rPr>
            </a:br>
            <a:r>
              <a:rPr lang="en-US" sz="2400" dirty="0" smtClean="0">
                <a:latin typeface="+mj-lt"/>
              </a:rPr>
              <a:t>-  Awful headphones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973343064"/>
              </p:ext>
            </p:extLst>
          </p:nvPr>
        </p:nvGraphicFramePr>
        <p:xfrm>
          <a:off x="914400" y="1447800"/>
          <a:ext cx="7772400" cy="356616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044146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76200"/>
            <a:ext cx="7772400" cy="1143000"/>
          </a:xfrm>
        </p:spPr>
        <p:txBody>
          <a:bodyPr>
            <a:normAutofit/>
          </a:bodyPr>
          <a:lstStyle/>
          <a:p>
            <a:pPr algn="ctr"/>
            <a:r>
              <a:rPr lang="en-US" b="1" dirty="0" err="1" smtClean="0">
                <a:solidFill>
                  <a:schemeClr val="accent1"/>
                </a:solidFill>
              </a:rPr>
              <a:t>SentiWordNet</a:t>
            </a:r>
            <a:endParaRPr lang="en-US" b="1" dirty="0" smtClean="0">
              <a:solidFill>
                <a:schemeClr val="accent1"/>
              </a:solidFill>
            </a:endParaRPr>
          </a:p>
        </p:txBody>
      </p:sp>
      <p:sp>
        <p:nvSpPr>
          <p:cNvPr id="3" name="Content Placeholder 2"/>
          <p:cNvSpPr>
            <a:spLocks noGrp="1"/>
          </p:cNvSpPr>
          <p:nvPr>
            <p:ph idx="1"/>
          </p:nvPr>
        </p:nvSpPr>
        <p:spPr>
          <a:xfrm>
            <a:off x="533400" y="1435100"/>
            <a:ext cx="8077200" cy="4724400"/>
          </a:xfrm>
        </p:spPr>
        <p:txBody>
          <a:bodyPr>
            <a:normAutofit/>
          </a:bodyPr>
          <a:lstStyle/>
          <a:p>
            <a:pPr>
              <a:defRPr/>
            </a:pPr>
            <a:r>
              <a:rPr lang="en-US" sz="2400" dirty="0" smtClean="0">
                <a:latin typeface="+mj-lt"/>
              </a:rPr>
              <a:t>A lexical resource in which each </a:t>
            </a:r>
            <a:r>
              <a:rPr lang="en-US" sz="2400" dirty="0" err="1" smtClean="0">
                <a:latin typeface="+mj-lt"/>
              </a:rPr>
              <a:t>Synset</a:t>
            </a:r>
            <a:r>
              <a:rPr lang="en-US" sz="2400" dirty="0" smtClean="0">
                <a:latin typeface="+mj-lt"/>
              </a:rPr>
              <a:t> of WORDNET is annotated with 3 numerical scores</a:t>
            </a:r>
          </a:p>
          <a:p>
            <a:pPr marL="914400" lvl="1" indent="-457200">
              <a:buFont typeface="+mj-lt"/>
              <a:buAutoNum type="arabicPeriod"/>
              <a:defRPr/>
            </a:pPr>
            <a:r>
              <a:rPr lang="en-US" sz="2000" dirty="0" smtClean="0">
                <a:latin typeface="+mj-lt"/>
                <a:ea typeface="+mn-ea"/>
                <a:cs typeface="+mn-cs"/>
              </a:rPr>
              <a:t>Is it subjective or objective?</a:t>
            </a:r>
          </a:p>
          <a:p>
            <a:pPr marL="914400" lvl="1" indent="-457200">
              <a:buFont typeface="+mj-lt"/>
              <a:buAutoNum type="arabicPeriod"/>
              <a:defRPr/>
            </a:pPr>
            <a:r>
              <a:rPr lang="en-US" sz="2000" dirty="0" smtClean="0">
                <a:latin typeface="+mj-lt"/>
                <a:ea typeface="+mn-ea"/>
                <a:cs typeface="+mn-cs"/>
              </a:rPr>
              <a:t>If subjective is it Positive or Negative? </a:t>
            </a:r>
          </a:p>
          <a:p>
            <a:pPr marL="914400" lvl="1" indent="-457200">
              <a:buFont typeface="+mj-lt"/>
              <a:buAutoNum type="arabicPeriod"/>
              <a:defRPr/>
            </a:pPr>
            <a:r>
              <a:rPr lang="en-US" sz="2000" dirty="0" smtClean="0">
                <a:latin typeface="+mj-lt"/>
                <a:ea typeface="+mn-ea"/>
                <a:cs typeface="+mn-cs"/>
              </a:rPr>
              <a:t>To what degree are terms contained in the </a:t>
            </a:r>
            <a:r>
              <a:rPr lang="en-US" sz="2000" dirty="0" err="1" smtClean="0">
                <a:latin typeface="+mj-lt"/>
                <a:ea typeface="+mn-ea"/>
                <a:cs typeface="+mn-cs"/>
              </a:rPr>
              <a:t>Synset</a:t>
            </a:r>
            <a:r>
              <a:rPr lang="en-US" sz="2000" dirty="0" smtClean="0">
                <a:latin typeface="+mj-lt"/>
                <a:ea typeface="+mn-ea"/>
                <a:cs typeface="+mn-cs"/>
              </a:rPr>
              <a:t> subjective?</a:t>
            </a:r>
          </a:p>
          <a:p>
            <a:pPr lvl="3">
              <a:defRPr/>
            </a:pPr>
            <a:r>
              <a:rPr lang="en-US" dirty="0" smtClean="0">
                <a:latin typeface="+mj-lt"/>
                <a:ea typeface="+mn-ea"/>
                <a:cs typeface="+mn-cs"/>
              </a:rPr>
              <a:t>E.g. Weakly, Mildly, Strongly (Positive or Negative)</a:t>
            </a:r>
          </a:p>
          <a:p>
            <a:pPr lvl="3">
              <a:defRPr/>
            </a:pPr>
            <a:endParaRPr lang="en-US" sz="1050" dirty="0" smtClean="0">
              <a:latin typeface="+mj-lt"/>
              <a:ea typeface="+mn-ea"/>
              <a:cs typeface="+mn-cs"/>
            </a:endParaRPr>
          </a:p>
          <a:p>
            <a:pPr>
              <a:defRPr/>
            </a:pPr>
            <a:r>
              <a:rPr lang="en-US" sz="2400" dirty="0" smtClean="0">
                <a:latin typeface="+mj-lt"/>
              </a:rPr>
              <a:t>As a graded lexical resource, it appears to provide enough information to capture nuances</a:t>
            </a:r>
          </a:p>
          <a:p>
            <a:pPr>
              <a:defRPr/>
            </a:pPr>
            <a:endParaRPr lang="en-US" sz="1050" dirty="0" smtClean="0">
              <a:latin typeface="+mj-lt"/>
            </a:endParaRPr>
          </a:p>
          <a:p>
            <a:pPr>
              <a:defRPr/>
            </a:pPr>
            <a:r>
              <a:rPr lang="en-US" sz="2400" dirty="0" smtClean="0">
                <a:latin typeface="+mj-lt"/>
              </a:rPr>
              <a:t>Freely available for research purposes, with a Web-based graphical user interface</a:t>
            </a:r>
          </a:p>
        </p:txBody>
      </p:sp>
      <p:sp>
        <p:nvSpPr>
          <p:cNvPr id="24580" name="TextBox 3"/>
          <p:cNvSpPr txBox="1">
            <a:spLocks noChangeArrowheads="1"/>
          </p:cNvSpPr>
          <p:nvPr/>
        </p:nvSpPr>
        <p:spPr bwMode="auto">
          <a:xfrm>
            <a:off x="762000" y="6334125"/>
            <a:ext cx="8077200" cy="338554"/>
          </a:xfrm>
          <a:prstGeom prst="rect">
            <a:avLst/>
          </a:prstGeom>
          <a:noFill/>
          <a:ln w="9525">
            <a:noFill/>
            <a:miter lim="800000"/>
            <a:headEnd/>
            <a:tailEnd/>
          </a:ln>
        </p:spPr>
        <p:txBody>
          <a:bodyPr wrap="square">
            <a:spAutoFit/>
          </a:bodyPr>
          <a:lstStyle/>
          <a:p>
            <a:r>
              <a:rPr lang="en-US" sz="1600" dirty="0" err="1"/>
              <a:t>Esuli</a:t>
            </a:r>
            <a:r>
              <a:rPr lang="en-US" sz="1600" dirty="0"/>
              <a:t> &amp; </a:t>
            </a:r>
            <a:r>
              <a:rPr lang="en-US" sz="1600" dirty="0" err="1"/>
              <a:t>Sebastiani</a:t>
            </a:r>
            <a:r>
              <a:rPr lang="en-US" sz="1600" dirty="0"/>
              <a:t>, (</a:t>
            </a:r>
            <a:r>
              <a:rPr lang="en-US" sz="1600" dirty="0" smtClean="0"/>
              <a:t>2006). </a:t>
            </a:r>
            <a:r>
              <a:rPr lang="en-US" sz="1600" dirty="0"/>
              <a:t>SENTIWORDNET: A Publicly Available Lexical Resource for Opinion Mining.</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0" y="0"/>
            <a:ext cx="7772400" cy="1143000"/>
          </a:xfrm>
        </p:spPr>
        <p:txBody>
          <a:bodyPr>
            <a:normAutofit/>
          </a:bodyPr>
          <a:lstStyle/>
          <a:p>
            <a:pPr algn="ctr"/>
            <a:r>
              <a:rPr lang="en-US" b="1" dirty="0" err="1" smtClean="0"/>
              <a:t>SentiWordNet</a:t>
            </a:r>
            <a:r>
              <a:rPr lang="en-US" b="1" dirty="0" smtClean="0"/>
              <a:t> </a:t>
            </a:r>
            <a:r>
              <a:rPr lang="en-US" b="1" dirty="0" err="1" smtClean="0"/>
              <a:t>Synset</a:t>
            </a:r>
            <a:r>
              <a:rPr lang="en-US" b="1" dirty="0" smtClean="0"/>
              <a:t> Evaluation</a:t>
            </a:r>
          </a:p>
        </p:txBody>
      </p:sp>
      <p:pic>
        <p:nvPicPr>
          <p:cNvPr id="26627" name="Picture 2"/>
          <p:cNvPicPr>
            <a:picLocks noGrp="1" noChangeAspect="1" noChangeArrowheads="1"/>
          </p:cNvPicPr>
          <p:nvPr>
            <p:ph idx="1"/>
          </p:nvPr>
        </p:nvPicPr>
        <p:blipFill>
          <a:blip r:embed="rId2" cstate="print"/>
          <a:srcRect/>
          <a:stretch>
            <a:fillRect/>
          </a:stretch>
        </p:blipFill>
        <p:spPr>
          <a:xfrm>
            <a:off x="2065338" y="1447800"/>
            <a:ext cx="5775325" cy="4724400"/>
          </a:xfrm>
          <a:noFill/>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0"/>
            <a:ext cx="7772400" cy="1143000"/>
          </a:xfrm>
        </p:spPr>
        <p:txBody>
          <a:bodyPr>
            <a:normAutofit/>
          </a:bodyPr>
          <a:lstStyle/>
          <a:p>
            <a:pPr algn="ctr"/>
            <a:r>
              <a:rPr lang="en-US" b="1" dirty="0" err="1" smtClean="0">
                <a:solidFill>
                  <a:schemeClr val="accent1"/>
                </a:solidFill>
              </a:rPr>
              <a:t>SentiWordNet</a:t>
            </a:r>
            <a:r>
              <a:rPr lang="en-US" b="1" dirty="0" smtClean="0">
                <a:solidFill>
                  <a:schemeClr val="accent1"/>
                </a:solidFill>
              </a:rPr>
              <a:t> Evaluation</a:t>
            </a:r>
            <a:endParaRPr lang="en-US" dirty="0" smtClean="0">
              <a:solidFill>
                <a:schemeClr val="accent1"/>
              </a:solidFill>
            </a:endParaRPr>
          </a:p>
        </p:txBody>
      </p:sp>
      <p:sp>
        <p:nvSpPr>
          <p:cNvPr id="3" name="Content Placeholder 2"/>
          <p:cNvSpPr>
            <a:spLocks noGrp="1"/>
          </p:cNvSpPr>
          <p:nvPr>
            <p:ph idx="1"/>
          </p:nvPr>
        </p:nvSpPr>
        <p:spPr>
          <a:xfrm>
            <a:off x="762000" y="1447800"/>
            <a:ext cx="7848600" cy="4572000"/>
          </a:xfrm>
        </p:spPr>
        <p:txBody>
          <a:bodyPr>
            <a:normAutofit fontScale="85000" lnSpcReduction="10000"/>
          </a:bodyPr>
          <a:lstStyle/>
          <a:p>
            <a:pPr>
              <a:defRPr/>
            </a:pPr>
            <a:r>
              <a:rPr lang="en-US" sz="2800" dirty="0" smtClean="0">
                <a:latin typeface="+mj-lt"/>
              </a:rPr>
              <a:t>Produced a human </a:t>
            </a:r>
            <a:r>
              <a:rPr lang="en-US" sz="2800" dirty="0" err="1" smtClean="0">
                <a:latin typeface="+mj-lt"/>
              </a:rPr>
              <a:t>labelling</a:t>
            </a:r>
            <a:r>
              <a:rPr lang="en-US" sz="2800" dirty="0" smtClean="0">
                <a:latin typeface="+mj-lt"/>
              </a:rPr>
              <a:t> of a subset of 1,000 WORDNET </a:t>
            </a:r>
            <a:r>
              <a:rPr lang="en-US" sz="2800" dirty="0" err="1" smtClean="0">
                <a:latin typeface="+mj-lt"/>
              </a:rPr>
              <a:t>synsets</a:t>
            </a:r>
            <a:r>
              <a:rPr lang="en-US" sz="2800" dirty="0" smtClean="0">
                <a:latin typeface="+mj-lt"/>
              </a:rPr>
              <a:t> to use as a “gold standard”</a:t>
            </a:r>
          </a:p>
          <a:p>
            <a:pPr lvl="1">
              <a:defRPr/>
            </a:pPr>
            <a:r>
              <a:rPr lang="en-US" sz="2400" dirty="0" err="1" smtClean="0">
                <a:latin typeface="+mj-lt"/>
                <a:ea typeface="+mn-ea"/>
                <a:cs typeface="+mn-cs"/>
              </a:rPr>
              <a:t>Synsets</a:t>
            </a:r>
            <a:r>
              <a:rPr lang="en-US" sz="2400" dirty="0" smtClean="0">
                <a:latin typeface="+mj-lt"/>
                <a:ea typeface="+mn-ea"/>
                <a:cs typeface="+mn-cs"/>
              </a:rPr>
              <a:t> were tagged by five different evaluators</a:t>
            </a:r>
          </a:p>
          <a:p>
            <a:pPr lvl="1">
              <a:defRPr/>
            </a:pPr>
            <a:r>
              <a:rPr lang="en-US" sz="2400" dirty="0" smtClean="0">
                <a:latin typeface="+mj-lt"/>
                <a:ea typeface="+mn-ea"/>
                <a:cs typeface="+mn-cs"/>
              </a:rPr>
              <a:t>For each </a:t>
            </a:r>
            <a:r>
              <a:rPr lang="en-US" sz="2400" dirty="0" err="1" smtClean="0">
                <a:latin typeface="+mj-lt"/>
                <a:ea typeface="+mn-ea"/>
                <a:cs typeface="+mn-cs"/>
              </a:rPr>
              <a:t>synset</a:t>
            </a:r>
            <a:r>
              <a:rPr lang="en-US" sz="2400" dirty="0" smtClean="0">
                <a:latin typeface="+mj-lt"/>
                <a:ea typeface="+mn-ea"/>
                <a:cs typeface="+mn-cs"/>
              </a:rPr>
              <a:t>, each evaluator attributes a score for each of the three labels of interest such that the three scores sum up to 1.0 </a:t>
            </a:r>
            <a:r>
              <a:rPr lang="en-US" dirty="0" smtClean="0">
                <a:latin typeface="+mj-lt"/>
              </a:rPr>
              <a:t>through a graphical interface</a:t>
            </a:r>
            <a:endParaRPr lang="en-US" sz="2400" dirty="0" smtClean="0">
              <a:latin typeface="+mj-lt"/>
              <a:ea typeface="+mn-ea"/>
              <a:cs typeface="+mn-cs"/>
            </a:endParaRPr>
          </a:p>
          <a:p>
            <a:pPr lvl="1">
              <a:defRPr/>
            </a:pPr>
            <a:endParaRPr lang="en-US" sz="2400" dirty="0" smtClean="0">
              <a:latin typeface="+mj-lt"/>
              <a:ea typeface="+mn-ea"/>
              <a:cs typeface="+mn-cs"/>
            </a:endParaRPr>
          </a:p>
          <a:p>
            <a:pPr>
              <a:defRPr/>
            </a:pPr>
            <a:r>
              <a:rPr lang="en-US" sz="2800" dirty="0" smtClean="0">
                <a:solidFill>
                  <a:schemeClr val="tx2">
                    <a:lumMod val="60000"/>
                    <a:lumOff val="40000"/>
                  </a:schemeClr>
                </a:solidFill>
                <a:latin typeface="+mj-lt"/>
              </a:rPr>
              <a:t>Evaluated human scores as compared to scores assigned automatically to the same </a:t>
            </a:r>
            <a:r>
              <a:rPr lang="en-US" sz="2800" dirty="0" err="1" smtClean="0">
                <a:solidFill>
                  <a:schemeClr val="tx2">
                    <a:lumMod val="60000"/>
                    <a:lumOff val="40000"/>
                  </a:schemeClr>
                </a:solidFill>
                <a:latin typeface="+mj-lt"/>
              </a:rPr>
              <a:t>synsets</a:t>
            </a:r>
            <a:r>
              <a:rPr lang="en-US" sz="2800" dirty="0" smtClean="0">
                <a:solidFill>
                  <a:schemeClr val="tx2">
                    <a:lumMod val="60000"/>
                    <a:lumOff val="40000"/>
                  </a:schemeClr>
                </a:solidFill>
                <a:latin typeface="+mj-lt"/>
              </a:rPr>
              <a:t> in </a:t>
            </a:r>
            <a:r>
              <a:rPr lang="en-US" sz="2800" dirty="0" err="1" smtClean="0">
                <a:solidFill>
                  <a:schemeClr val="tx2">
                    <a:lumMod val="60000"/>
                    <a:lumOff val="40000"/>
                  </a:schemeClr>
                </a:solidFill>
                <a:latin typeface="+mj-lt"/>
              </a:rPr>
              <a:t>SentiWordNet</a:t>
            </a:r>
            <a:endParaRPr lang="en-US" sz="2800" dirty="0" smtClean="0">
              <a:solidFill>
                <a:schemeClr val="tx2">
                  <a:lumMod val="60000"/>
                  <a:lumOff val="40000"/>
                </a:schemeClr>
              </a:solidFill>
              <a:latin typeface="+mj-lt"/>
            </a:endParaRPr>
          </a:p>
          <a:p>
            <a:pPr lvl="1"/>
            <a:r>
              <a:rPr lang="en-US" dirty="0" smtClean="0">
                <a:solidFill>
                  <a:schemeClr val="tx2">
                    <a:lumMod val="60000"/>
                    <a:lumOff val="40000"/>
                  </a:schemeClr>
                </a:solidFill>
                <a:latin typeface="+mj-lt"/>
              </a:rPr>
              <a:t>Results showed that use of </a:t>
            </a:r>
            <a:r>
              <a:rPr lang="en-US" dirty="0" err="1" smtClean="0">
                <a:solidFill>
                  <a:schemeClr val="tx2">
                    <a:lumMod val="60000"/>
                    <a:lumOff val="40000"/>
                  </a:schemeClr>
                </a:solidFill>
                <a:latin typeface="+mj-lt"/>
              </a:rPr>
              <a:t>SentiWordNet</a:t>
            </a:r>
            <a:r>
              <a:rPr lang="en-US" dirty="0" smtClean="0">
                <a:solidFill>
                  <a:schemeClr val="tx2">
                    <a:lumMod val="60000"/>
                    <a:lumOff val="40000"/>
                  </a:schemeClr>
                </a:solidFill>
                <a:latin typeface="+mj-lt"/>
              </a:rPr>
              <a:t> produces a significant improvement over baseline system that did not use a specialized specialized lexical resource</a:t>
            </a:r>
          </a:p>
          <a:p>
            <a:pPr lvl="1"/>
            <a:r>
              <a:rPr lang="en-US" dirty="0" smtClean="0">
                <a:solidFill>
                  <a:schemeClr val="tx2">
                    <a:lumMod val="60000"/>
                    <a:lumOff val="40000"/>
                  </a:schemeClr>
                </a:solidFill>
                <a:latin typeface="+mj-lt"/>
              </a:rPr>
              <a:t>Significant improvement over other opinion-related lexical resources.</a:t>
            </a:r>
          </a:p>
          <a:p>
            <a:pPr>
              <a:defRPr/>
            </a:pPr>
            <a:endParaRPr lang="en-US" sz="2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667070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0"/>
            <a:ext cx="7772400" cy="1143000"/>
          </a:xfrm>
        </p:spPr>
        <p:txBody>
          <a:bodyPr>
            <a:normAutofit/>
          </a:bodyPr>
          <a:lstStyle/>
          <a:p>
            <a:pPr algn="ctr"/>
            <a:r>
              <a:rPr lang="en-US" b="1" dirty="0" err="1" smtClean="0">
                <a:solidFill>
                  <a:schemeClr val="accent1"/>
                </a:solidFill>
              </a:rPr>
              <a:t>SentiWordNet</a:t>
            </a:r>
            <a:r>
              <a:rPr lang="en-US" b="1" dirty="0" smtClean="0">
                <a:solidFill>
                  <a:schemeClr val="accent1"/>
                </a:solidFill>
              </a:rPr>
              <a:t> Evaluation</a:t>
            </a:r>
            <a:endParaRPr lang="en-US" dirty="0" smtClean="0">
              <a:solidFill>
                <a:schemeClr val="accent1"/>
              </a:solidFill>
            </a:endParaRPr>
          </a:p>
        </p:txBody>
      </p:sp>
      <p:sp>
        <p:nvSpPr>
          <p:cNvPr id="3" name="Content Placeholder 2"/>
          <p:cNvSpPr>
            <a:spLocks noGrp="1"/>
          </p:cNvSpPr>
          <p:nvPr>
            <p:ph idx="1"/>
          </p:nvPr>
        </p:nvSpPr>
        <p:spPr>
          <a:xfrm>
            <a:off x="762000" y="1447800"/>
            <a:ext cx="7848600" cy="4572000"/>
          </a:xfrm>
        </p:spPr>
        <p:txBody>
          <a:bodyPr>
            <a:normAutofit fontScale="85000" lnSpcReduction="10000"/>
          </a:bodyPr>
          <a:lstStyle/>
          <a:p>
            <a:pPr>
              <a:defRPr/>
            </a:pPr>
            <a:r>
              <a:rPr lang="en-US" sz="2800" dirty="0" smtClean="0">
                <a:solidFill>
                  <a:schemeClr val="tx2">
                    <a:lumMod val="60000"/>
                    <a:lumOff val="40000"/>
                  </a:schemeClr>
                </a:solidFill>
                <a:latin typeface="+mj-lt"/>
              </a:rPr>
              <a:t>Produced a human </a:t>
            </a:r>
            <a:r>
              <a:rPr lang="en-US" sz="2800" dirty="0" err="1" smtClean="0">
                <a:solidFill>
                  <a:schemeClr val="tx2">
                    <a:lumMod val="60000"/>
                    <a:lumOff val="40000"/>
                  </a:schemeClr>
                </a:solidFill>
                <a:latin typeface="+mj-lt"/>
              </a:rPr>
              <a:t>labelling</a:t>
            </a:r>
            <a:r>
              <a:rPr lang="en-US" sz="2800" dirty="0" smtClean="0">
                <a:solidFill>
                  <a:schemeClr val="tx2">
                    <a:lumMod val="60000"/>
                    <a:lumOff val="40000"/>
                  </a:schemeClr>
                </a:solidFill>
                <a:latin typeface="+mj-lt"/>
              </a:rPr>
              <a:t> of a subset of 1,000 WORDNET </a:t>
            </a:r>
            <a:r>
              <a:rPr lang="en-US" sz="2800" dirty="0" err="1" smtClean="0">
                <a:solidFill>
                  <a:schemeClr val="tx2">
                    <a:lumMod val="60000"/>
                    <a:lumOff val="40000"/>
                  </a:schemeClr>
                </a:solidFill>
                <a:latin typeface="+mj-lt"/>
              </a:rPr>
              <a:t>synsets</a:t>
            </a:r>
            <a:r>
              <a:rPr lang="en-US" sz="2800" dirty="0" smtClean="0">
                <a:solidFill>
                  <a:schemeClr val="tx2">
                    <a:lumMod val="60000"/>
                    <a:lumOff val="40000"/>
                  </a:schemeClr>
                </a:solidFill>
                <a:latin typeface="+mj-lt"/>
              </a:rPr>
              <a:t> to use as a “gold standard”</a:t>
            </a:r>
          </a:p>
          <a:p>
            <a:pPr lvl="1">
              <a:defRPr/>
            </a:pPr>
            <a:r>
              <a:rPr lang="en-US" sz="2400" dirty="0" err="1" smtClean="0">
                <a:solidFill>
                  <a:schemeClr val="tx2">
                    <a:lumMod val="60000"/>
                    <a:lumOff val="40000"/>
                  </a:schemeClr>
                </a:solidFill>
                <a:latin typeface="+mj-lt"/>
                <a:ea typeface="+mn-ea"/>
                <a:cs typeface="+mn-cs"/>
              </a:rPr>
              <a:t>Synsets</a:t>
            </a:r>
            <a:r>
              <a:rPr lang="en-US" sz="2400" dirty="0" smtClean="0">
                <a:solidFill>
                  <a:schemeClr val="tx2">
                    <a:lumMod val="60000"/>
                    <a:lumOff val="40000"/>
                  </a:schemeClr>
                </a:solidFill>
                <a:latin typeface="+mj-lt"/>
                <a:ea typeface="+mn-ea"/>
                <a:cs typeface="+mn-cs"/>
              </a:rPr>
              <a:t> were tagged by five different evaluators</a:t>
            </a:r>
          </a:p>
          <a:p>
            <a:pPr lvl="1">
              <a:defRPr/>
            </a:pPr>
            <a:r>
              <a:rPr lang="en-US" sz="2400" dirty="0" smtClean="0">
                <a:solidFill>
                  <a:schemeClr val="tx2">
                    <a:lumMod val="60000"/>
                    <a:lumOff val="40000"/>
                  </a:schemeClr>
                </a:solidFill>
                <a:latin typeface="+mj-lt"/>
                <a:ea typeface="+mn-ea"/>
                <a:cs typeface="+mn-cs"/>
              </a:rPr>
              <a:t>For each </a:t>
            </a:r>
            <a:r>
              <a:rPr lang="en-US" sz="2400" dirty="0" err="1" smtClean="0">
                <a:solidFill>
                  <a:schemeClr val="tx2">
                    <a:lumMod val="60000"/>
                    <a:lumOff val="40000"/>
                  </a:schemeClr>
                </a:solidFill>
                <a:latin typeface="+mj-lt"/>
                <a:ea typeface="+mn-ea"/>
                <a:cs typeface="+mn-cs"/>
              </a:rPr>
              <a:t>synset</a:t>
            </a:r>
            <a:r>
              <a:rPr lang="en-US" sz="2400" dirty="0" smtClean="0">
                <a:solidFill>
                  <a:schemeClr val="tx2">
                    <a:lumMod val="60000"/>
                    <a:lumOff val="40000"/>
                  </a:schemeClr>
                </a:solidFill>
                <a:latin typeface="+mj-lt"/>
                <a:ea typeface="+mn-ea"/>
                <a:cs typeface="+mn-cs"/>
              </a:rPr>
              <a:t>, each evaluator attributes a score for each of the three labels of interest such that the three scores sum up to 1.0 </a:t>
            </a:r>
            <a:r>
              <a:rPr lang="en-US" dirty="0" smtClean="0">
                <a:solidFill>
                  <a:schemeClr val="tx2">
                    <a:lumMod val="60000"/>
                    <a:lumOff val="40000"/>
                  </a:schemeClr>
                </a:solidFill>
                <a:latin typeface="+mj-lt"/>
              </a:rPr>
              <a:t>through a graphical interface</a:t>
            </a:r>
            <a:endParaRPr lang="en-US" sz="2400" dirty="0" smtClean="0">
              <a:solidFill>
                <a:schemeClr val="tx2">
                  <a:lumMod val="60000"/>
                  <a:lumOff val="40000"/>
                </a:schemeClr>
              </a:solidFill>
              <a:latin typeface="+mj-lt"/>
              <a:ea typeface="+mn-ea"/>
              <a:cs typeface="+mn-cs"/>
            </a:endParaRPr>
          </a:p>
          <a:p>
            <a:pPr lvl="1">
              <a:defRPr/>
            </a:pPr>
            <a:endParaRPr lang="en-US" sz="2400" dirty="0" smtClean="0">
              <a:latin typeface="+mj-lt"/>
              <a:ea typeface="+mn-ea"/>
              <a:cs typeface="+mn-cs"/>
            </a:endParaRPr>
          </a:p>
          <a:p>
            <a:pPr>
              <a:defRPr/>
            </a:pPr>
            <a:r>
              <a:rPr lang="en-US" sz="2800" dirty="0" smtClean="0">
                <a:latin typeface="+mj-lt"/>
              </a:rPr>
              <a:t>Evaluated human scores as compared to scores assigned automatically to the same </a:t>
            </a:r>
            <a:r>
              <a:rPr lang="en-US" sz="2800" dirty="0" err="1" smtClean="0">
                <a:latin typeface="+mj-lt"/>
              </a:rPr>
              <a:t>synsets</a:t>
            </a:r>
            <a:r>
              <a:rPr lang="en-US" sz="2800" dirty="0" smtClean="0">
                <a:latin typeface="+mj-lt"/>
              </a:rPr>
              <a:t> in </a:t>
            </a:r>
            <a:r>
              <a:rPr lang="en-US" sz="2800" dirty="0" err="1" smtClean="0">
                <a:latin typeface="+mj-lt"/>
              </a:rPr>
              <a:t>SentiWordNet</a:t>
            </a:r>
            <a:endParaRPr lang="en-US" sz="2800" dirty="0" smtClean="0">
              <a:latin typeface="+mj-lt"/>
            </a:endParaRPr>
          </a:p>
          <a:p>
            <a:pPr lvl="1"/>
            <a:r>
              <a:rPr lang="en-US" dirty="0" smtClean="0">
                <a:latin typeface="+mj-lt"/>
              </a:rPr>
              <a:t>Results showed that use of </a:t>
            </a:r>
            <a:r>
              <a:rPr lang="en-US" dirty="0" err="1" smtClean="0">
                <a:latin typeface="+mj-lt"/>
              </a:rPr>
              <a:t>SentiWordNet</a:t>
            </a:r>
            <a:r>
              <a:rPr lang="en-US" dirty="0" smtClean="0">
                <a:latin typeface="+mj-lt"/>
              </a:rPr>
              <a:t> produces a significant improvement over baseline system that did not use a specialized lexical resource</a:t>
            </a:r>
          </a:p>
          <a:p>
            <a:pPr lvl="1"/>
            <a:r>
              <a:rPr lang="en-US" dirty="0" smtClean="0">
                <a:latin typeface="+mj-lt"/>
              </a:rPr>
              <a:t>Significant improvement over other opinion-related lexical resources.</a:t>
            </a:r>
          </a:p>
          <a:p>
            <a:pPr>
              <a:defRPr/>
            </a:pPr>
            <a:endParaRPr lang="en-US" sz="28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143000"/>
          </a:xfrm>
        </p:spPr>
        <p:txBody>
          <a:bodyPr>
            <a:noAutofit/>
          </a:bodyPr>
          <a:lstStyle/>
          <a:p>
            <a:pPr algn="ctr"/>
            <a:r>
              <a:rPr lang="en-US" sz="3800" b="1" dirty="0" smtClean="0">
                <a:solidFill>
                  <a:schemeClr val="accent1"/>
                </a:solidFill>
              </a:rPr>
              <a:t>Application 3 – Predicting Dow Jones Industrial Average</a:t>
            </a:r>
            <a:endParaRPr lang="en-US" sz="3800" b="1" dirty="0">
              <a:solidFill>
                <a:schemeClr val="accent1"/>
              </a:solidFill>
            </a:endParaRPr>
          </a:p>
        </p:txBody>
      </p:sp>
      <p:sp>
        <p:nvSpPr>
          <p:cNvPr id="3" name="Content Placeholder 2"/>
          <p:cNvSpPr>
            <a:spLocks noGrp="1"/>
          </p:cNvSpPr>
          <p:nvPr>
            <p:ph sz="quarter" idx="1"/>
          </p:nvPr>
        </p:nvSpPr>
        <p:spPr>
          <a:xfrm>
            <a:off x="914400" y="1447800"/>
            <a:ext cx="7772400" cy="4800600"/>
          </a:xfrm>
        </p:spPr>
        <p:txBody>
          <a:bodyPr>
            <a:normAutofit/>
          </a:bodyPr>
          <a:lstStyle/>
          <a:p>
            <a:r>
              <a:rPr lang="en-US" dirty="0" smtClean="0">
                <a:latin typeface="+mj-lt"/>
              </a:rPr>
              <a:t>Based on measures of collective public mood</a:t>
            </a:r>
          </a:p>
          <a:p>
            <a:r>
              <a:rPr lang="en-US" dirty="0" smtClean="0">
                <a:latin typeface="+mj-lt"/>
              </a:rPr>
              <a:t>Sentiments expressed in millions of tweets were 87.6% accurate at predicting daily ups &amp; downs in DJ Industrial Average a week in advance </a:t>
            </a:r>
          </a:p>
          <a:p>
            <a:pPr lvl="1"/>
            <a:r>
              <a:rPr lang="en-US" dirty="0" smtClean="0">
                <a:latin typeface="+mj-lt"/>
              </a:rPr>
              <a:t>9.8 million tweets from 2.7 million users</a:t>
            </a:r>
          </a:p>
          <a:p>
            <a:r>
              <a:rPr lang="en-US" dirty="0" smtClean="0">
                <a:latin typeface="+mj-lt"/>
              </a:rPr>
              <a:t>Used 2 mood-tracking tools</a:t>
            </a:r>
          </a:p>
          <a:p>
            <a:pPr lvl="1"/>
            <a:r>
              <a:rPr lang="en-US" dirty="0" err="1" smtClean="0">
                <a:latin typeface="+mj-lt"/>
              </a:rPr>
              <a:t>OpinionFinder</a:t>
            </a:r>
            <a:r>
              <a:rPr lang="en-US" dirty="0" smtClean="0">
                <a:latin typeface="+mj-lt"/>
              </a:rPr>
              <a:t> – </a:t>
            </a:r>
            <a:r>
              <a:rPr lang="en-US" b="1" dirty="0" smtClean="0">
                <a:latin typeface="+mj-lt"/>
              </a:rPr>
              <a:t>positive or negative</a:t>
            </a:r>
          </a:p>
          <a:p>
            <a:pPr lvl="1"/>
            <a:r>
              <a:rPr lang="en-US" dirty="0" smtClean="0">
                <a:latin typeface="+mj-lt"/>
              </a:rPr>
              <a:t>Google-Profile of Mood States – </a:t>
            </a:r>
            <a:r>
              <a:rPr lang="en-US" b="1" dirty="0" smtClean="0">
                <a:latin typeface="+mj-lt"/>
              </a:rPr>
              <a:t>calm, alert, sure, vital, kind, happy</a:t>
            </a:r>
          </a:p>
          <a:p>
            <a:r>
              <a:rPr lang="en-US" dirty="0" smtClean="0">
                <a:latin typeface="+mj-lt"/>
              </a:rPr>
              <a:t>Used a self-organizing fuzzy neural network</a:t>
            </a:r>
          </a:p>
          <a:p>
            <a:r>
              <a:rPr lang="en-US" dirty="0" smtClean="0">
                <a:latin typeface="+mj-lt"/>
              </a:rPr>
              <a:t>Calmness index was best predictor </a:t>
            </a:r>
            <a:endParaRPr lang="en-US" dirty="0">
              <a:latin typeface="+mj-lt"/>
            </a:endParaRPr>
          </a:p>
        </p:txBody>
      </p:sp>
      <p:sp>
        <p:nvSpPr>
          <p:cNvPr id="4" name="TextBox 3"/>
          <p:cNvSpPr txBox="1"/>
          <p:nvPr/>
        </p:nvSpPr>
        <p:spPr>
          <a:xfrm>
            <a:off x="609600" y="6324600"/>
            <a:ext cx="7924800" cy="338554"/>
          </a:xfrm>
          <a:prstGeom prst="rect">
            <a:avLst/>
          </a:prstGeom>
          <a:noFill/>
        </p:spPr>
        <p:txBody>
          <a:bodyPr wrap="square" rtlCol="0">
            <a:spAutoFit/>
          </a:bodyPr>
          <a:lstStyle/>
          <a:p>
            <a:r>
              <a:rPr lang="en-US" sz="1600" dirty="0" err="1" smtClean="0"/>
              <a:t>Bollen</a:t>
            </a:r>
            <a:r>
              <a:rPr lang="en-US" sz="1600" dirty="0" smtClean="0"/>
              <a:t>, J, Mao,  H.,  </a:t>
            </a:r>
            <a:r>
              <a:rPr lang="en-US" sz="1600" dirty="0" err="1" smtClean="0"/>
              <a:t>Zeng</a:t>
            </a:r>
            <a:r>
              <a:rPr lang="en-US" sz="1600" dirty="0" smtClean="0"/>
              <a:t>, X.  Twitter Mood Predicts Stock Market</a:t>
            </a:r>
            <a:r>
              <a:rPr lang="en-US" sz="1600" dirty="0"/>
              <a:t>. </a:t>
            </a:r>
            <a:r>
              <a:rPr lang="en-US" sz="1600" dirty="0">
                <a:hlinkClick r:id="rId2"/>
              </a:rPr>
              <a:t>http://</a:t>
            </a:r>
            <a:r>
              <a:rPr lang="en-US" sz="1600" dirty="0" smtClean="0">
                <a:hlinkClick r:id="rId2"/>
              </a:rPr>
              <a:t>arxiv.org/abs/1010.3003</a:t>
            </a:r>
            <a:r>
              <a:rPr lang="en-US" sz="1600" dirty="0" smtClean="0"/>
              <a:t> </a:t>
            </a:r>
            <a:endParaRPr lang="en-US" sz="1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432642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1026"/>
          <p:cNvSpPr>
            <a:spLocks noGrp="1" noChangeArrowheads="1"/>
          </p:cNvSpPr>
          <p:nvPr>
            <p:ph type="title"/>
          </p:nvPr>
        </p:nvSpPr>
        <p:spPr>
          <a:xfrm>
            <a:off x="152400" y="76200"/>
            <a:ext cx="8763000" cy="852488"/>
          </a:xfrm>
        </p:spPr>
        <p:txBody>
          <a:bodyPr>
            <a:noAutofit/>
          </a:bodyPr>
          <a:lstStyle/>
          <a:p>
            <a:pPr algn="ctr" eaLnBrk="1" hangingPunct="1"/>
            <a:r>
              <a:rPr lang="en-US" sz="3600" b="1" dirty="0" smtClean="0">
                <a:solidFill>
                  <a:schemeClr val="accent1"/>
                </a:solidFill>
              </a:rPr>
              <a:t>Application 4 - “Critical” Nature of Citations</a:t>
            </a:r>
          </a:p>
        </p:txBody>
      </p:sp>
      <p:sp>
        <p:nvSpPr>
          <p:cNvPr id="35843" name="Rectangle 1027"/>
          <p:cNvSpPr>
            <a:spLocks noGrp="1" noChangeArrowheads="1"/>
          </p:cNvSpPr>
          <p:nvPr>
            <p:ph type="body" idx="1"/>
          </p:nvPr>
        </p:nvSpPr>
        <p:spPr>
          <a:xfrm>
            <a:off x="685800" y="1295400"/>
            <a:ext cx="7772400" cy="5105400"/>
          </a:xfrm>
        </p:spPr>
        <p:txBody>
          <a:bodyPr>
            <a:normAutofit lnSpcReduction="10000"/>
          </a:bodyPr>
          <a:lstStyle/>
          <a:p>
            <a:pPr eaLnBrk="1" hangingPunct="1"/>
            <a:r>
              <a:rPr lang="en-US" sz="2400" dirty="0" smtClean="0">
                <a:latin typeface="+mj-lt"/>
              </a:rPr>
              <a:t>Scientific texts also contain </a:t>
            </a:r>
            <a:r>
              <a:rPr lang="en-US" sz="2400" i="1" dirty="0" smtClean="0">
                <a:latin typeface="+mj-lt"/>
              </a:rPr>
              <a:t>subjective</a:t>
            </a:r>
            <a:r>
              <a:rPr lang="en-US" sz="2400" dirty="0" smtClean="0">
                <a:latin typeface="+mj-lt"/>
              </a:rPr>
              <a:t> content</a:t>
            </a:r>
          </a:p>
          <a:p>
            <a:pPr eaLnBrk="1" hangingPunct="1"/>
            <a:r>
              <a:rPr lang="en-US" sz="2400" dirty="0" smtClean="0">
                <a:latin typeface="+mj-lt"/>
              </a:rPr>
              <a:t>Indicated by ‘critical’ citing relations to documents</a:t>
            </a:r>
          </a:p>
          <a:p>
            <a:pPr lvl="1" eaLnBrk="1" hangingPunct="1"/>
            <a:r>
              <a:rPr lang="en-US" sz="2000" dirty="0" smtClean="0">
                <a:latin typeface="+mj-lt"/>
              </a:rPr>
              <a:t>Similar to </a:t>
            </a:r>
            <a:r>
              <a:rPr lang="en-US" sz="2000" dirty="0" err="1" smtClean="0">
                <a:latin typeface="+mj-lt"/>
              </a:rPr>
              <a:t>Shepardizing</a:t>
            </a:r>
            <a:r>
              <a:rPr lang="en-US" sz="2000" dirty="0" smtClean="0">
                <a:latin typeface="+mj-lt"/>
              </a:rPr>
              <a:t> in the legal domain which reveals whether a court ruling has been upheld or reversed</a:t>
            </a:r>
          </a:p>
          <a:p>
            <a:pPr eaLnBrk="1" hangingPunct="1"/>
            <a:r>
              <a:rPr lang="en-US" sz="2400" b="1" dirty="0" smtClean="0">
                <a:solidFill>
                  <a:schemeClr val="accent4"/>
                </a:solidFill>
                <a:latin typeface="+mj-lt"/>
              </a:rPr>
              <a:t>Opportunity:</a:t>
            </a:r>
            <a:r>
              <a:rPr lang="en-US" sz="2400" b="1" i="1" dirty="0" smtClean="0">
                <a:solidFill>
                  <a:schemeClr val="accent4"/>
                </a:solidFill>
                <a:latin typeface="+mj-lt"/>
              </a:rPr>
              <a:t>  </a:t>
            </a:r>
            <a:r>
              <a:rPr lang="en-US" sz="2400" i="1" dirty="0" err="1" smtClean="0">
                <a:latin typeface="+mj-lt"/>
              </a:rPr>
              <a:t>CiteSeer</a:t>
            </a:r>
            <a:r>
              <a:rPr lang="en-US" sz="2400" dirty="0" smtClean="0">
                <a:latin typeface="+mj-lt"/>
              </a:rPr>
              <a:t> has 10,000+ hits a day</a:t>
            </a:r>
          </a:p>
          <a:p>
            <a:pPr lvl="1" eaLnBrk="1" hangingPunct="1"/>
            <a:r>
              <a:rPr lang="en-US" sz="2000" dirty="0" smtClean="0">
                <a:latin typeface="+mj-lt"/>
              </a:rPr>
              <a:t>Shows snippet of text around citation, but may not be the referring text (69% found in prior sentences)</a:t>
            </a:r>
          </a:p>
          <a:p>
            <a:pPr lvl="1" eaLnBrk="1" hangingPunct="1"/>
            <a:r>
              <a:rPr lang="en-US" sz="2000" dirty="0" smtClean="0">
                <a:latin typeface="+mj-lt"/>
              </a:rPr>
              <a:t>Could increase usefulness with “critical” relations</a:t>
            </a:r>
          </a:p>
          <a:p>
            <a:pPr eaLnBrk="1" hangingPunct="1"/>
            <a:r>
              <a:rPr lang="en-US" sz="2400" dirty="0" smtClean="0">
                <a:latin typeface="+mj-lt"/>
              </a:rPr>
              <a:t>Citations can be enriched by </a:t>
            </a:r>
            <a:r>
              <a:rPr lang="en-US" sz="2400" smtClean="0">
                <a:latin typeface="+mj-lt"/>
              </a:rPr>
              <a:t>indicating semantic relation</a:t>
            </a:r>
            <a:endParaRPr lang="en-US" sz="2400" dirty="0" smtClean="0">
              <a:latin typeface="+mj-lt"/>
            </a:endParaRPr>
          </a:p>
          <a:p>
            <a:pPr lvl="1" eaLnBrk="1" hangingPunct="1"/>
            <a:r>
              <a:rPr lang="en-US" sz="2000" i="1" dirty="0" smtClean="0">
                <a:latin typeface="+mj-lt"/>
              </a:rPr>
              <a:t>Criticizes</a:t>
            </a:r>
            <a:r>
              <a:rPr lang="en-US" sz="2000" dirty="0" smtClean="0">
                <a:latin typeface="+mj-lt"/>
              </a:rPr>
              <a:t> (theory / method / results / conclusions)</a:t>
            </a:r>
          </a:p>
          <a:p>
            <a:pPr lvl="1" eaLnBrk="1" hangingPunct="1"/>
            <a:r>
              <a:rPr lang="en-US" sz="2000" i="1" dirty="0" smtClean="0">
                <a:latin typeface="+mj-lt"/>
              </a:rPr>
              <a:t>Supports …………..</a:t>
            </a:r>
          </a:p>
          <a:p>
            <a:pPr lvl="1" eaLnBrk="1" hangingPunct="1"/>
            <a:r>
              <a:rPr lang="en-US" sz="2000" i="1" dirty="0" smtClean="0">
                <a:latin typeface="+mj-lt"/>
              </a:rPr>
              <a:t>Based on …………….</a:t>
            </a:r>
          </a:p>
          <a:p>
            <a:pPr>
              <a:lnSpc>
                <a:spcPct val="90000"/>
              </a:lnSpc>
            </a:pPr>
            <a:r>
              <a:rPr lang="en-US" sz="2400" dirty="0" smtClean="0">
                <a:latin typeface="+mj-lt"/>
              </a:rPr>
              <a:t>Enables more precise retrieval</a:t>
            </a:r>
          </a:p>
          <a:p>
            <a:pPr lvl="1">
              <a:lnSpc>
                <a:spcPct val="90000"/>
              </a:lnSpc>
            </a:pPr>
            <a:r>
              <a:rPr lang="en-US" sz="2000" dirty="0" smtClean="0">
                <a:latin typeface="+mj-lt"/>
              </a:rPr>
              <a:t>E.</a:t>
            </a:r>
            <a:r>
              <a:rPr lang="en-US" sz="2000" i="1" dirty="0" smtClean="0">
                <a:latin typeface="+mj-lt"/>
              </a:rPr>
              <a:t> </a:t>
            </a:r>
            <a:r>
              <a:rPr lang="en-US" sz="2000" dirty="0" smtClean="0">
                <a:latin typeface="+mj-lt"/>
              </a:rPr>
              <a:t>g</a:t>
            </a:r>
            <a:r>
              <a:rPr lang="en-US" sz="2000" i="1" dirty="0" smtClean="0">
                <a:latin typeface="+mj-lt"/>
              </a:rPr>
              <a:t>. “Find papers which criticize Liddy, 2007.”</a:t>
            </a:r>
            <a:endParaRPr lang="en-US" sz="2200" dirty="0" smtClean="0">
              <a:latin typeface="+mj-lt"/>
            </a:endParaRPr>
          </a:p>
          <a:p>
            <a:pPr lvl="1" eaLnBrk="1" hangingPunct="1"/>
            <a:endParaRPr lang="en-US" sz="2000" i="1" dirty="0" smtClean="0">
              <a:latin typeface="+mj-lt"/>
            </a:endParaRPr>
          </a:p>
          <a:p>
            <a:pPr eaLnBrk="1" hangingPunct="1">
              <a:buFont typeface="Wingdings" pitchFamily="2" charset="2"/>
              <a:buNone/>
            </a:pPr>
            <a:endParaRPr lang="en-US" sz="2400" dirty="0" smtClean="0">
              <a:latin typeface="Verdana" pitchFamily="34" charset="0"/>
            </a:endParaRPr>
          </a:p>
          <a:p>
            <a:pPr eaLnBrk="1" hangingPunct="1"/>
            <a:endParaRPr lang="en-US" sz="2400" dirty="0" smtClean="0">
              <a:latin typeface="Verdana" pitchFamily="34" charset="0"/>
            </a:endParaRPr>
          </a:p>
          <a:p>
            <a:pPr lvl="1" eaLnBrk="1" hangingPunct="1"/>
            <a:endParaRPr lang="en-US" sz="2000" dirty="0" smtClean="0"/>
          </a:p>
          <a:p>
            <a:pPr lvl="1" eaLnBrk="1" hangingPunct="1"/>
            <a:endParaRPr lang="en-US" sz="2000" dirty="0" smtClean="0"/>
          </a:p>
        </p:txBody>
      </p:sp>
      <p:sp>
        <p:nvSpPr>
          <p:cNvPr id="35844" name="Text Box 1028"/>
          <p:cNvSpPr txBox="1">
            <a:spLocks noChangeArrowheads="1"/>
          </p:cNvSpPr>
          <p:nvPr/>
        </p:nvSpPr>
        <p:spPr bwMode="auto">
          <a:xfrm>
            <a:off x="990600" y="6223000"/>
            <a:ext cx="7924800" cy="884238"/>
          </a:xfrm>
          <a:prstGeom prst="rect">
            <a:avLst/>
          </a:prstGeom>
          <a:noFill/>
          <a:ln w="9525">
            <a:noFill/>
            <a:miter lim="800000"/>
            <a:headEnd/>
            <a:tailEnd/>
          </a:ln>
        </p:spPr>
        <p:txBody>
          <a:bodyPr>
            <a:spAutoFit/>
          </a:bodyPr>
          <a:lstStyle/>
          <a:p>
            <a:pPr eaLnBrk="1" hangingPunct="1">
              <a:spcBef>
                <a:spcPct val="20000"/>
              </a:spcBef>
              <a:buClr>
                <a:schemeClr val="folHlink"/>
              </a:buClr>
              <a:buSzPct val="60000"/>
              <a:buFont typeface="Wingdings" pitchFamily="2" charset="2"/>
              <a:buNone/>
            </a:pPr>
            <a:r>
              <a:rPr lang="en-US" sz="1400" dirty="0" err="1">
                <a:latin typeface="Verdana" pitchFamily="34" charset="0"/>
              </a:rPr>
              <a:t>Teufel</a:t>
            </a:r>
            <a:r>
              <a:rPr lang="en-US" sz="1400" dirty="0">
                <a:latin typeface="Verdana" pitchFamily="34" charset="0"/>
              </a:rPr>
              <a:t>, S. Argumentative Zoning for Improved Citation Indexing. AAAI EAAT Symposium, 2004</a:t>
            </a:r>
          </a:p>
          <a:p>
            <a:pPr>
              <a:spcBef>
                <a:spcPct val="50000"/>
              </a:spcBef>
              <a:buFontTx/>
              <a:buChar char="•"/>
            </a:pPr>
            <a:endParaRPr lang="en-US" sz="16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7772400" cy="1143000"/>
          </a:xfrm>
        </p:spPr>
        <p:txBody>
          <a:bodyPr>
            <a:normAutofit/>
          </a:bodyPr>
          <a:lstStyle/>
          <a:p>
            <a:pPr algn="ctr" eaLnBrk="1" hangingPunct="1"/>
            <a:r>
              <a:rPr lang="en-US" b="1" dirty="0" smtClean="0">
                <a:solidFill>
                  <a:schemeClr val="accent1"/>
                </a:solidFill>
              </a:rPr>
              <a:t>Recognizing “Critical” Relations</a:t>
            </a:r>
            <a:endParaRPr lang="en-US" dirty="0" smtClean="0">
              <a:solidFill>
                <a:schemeClr val="accent1"/>
              </a:solidFill>
            </a:endParaRPr>
          </a:p>
        </p:txBody>
      </p:sp>
      <p:sp>
        <p:nvSpPr>
          <p:cNvPr id="36867" name="Rectangle 3"/>
          <p:cNvSpPr>
            <a:spLocks noGrp="1" noChangeArrowheads="1"/>
          </p:cNvSpPr>
          <p:nvPr>
            <p:ph type="body" idx="1"/>
          </p:nvPr>
        </p:nvSpPr>
        <p:spPr>
          <a:xfrm>
            <a:off x="609600" y="1447800"/>
            <a:ext cx="8077200" cy="5181600"/>
          </a:xfrm>
        </p:spPr>
        <p:txBody>
          <a:bodyPr>
            <a:normAutofit/>
          </a:bodyPr>
          <a:lstStyle/>
          <a:p>
            <a:pPr eaLnBrk="1" hangingPunct="1">
              <a:lnSpc>
                <a:spcPct val="115000"/>
              </a:lnSpc>
            </a:pPr>
            <a:r>
              <a:rPr lang="en-US" sz="2400" dirty="0" smtClean="0">
                <a:latin typeface="+mj-lt"/>
              </a:rPr>
              <a:t>Verb clusters identified for change, failure, contrast, etc</a:t>
            </a:r>
          </a:p>
          <a:p>
            <a:pPr lvl="1" eaLnBrk="1" hangingPunct="1">
              <a:lnSpc>
                <a:spcPct val="115000"/>
              </a:lnSpc>
            </a:pPr>
            <a:r>
              <a:rPr lang="en-US" sz="2000" dirty="0" smtClean="0">
                <a:latin typeface="+mj-lt"/>
              </a:rPr>
              <a:t>Change – </a:t>
            </a:r>
            <a:r>
              <a:rPr lang="en-US" sz="2000" i="1" dirty="0" smtClean="0">
                <a:latin typeface="+mj-lt"/>
              </a:rPr>
              <a:t>adapt, augment, combine, extend, modify, refine</a:t>
            </a:r>
          </a:p>
          <a:p>
            <a:pPr lvl="1" eaLnBrk="1" hangingPunct="1">
              <a:lnSpc>
                <a:spcPct val="115000"/>
              </a:lnSpc>
            </a:pPr>
            <a:r>
              <a:rPr lang="en-US" sz="2000" dirty="0" smtClean="0">
                <a:latin typeface="+mj-lt"/>
              </a:rPr>
              <a:t>Failure – </a:t>
            </a:r>
            <a:r>
              <a:rPr lang="en-US" sz="2000" i="1" dirty="0" smtClean="0">
                <a:latin typeface="+mj-lt"/>
              </a:rPr>
              <a:t>problematic, contradict, </a:t>
            </a:r>
            <a:r>
              <a:rPr lang="en-US" sz="2000" i="1" dirty="0" err="1" smtClean="0">
                <a:latin typeface="+mj-lt"/>
              </a:rPr>
              <a:t>overgeneralize</a:t>
            </a:r>
            <a:r>
              <a:rPr lang="en-US" sz="2000" i="1" dirty="0" smtClean="0">
                <a:latin typeface="+mj-lt"/>
              </a:rPr>
              <a:t>, resort to</a:t>
            </a:r>
          </a:p>
          <a:p>
            <a:pPr lvl="1" eaLnBrk="1" hangingPunct="1">
              <a:lnSpc>
                <a:spcPct val="115000"/>
              </a:lnSpc>
            </a:pPr>
            <a:r>
              <a:rPr lang="en-US" sz="2000" dirty="0" smtClean="0">
                <a:latin typeface="+mj-lt"/>
              </a:rPr>
              <a:t>Contrast –</a:t>
            </a:r>
            <a:r>
              <a:rPr lang="en-US" sz="2000" i="1" dirty="0" smtClean="0">
                <a:latin typeface="+mj-lt"/>
              </a:rPr>
              <a:t> be distinct from, conflict, differ from, differentiate</a:t>
            </a:r>
          </a:p>
          <a:p>
            <a:pPr eaLnBrk="1" hangingPunct="1">
              <a:lnSpc>
                <a:spcPct val="115000"/>
              </a:lnSpc>
            </a:pPr>
            <a:r>
              <a:rPr lang="en-US" sz="2400" dirty="0" smtClean="0">
                <a:latin typeface="+mj-lt"/>
              </a:rPr>
              <a:t>Produces enriched annotation for citation indexing</a:t>
            </a:r>
          </a:p>
          <a:p>
            <a:pPr lvl="1" eaLnBrk="1" hangingPunct="1">
              <a:lnSpc>
                <a:spcPct val="115000"/>
              </a:lnSpc>
            </a:pPr>
            <a:r>
              <a:rPr lang="en-US" sz="2000" dirty="0" smtClean="0">
                <a:latin typeface="+mj-lt"/>
              </a:rPr>
              <a:t>Not just citation of document being referred to </a:t>
            </a:r>
          </a:p>
          <a:p>
            <a:pPr lvl="1" eaLnBrk="1" hangingPunct="1">
              <a:lnSpc>
                <a:spcPct val="115000"/>
              </a:lnSpc>
            </a:pPr>
            <a:r>
              <a:rPr lang="en-US" sz="2000" dirty="0" smtClean="0">
                <a:latin typeface="+mj-lt"/>
              </a:rPr>
              <a:t>Also, indication of the nature of the critical citing relationship</a:t>
            </a:r>
          </a:p>
          <a:p>
            <a:pPr lvl="1" eaLnBrk="1" hangingPunct="1">
              <a:lnSpc>
                <a:spcPct val="115000"/>
              </a:lnSpc>
            </a:pPr>
            <a:r>
              <a:rPr lang="en-US" sz="2000" dirty="0" smtClean="0">
                <a:latin typeface="+mj-lt"/>
              </a:rPr>
              <a:t>Text to which citation is referring</a:t>
            </a:r>
          </a:p>
          <a:p>
            <a:r>
              <a:rPr lang="en-US" sz="2400" dirty="0" smtClean="0">
                <a:latin typeface="+mj-lt"/>
              </a:rPr>
              <a:t>Trained on 80 papers on which nature of the citing relationships had been manually annotated</a:t>
            </a:r>
            <a:endParaRPr lang="en-US" sz="2400" i="1" dirty="0" smtClean="0">
              <a:latin typeface="+mj-lt"/>
            </a:endParaRPr>
          </a:p>
          <a:p>
            <a:pPr>
              <a:lnSpc>
                <a:spcPct val="90000"/>
              </a:lnSpc>
            </a:pPr>
            <a:r>
              <a:rPr lang="en-US" sz="2400" dirty="0" smtClean="0">
                <a:latin typeface="+mj-lt"/>
              </a:rPr>
              <a:t>Evaluation showed significantly improved retrieval results when looking for critical relations between papers</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pPr algn="ctr"/>
            <a:r>
              <a:rPr lang="en-US" b="1" dirty="0" smtClean="0">
                <a:solidFill>
                  <a:schemeClr val="accent1"/>
                </a:solidFill>
              </a:rPr>
              <a:t>Let’s pause, and ask….</a:t>
            </a:r>
            <a:endParaRPr lang="en-US" b="1" dirty="0">
              <a:solidFill>
                <a:schemeClr val="accent1"/>
              </a:solidFill>
            </a:endParaRPr>
          </a:p>
        </p:txBody>
      </p:sp>
      <p:sp>
        <p:nvSpPr>
          <p:cNvPr id="3" name="Content Placeholder 2"/>
          <p:cNvSpPr>
            <a:spLocks noGrp="1"/>
          </p:cNvSpPr>
          <p:nvPr>
            <p:ph sz="quarter" idx="1"/>
          </p:nvPr>
        </p:nvSpPr>
        <p:spPr>
          <a:xfrm>
            <a:off x="914400" y="1447800"/>
            <a:ext cx="7848600" cy="5105400"/>
          </a:xfrm>
        </p:spPr>
        <p:txBody>
          <a:bodyPr>
            <a:normAutofit lnSpcReduction="10000"/>
          </a:bodyPr>
          <a:lstStyle/>
          <a:p>
            <a:r>
              <a:rPr lang="en-US" dirty="0">
                <a:latin typeface="+mj-lt"/>
              </a:rPr>
              <a:t>What is it we want to accomplish in IR now?</a:t>
            </a:r>
          </a:p>
          <a:p>
            <a:pPr lvl="1"/>
            <a:r>
              <a:rPr lang="en-US" sz="2200" dirty="0">
                <a:latin typeface="+mj-lt"/>
              </a:rPr>
              <a:t>Is it just more relevant sites for the same 2.5 word queries?</a:t>
            </a:r>
          </a:p>
          <a:p>
            <a:pPr lvl="1"/>
            <a:r>
              <a:rPr lang="en-US" sz="2200" dirty="0">
                <a:latin typeface="+mj-lt"/>
              </a:rPr>
              <a:t>What about the more complex needs of financial, medical, patent, and legal professionals?</a:t>
            </a:r>
          </a:p>
          <a:p>
            <a:r>
              <a:rPr lang="en-US" dirty="0">
                <a:latin typeface="+mj-lt"/>
              </a:rPr>
              <a:t>Can </a:t>
            </a:r>
            <a:r>
              <a:rPr lang="en-US" dirty="0" smtClean="0">
                <a:latin typeface="+mj-lt"/>
              </a:rPr>
              <a:t>more </a:t>
            </a:r>
            <a:r>
              <a:rPr lang="en-US" dirty="0">
                <a:latin typeface="+mj-lt"/>
              </a:rPr>
              <a:t>sophisticated exploitation of </a:t>
            </a:r>
            <a:r>
              <a:rPr lang="en-US" dirty="0" smtClean="0">
                <a:latin typeface="+mj-lt"/>
              </a:rPr>
              <a:t>Semantic Annotation improve </a:t>
            </a:r>
            <a:r>
              <a:rPr lang="en-US" dirty="0">
                <a:latin typeface="+mj-lt"/>
              </a:rPr>
              <a:t>retrieval? </a:t>
            </a:r>
          </a:p>
          <a:p>
            <a:r>
              <a:rPr lang="en-US" dirty="0">
                <a:latin typeface="+mj-lt"/>
              </a:rPr>
              <a:t>How can NLP contribute to accomplishing this goal?</a:t>
            </a:r>
          </a:p>
          <a:p>
            <a:pPr lvl="1"/>
            <a:r>
              <a:rPr lang="en-US" sz="2200" dirty="0">
                <a:latin typeface="+mj-lt"/>
              </a:rPr>
              <a:t>Can the higher levels of language analysis be made computably tractable enough to use?</a:t>
            </a:r>
          </a:p>
          <a:p>
            <a:pPr lvl="1"/>
            <a:r>
              <a:rPr lang="en-US" sz="2200" dirty="0">
                <a:latin typeface="+mj-lt"/>
              </a:rPr>
              <a:t>Can we operationalize what we know about pragmatics for real-world, real-time search improvements?</a:t>
            </a:r>
          </a:p>
          <a:p>
            <a:pPr lvl="1"/>
            <a:r>
              <a:rPr lang="en-US" sz="2200" dirty="0">
                <a:latin typeface="+mj-lt"/>
              </a:rPr>
              <a:t>Will genres such as tweets, blog posts, Facebook pages provide more context, thereby enabling Pragmatics to contribute? </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163751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1143000"/>
          </a:xfrm>
        </p:spPr>
        <p:txBody>
          <a:bodyPr>
            <a:noAutofit/>
          </a:bodyPr>
          <a:lstStyle/>
          <a:p>
            <a:pPr algn="ctr"/>
            <a:r>
              <a:rPr lang="en-US" b="1" dirty="0" smtClean="0">
                <a:solidFill>
                  <a:schemeClr val="accent1"/>
                </a:solidFill>
              </a:rPr>
              <a:t>Today’s Challenges / Opportunities – 1 </a:t>
            </a:r>
            <a:endParaRPr lang="en-US" b="1" dirty="0">
              <a:solidFill>
                <a:schemeClr val="accent1"/>
              </a:solidFill>
            </a:endParaRPr>
          </a:p>
        </p:txBody>
      </p:sp>
      <p:sp>
        <p:nvSpPr>
          <p:cNvPr id="3" name="Content Placeholder 2"/>
          <p:cNvSpPr>
            <a:spLocks noGrp="1"/>
          </p:cNvSpPr>
          <p:nvPr>
            <p:ph sz="quarter" idx="1"/>
          </p:nvPr>
        </p:nvSpPr>
        <p:spPr>
          <a:xfrm>
            <a:off x="914400" y="1447800"/>
            <a:ext cx="7772400" cy="4876800"/>
          </a:xfrm>
        </p:spPr>
        <p:txBody>
          <a:bodyPr>
            <a:normAutofit lnSpcReduction="10000"/>
          </a:bodyPr>
          <a:lstStyle/>
          <a:p>
            <a:r>
              <a:rPr lang="en-US" sz="2800" dirty="0" smtClean="0">
                <a:latin typeface="+mj-lt"/>
              </a:rPr>
              <a:t>Real Time Search</a:t>
            </a:r>
          </a:p>
          <a:p>
            <a:pPr lvl="1"/>
            <a:r>
              <a:rPr lang="en-US" dirty="0" smtClean="0">
                <a:latin typeface="+mj-lt"/>
              </a:rPr>
              <a:t>Emphasis on currency / ‘as it’s happening’ / </a:t>
            </a:r>
            <a:r>
              <a:rPr lang="en-US" dirty="0" err="1" smtClean="0">
                <a:latin typeface="+mj-lt"/>
              </a:rPr>
              <a:t>recency</a:t>
            </a:r>
            <a:r>
              <a:rPr lang="en-US" dirty="0" smtClean="0">
                <a:latin typeface="+mj-lt"/>
              </a:rPr>
              <a:t>  </a:t>
            </a:r>
          </a:p>
          <a:p>
            <a:pPr lvl="2"/>
            <a:r>
              <a:rPr lang="en-US" dirty="0" smtClean="0">
                <a:latin typeface="+mj-lt"/>
              </a:rPr>
              <a:t>E.g. Up-to-the-minute info on traffic delays</a:t>
            </a:r>
          </a:p>
          <a:p>
            <a:pPr lvl="2"/>
            <a:r>
              <a:rPr lang="en-US" dirty="0" smtClean="0">
                <a:latin typeface="+mj-lt"/>
              </a:rPr>
              <a:t>Should this be a pull technology or a push technology against standing queries?</a:t>
            </a:r>
          </a:p>
          <a:p>
            <a:pPr lvl="1"/>
            <a:r>
              <a:rPr lang="en-US" dirty="0" smtClean="0">
                <a:latin typeface="+mj-lt"/>
              </a:rPr>
              <a:t>More about conversations, recent news, trendy topics</a:t>
            </a:r>
          </a:p>
          <a:p>
            <a:pPr lvl="1"/>
            <a:r>
              <a:rPr lang="en-US" dirty="0" smtClean="0">
                <a:latin typeface="+mj-lt"/>
              </a:rPr>
              <a:t>Twitter, blogs, </a:t>
            </a:r>
            <a:r>
              <a:rPr lang="en-US" dirty="0" err="1" smtClean="0">
                <a:latin typeface="+mj-lt"/>
              </a:rPr>
              <a:t>Facebook</a:t>
            </a:r>
            <a:endParaRPr lang="en-US" dirty="0" smtClean="0">
              <a:latin typeface="+mj-lt"/>
            </a:endParaRPr>
          </a:p>
          <a:p>
            <a:pPr lvl="1"/>
            <a:r>
              <a:rPr lang="en-US" dirty="0" smtClean="0">
                <a:latin typeface="+mj-lt"/>
              </a:rPr>
              <a:t>Are these ‘shallow’, ‘superficial’ questions?</a:t>
            </a:r>
          </a:p>
          <a:p>
            <a:pPr lvl="2"/>
            <a:r>
              <a:rPr lang="en-US" sz="2200" dirty="0" smtClean="0">
                <a:latin typeface="+mj-lt"/>
              </a:rPr>
              <a:t>Should search be done differently?</a:t>
            </a:r>
          </a:p>
          <a:p>
            <a:pPr lvl="2"/>
            <a:r>
              <a:rPr lang="en-US" sz="2200" dirty="0" smtClean="0">
                <a:latin typeface="+mj-lt"/>
              </a:rPr>
              <a:t>Isn’t this the perfect opportunity to use pragmatics?</a:t>
            </a:r>
          </a:p>
          <a:p>
            <a:pPr lvl="1"/>
            <a:r>
              <a:rPr lang="en-US" dirty="0" smtClean="0">
                <a:latin typeface="+mj-lt"/>
              </a:rPr>
              <a:t>How are parameters for </a:t>
            </a:r>
            <a:r>
              <a:rPr lang="en-US" b="1" dirty="0" smtClean="0">
                <a:latin typeface="+mj-lt"/>
              </a:rPr>
              <a:t>currency</a:t>
            </a:r>
            <a:r>
              <a:rPr lang="en-US" dirty="0" smtClean="0">
                <a:latin typeface="+mj-lt"/>
              </a:rPr>
              <a:t> integrated with </a:t>
            </a:r>
            <a:r>
              <a:rPr lang="en-US" b="1" dirty="0" smtClean="0">
                <a:latin typeface="+mj-lt"/>
              </a:rPr>
              <a:t>relevancy</a:t>
            </a:r>
            <a:r>
              <a:rPr lang="en-US" dirty="0" smtClean="0">
                <a:latin typeface="+mj-lt"/>
              </a:rPr>
              <a:t> in displaying results?</a:t>
            </a:r>
          </a:p>
          <a:p>
            <a:pPr lvl="2"/>
            <a:r>
              <a:rPr lang="en-US" sz="2200" dirty="0" smtClean="0">
                <a:latin typeface="+mj-lt"/>
              </a:rPr>
              <a:t>Now add in </a:t>
            </a:r>
            <a:r>
              <a:rPr lang="en-US" sz="2200" b="1" dirty="0" smtClean="0">
                <a:latin typeface="+mj-lt"/>
              </a:rPr>
              <a:t>credibility</a:t>
            </a:r>
            <a:r>
              <a:rPr lang="en-US" sz="2200" dirty="0" smtClean="0">
                <a:latin typeface="+mj-lt"/>
              </a:rPr>
              <a:t> and </a:t>
            </a:r>
            <a:r>
              <a:rPr lang="en-US" sz="2200" b="1" dirty="0" smtClean="0">
                <a:latin typeface="+mj-lt"/>
              </a:rPr>
              <a:t>certainty</a:t>
            </a:r>
            <a:endParaRPr lang="en-US" sz="2200" dirty="0" smtClean="0">
              <a:latin typeface="+mj-lt"/>
            </a:endParaRPr>
          </a:p>
          <a:p>
            <a:pPr lvl="1"/>
            <a:endParaRPr lang="en-US" dirty="0" smtClean="0">
              <a:latin typeface="+mj-lt"/>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9275"/>
            <a:ext cx="8610600" cy="1143000"/>
          </a:xfrm>
        </p:spPr>
        <p:txBody>
          <a:bodyPr>
            <a:normAutofit/>
          </a:bodyPr>
          <a:lstStyle/>
          <a:p>
            <a:r>
              <a:rPr lang="en-US" b="1" dirty="0" smtClean="0">
                <a:solidFill>
                  <a:schemeClr val="accent1"/>
                </a:solidFill>
              </a:rPr>
              <a:t>Today’s Challenges / Opportunities – 2 </a:t>
            </a:r>
            <a:endParaRPr lang="en-US" dirty="0"/>
          </a:p>
        </p:txBody>
      </p:sp>
      <p:sp>
        <p:nvSpPr>
          <p:cNvPr id="3" name="Content Placeholder 2"/>
          <p:cNvSpPr>
            <a:spLocks noGrp="1"/>
          </p:cNvSpPr>
          <p:nvPr>
            <p:ph sz="quarter" idx="1"/>
          </p:nvPr>
        </p:nvSpPr>
        <p:spPr/>
        <p:txBody>
          <a:bodyPr>
            <a:normAutofit lnSpcReduction="10000"/>
          </a:bodyPr>
          <a:lstStyle/>
          <a:p>
            <a:r>
              <a:rPr lang="en-US" sz="2800" dirty="0" smtClean="0">
                <a:latin typeface="+mj-lt"/>
              </a:rPr>
              <a:t>Social / Collaborative search</a:t>
            </a:r>
          </a:p>
          <a:p>
            <a:pPr lvl="1"/>
            <a:r>
              <a:rPr lang="en-US" dirty="0" smtClean="0">
                <a:latin typeface="+mj-lt"/>
              </a:rPr>
              <a:t>Live updates from various blogs / Twitter streams</a:t>
            </a:r>
          </a:p>
          <a:p>
            <a:pPr lvl="1"/>
            <a:r>
              <a:rPr lang="en-US" dirty="0" smtClean="0">
                <a:latin typeface="+mj-lt"/>
              </a:rPr>
              <a:t>Is agreement important?  Or uniqueness?</a:t>
            </a:r>
          </a:p>
          <a:p>
            <a:pPr lvl="1"/>
            <a:r>
              <a:rPr lang="en-US" dirty="0" smtClean="0">
                <a:latin typeface="+mj-lt"/>
              </a:rPr>
              <a:t>Weighting by links, </a:t>
            </a:r>
            <a:r>
              <a:rPr lang="en-US" dirty="0" err="1" smtClean="0">
                <a:latin typeface="+mj-lt"/>
              </a:rPr>
              <a:t>retweets</a:t>
            </a:r>
            <a:r>
              <a:rPr lang="en-US" dirty="0" smtClean="0">
                <a:latin typeface="+mj-lt"/>
              </a:rPr>
              <a:t>, # of followers, </a:t>
            </a:r>
            <a:r>
              <a:rPr lang="en-US" dirty="0" err="1" smtClean="0">
                <a:latin typeface="+mj-lt"/>
              </a:rPr>
              <a:t>Klout</a:t>
            </a:r>
            <a:r>
              <a:rPr lang="en-US" dirty="0" smtClean="0">
                <a:latin typeface="+mj-lt"/>
              </a:rPr>
              <a:t> score</a:t>
            </a:r>
          </a:p>
          <a:p>
            <a:pPr lvl="1"/>
            <a:r>
              <a:rPr lang="en-US" dirty="0" smtClean="0">
                <a:latin typeface="+mj-lt"/>
              </a:rPr>
              <a:t>Again, credibility &amp; certainty!</a:t>
            </a:r>
          </a:p>
          <a:p>
            <a:endParaRPr lang="en-US" dirty="0" smtClean="0"/>
          </a:p>
          <a:p>
            <a:r>
              <a:rPr lang="en-US" sz="2800" dirty="0" smtClean="0">
                <a:latin typeface="+mj-lt"/>
              </a:rPr>
              <a:t>Mobile search</a:t>
            </a:r>
          </a:p>
          <a:p>
            <a:pPr lvl="1"/>
            <a:r>
              <a:rPr lang="en-US" dirty="0" smtClean="0">
                <a:latin typeface="+mj-lt"/>
              </a:rPr>
              <a:t>How</a:t>
            </a:r>
            <a:r>
              <a:rPr lang="en-US" dirty="0" smtClean="0"/>
              <a:t> </a:t>
            </a:r>
            <a:r>
              <a:rPr lang="en-US" dirty="0" smtClean="0">
                <a:latin typeface="+mj-lt"/>
              </a:rPr>
              <a:t>to combine / weight geographic proximity, relevance, semantic orientation &amp; reputation?</a:t>
            </a:r>
          </a:p>
          <a:p>
            <a:pPr lvl="1"/>
            <a:r>
              <a:rPr lang="en-US" dirty="0" smtClean="0">
                <a:latin typeface="+mj-lt"/>
              </a:rPr>
              <a:t>Should the fact that it’s mobile, fundamentally change the way search is done?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851352685"/>
              </p:ext>
            </p:extLst>
          </p:nvPr>
        </p:nvGraphicFramePr>
        <p:xfrm>
          <a:off x="914400" y="1447800"/>
          <a:ext cx="7772400" cy="356616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020291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9275"/>
            <a:ext cx="8610600" cy="1143000"/>
          </a:xfrm>
        </p:spPr>
        <p:txBody>
          <a:bodyPr>
            <a:normAutofit/>
          </a:bodyPr>
          <a:lstStyle/>
          <a:p>
            <a:r>
              <a:rPr lang="en-US" b="1" dirty="0" smtClean="0">
                <a:solidFill>
                  <a:schemeClr val="accent1"/>
                </a:solidFill>
              </a:rPr>
              <a:t>Today’s Challenges / Opportunities – 3 </a:t>
            </a:r>
            <a:endParaRPr lang="en-US" dirty="0"/>
          </a:p>
        </p:txBody>
      </p:sp>
      <p:sp>
        <p:nvSpPr>
          <p:cNvPr id="3" name="Content Placeholder 2"/>
          <p:cNvSpPr>
            <a:spLocks noGrp="1"/>
          </p:cNvSpPr>
          <p:nvPr>
            <p:ph sz="quarter" idx="1"/>
          </p:nvPr>
        </p:nvSpPr>
        <p:spPr>
          <a:xfrm>
            <a:off x="914400" y="1447800"/>
            <a:ext cx="7924800" cy="5181600"/>
          </a:xfrm>
        </p:spPr>
        <p:txBody>
          <a:bodyPr>
            <a:normAutofit fontScale="85000" lnSpcReduction="20000"/>
          </a:bodyPr>
          <a:lstStyle/>
          <a:p>
            <a:r>
              <a:rPr lang="en-US" sz="2800" dirty="0" smtClean="0">
                <a:latin typeface="+mj-lt"/>
              </a:rPr>
              <a:t>Question-Answering in medical insurance domain</a:t>
            </a:r>
          </a:p>
          <a:p>
            <a:pPr lvl="1"/>
            <a:r>
              <a:rPr lang="en-US" dirty="0" smtClean="0">
                <a:latin typeface="+mj-lt"/>
              </a:rPr>
              <a:t>If patient chooses a physician who is not part of their insurance plan, costs are more than if you stay ‘in network’</a:t>
            </a:r>
          </a:p>
          <a:p>
            <a:pPr lvl="1"/>
            <a:r>
              <a:rPr lang="en-US" dirty="0" smtClean="0">
                <a:latin typeface="+mj-lt"/>
              </a:rPr>
              <a:t>Insurance company reimburses a “usual &amp; customary rate”</a:t>
            </a:r>
          </a:p>
          <a:p>
            <a:pPr lvl="1"/>
            <a:r>
              <a:rPr lang="en-US" dirty="0" smtClean="0">
                <a:latin typeface="+mj-lt"/>
              </a:rPr>
              <a:t>Large government investigation has found that insurance companies underpay patients for ‘out of network’ charges</a:t>
            </a:r>
          </a:p>
          <a:p>
            <a:pPr lvl="1"/>
            <a:endParaRPr lang="en-US" sz="1100" dirty="0" smtClean="0">
              <a:latin typeface="+mj-lt"/>
            </a:endParaRPr>
          </a:p>
          <a:p>
            <a:r>
              <a:rPr lang="en-US" sz="2800" dirty="0" smtClean="0">
                <a:latin typeface="+mj-lt"/>
              </a:rPr>
              <a:t>$100 million government suit of companies</a:t>
            </a:r>
          </a:p>
          <a:p>
            <a:endParaRPr lang="en-US" sz="1200" dirty="0" smtClean="0">
              <a:latin typeface="+mj-lt"/>
            </a:endParaRPr>
          </a:p>
          <a:p>
            <a:r>
              <a:rPr lang="en-US" sz="2800" dirty="0" smtClean="0">
                <a:latin typeface="+mj-lt"/>
              </a:rPr>
              <a:t>Syracuse University awarded contract to build new system</a:t>
            </a:r>
          </a:p>
          <a:p>
            <a:pPr lvl="1"/>
            <a:r>
              <a:rPr lang="en-US" dirty="0" smtClean="0">
                <a:latin typeface="+mj-lt"/>
              </a:rPr>
              <a:t>Determine fairer rates based on new algorithms run on </a:t>
            </a:r>
            <a:r>
              <a:rPr lang="en-US" b="1" dirty="0" smtClean="0">
                <a:latin typeface="+mj-lt"/>
              </a:rPr>
              <a:t>all</a:t>
            </a:r>
            <a:r>
              <a:rPr lang="en-US" dirty="0" smtClean="0">
                <a:latin typeface="+mj-lt"/>
              </a:rPr>
              <a:t> medical insurance claim data provided by physicians across the US </a:t>
            </a:r>
          </a:p>
          <a:p>
            <a:pPr lvl="1"/>
            <a:r>
              <a:rPr lang="en-US" dirty="0" smtClean="0">
                <a:latin typeface="+mj-lt"/>
              </a:rPr>
              <a:t>Build a consumer web site, which interacts with consumers on very complex questions</a:t>
            </a:r>
          </a:p>
          <a:p>
            <a:pPr lvl="2"/>
            <a:r>
              <a:rPr lang="en-US" sz="2400" dirty="0" smtClean="0">
                <a:latin typeface="+mj-lt"/>
              </a:rPr>
              <a:t>Ultimate challenge for IR’s use of NLP &amp; SA</a:t>
            </a:r>
          </a:p>
          <a:p>
            <a:pPr lvl="3"/>
            <a:r>
              <a:rPr lang="en-US" sz="2400" dirty="0" smtClean="0">
                <a:latin typeface="+mj-lt"/>
              </a:rPr>
              <a:t>Diagnosis, treatment, specialist, </a:t>
            </a:r>
            <a:r>
              <a:rPr lang="en-US" sz="2400" dirty="0" err="1" smtClean="0">
                <a:latin typeface="+mj-lt"/>
              </a:rPr>
              <a:t>geozips</a:t>
            </a:r>
            <a:r>
              <a:rPr lang="en-US" sz="2400" dirty="0" smtClean="0">
                <a:latin typeface="+mj-lt"/>
              </a:rPr>
              <a:t>, </a:t>
            </a:r>
            <a:r>
              <a:rPr lang="en-US" sz="2400" dirty="0" err="1" smtClean="0">
                <a:latin typeface="+mj-lt"/>
              </a:rPr>
              <a:t>etc</a:t>
            </a:r>
            <a:endParaRPr lang="en-US" sz="2400" dirty="0" smtClean="0">
              <a:latin typeface="+mj-lt"/>
            </a:endParaRPr>
          </a:p>
          <a:p>
            <a:pPr lvl="3"/>
            <a:r>
              <a:rPr lang="en-US" sz="2400" dirty="0" smtClean="0">
                <a:latin typeface="+mj-lt"/>
              </a:rPr>
              <a:t>Tremendous differences in language usage between consumers vs. medical personnel</a:t>
            </a:r>
          </a:p>
          <a:p>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pPr algn="ctr"/>
            <a:r>
              <a:rPr lang="en-US" b="1" dirty="0" smtClean="0">
                <a:solidFill>
                  <a:schemeClr val="accent1"/>
                </a:solidFill>
              </a:rPr>
              <a:t>Again, </a:t>
            </a:r>
            <a:r>
              <a:rPr lang="en-US" b="1" smtClean="0">
                <a:solidFill>
                  <a:schemeClr val="accent1"/>
                </a:solidFill>
              </a:rPr>
              <a:t>Let’s pause</a:t>
            </a:r>
            <a:r>
              <a:rPr lang="en-US" b="1" dirty="0" smtClean="0">
                <a:solidFill>
                  <a:schemeClr val="accent1"/>
                </a:solidFill>
              </a:rPr>
              <a:t>, and ask….</a:t>
            </a:r>
            <a:endParaRPr lang="en-US" b="1" dirty="0">
              <a:solidFill>
                <a:schemeClr val="accent1"/>
              </a:solidFill>
            </a:endParaRPr>
          </a:p>
        </p:txBody>
      </p:sp>
      <p:sp>
        <p:nvSpPr>
          <p:cNvPr id="3" name="Content Placeholder 2"/>
          <p:cNvSpPr>
            <a:spLocks noGrp="1"/>
          </p:cNvSpPr>
          <p:nvPr>
            <p:ph sz="quarter" idx="1"/>
          </p:nvPr>
        </p:nvSpPr>
        <p:spPr>
          <a:xfrm>
            <a:off x="914400" y="1447800"/>
            <a:ext cx="7848600" cy="5105400"/>
          </a:xfrm>
        </p:spPr>
        <p:txBody>
          <a:bodyPr>
            <a:normAutofit lnSpcReduction="10000"/>
          </a:bodyPr>
          <a:lstStyle/>
          <a:p>
            <a:r>
              <a:rPr lang="en-US" dirty="0">
                <a:latin typeface="+mj-lt"/>
              </a:rPr>
              <a:t>What is it we want to accomplish in IR now?</a:t>
            </a:r>
          </a:p>
          <a:p>
            <a:pPr lvl="1"/>
            <a:r>
              <a:rPr lang="en-US" sz="2200" dirty="0">
                <a:latin typeface="+mj-lt"/>
              </a:rPr>
              <a:t>Is it just more relevant sites for the same 2.5 word queries?</a:t>
            </a:r>
          </a:p>
          <a:p>
            <a:pPr lvl="1"/>
            <a:r>
              <a:rPr lang="en-US" sz="2200" dirty="0">
                <a:latin typeface="+mj-lt"/>
              </a:rPr>
              <a:t>What about the more complex needs of financial, medical, patent, and legal professionals?</a:t>
            </a:r>
          </a:p>
          <a:p>
            <a:r>
              <a:rPr lang="en-US" dirty="0">
                <a:latin typeface="+mj-lt"/>
              </a:rPr>
              <a:t>Can </a:t>
            </a:r>
            <a:r>
              <a:rPr lang="en-US" dirty="0" smtClean="0">
                <a:latin typeface="+mj-lt"/>
              </a:rPr>
              <a:t>more </a:t>
            </a:r>
            <a:r>
              <a:rPr lang="en-US" dirty="0">
                <a:latin typeface="+mj-lt"/>
              </a:rPr>
              <a:t>sophisticated exploitation of </a:t>
            </a:r>
            <a:r>
              <a:rPr lang="en-US" dirty="0" smtClean="0">
                <a:latin typeface="+mj-lt"/>
              </a:rPr>
              <a:t>Semantic Annotation improve </a:t>
            </a:r>
            <a:r>
              <a:rPr lang="en-US" dirty="0">
                <a:latin typeface="+mj-lt"/>
              </a:rPr>
              <a:t>retrieval? </a:t>
            </a:r>
          </a:p>
          <a:p>
            <a:r>
              <a:rPr lang="en-US" dirty="0">
                <a:latin typeface="+mj-lt"/>
              </a:rPr>
              <a:t>How can NLP contribute to accomplishing this goal?</a:t>
            </a:r>
          </a:p>
          <a:p>
            <a:pPr lvl="1"/>
            <a:r>
              <a:rPr lang="en-US" sz="2200" dirty="0">
                <a:latin typeface="+mj-lt"/>
              </a:rPr>
              <a:t>Can the higher levels of language analysis be made computably tractable enough to use?</a:t>
            </a:r>
          </a:p>
          <a:p>
            <a:pPr lvl="1"/>
            <a:r>
              <a:rPr lang="en-US" sz="2200" dirty="0">
                <a:latin typeface="+mj-lt"/>
              </a:rPr>
              <a:t>Can we operationalize what we know about pragmatics for real-world, real-time search improvements?</a:t>
            </a:r>
          </a:p>
          <a:p>
            <a:pPr lvl="1"/>
            <a:r>
              <a:rPr lang="en-US" sz="2200" dirty="0">
                <a:latin typeface="+mj-lt"/>
              </a:rPr>
              <a:t>Will genres such as tweets, blog posts, Facebook pages provide more context, thereby enabling Pragmatics to contribute? </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lgn="ctr">
              <a:buNone/>
            </a:pPr>
            <a:r>
              <a:rPr lang="en-US" sz="3200" b="1" dirty="0" smtClean="0">
                <a:solidFill>
                  <a:schemeClr val="accent1"/>
                </a:solidFill>
                <a:latin typeface="+mj-lt"/>
              </a:rPr>
              <a:t>Thank you!</a:t>
            </a:r>
          </a:p>
          <a:p>
            <a:pPr marL="0" indent="0" algn="ctr">
              <a:buNone/>
            </a:pPr>
            <a:endParaRPr lang="en-US" sz="3200" b="1" dirty="0">
              <a:solidFill>
                <a:schemeClr val="accent1"/>
              </a:solidFill>
              <a:latin typeface="+mj-lt"/>
            </a:endParaRPr>
          </a:p>
          <a:p>
            <a:pPr marL="0" indent="0" algn="ctr">
              <a:buNone/>
            </a:pPr>
            <a:r>
              <a:rPr lang="en-US" sz="3200" b="1" dirty="0" smtClean="0">
                <a:solidFill>
                  <a:schemeClr val="accent1"/>
                </a:solidFill>
                <a:latin typeface="+mj-lt"/>
              </a:rPr>
              <a:t>Questions?</a:t>
            </a:r>
            <a:endParaRPr lang="en-US" sz="3200" b="1" dirty="0">
              <a:solidFill>
                <a:schemeClr val="accent1"/>
              </a:solidFill>
              <a:latin typeface="+mj-l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15936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624012040"/>
              </p:ext>
            </p:extLst>
          </p:nvPr>
        </p:nvGraphicFramePr>
        <p:xfrm>
          <a:off x="914400" y="1447800"/>
          <a:ext cx="7772400" cy="393192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526895353"/>
              </p:ext>
            </p:extLst>
          </p:nvPr>
        </p:nvGraphicFramePr>
        <p:xfrm>
          <a:off x="914400" y="1447800"/>
          <a:ext cx="7772400" cy="393192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pPr algn="ctr"/>
            <a:r>
              <a:rPr lang="en-US" b="1" dirty="0" smtClean="0">
                <a:solidFill>
                  <a:schemeClr val="accent1"/>
                </a:solidFill>
              </a:rPr>
              <a:t>Everything has Changed!</a:t>
            </a:r>
            <a:endParaRPr lang="en-US" b="1" dirty="0">
              <a:solidFill>
                <a:schemeClr val="accent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073129239"/>
              </p:ext>
            </p:extLst>
          </p:nvPr>
        </p:nvGraphicFramePr>
        <p:xfrm>
          <a:off x="914400" y="1447800"/>
          <a:ext cx="7772400" cy="429768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endParaRPr lang="en-US" sz="2400" dirty="0">
                        <a:latin typeface="+mj-lt"/>
                      </a:endParaRPr>
                    </a:p>
                  </a:txBody>
                  <a:tcPr/>
                </a:tc>
                <a:tc>
                  <a:txBody>
                    <a:bodyPr/>
                    <a:lstStyle/>
                    <a:p>
                      <a:pPr algn="ctr"/>
                      <a:r>
                        <a:rPr lang="en-US" sz="2400" dirty="0" smtClean="0">
                          <a:latin typeface="+mj-lt"/>
                        </a:rPr>
                        <a:t>Early IR</a:t>
                      </a:r>
                      <a:endParaRPr lang="en-US" sz="2400" dirty="0">
                        <a:latin typeface="+mj-lt"/>
                      </a:endParaRPr>
                    </a:p>
                  </a:txBody>
                  <a:tcPr/>
                </a:tc>
                <a:tc>
                  <a:txBody>
                    <a:bodyPr/>
                    <a:lstStyle/>
                    <a:p>
                      <a:pPr algn="ctr"/>
                      <a:r>
                        <a:rPr lang="en-US" sz="2400" dirty="0" smtClean="0">
                          <a:latin typeface="+mj-lt"/>
                        </a:rPr>
                        <a:t>Today</a:t>
                      </a:r>
                      <a:endParaRPr lang="en-US" sz="2400" dirty="0">
                        <a:latin typeface="+mj-lt"/>
                      </a:endParaRPr>
                    </a:p>
                  </a:txBody>
                  <a:tcPr/>
                </a:tc>
              </a:tr>
              <a:tr h="370840">
                <a:tc>
                  <a:txBody>
                    <a:bodyPr/>
                    <a:lstStyle/>
                    <a:p>
                      <a:pPr algn="ctr"/>
                      <a:r>
                        <a:rPr lang="en-US" sz="2400" dirty="0" smtClean="0">
                          <a:latin typeface="+mj-lt"/>
                        </a:rPr>
                        <a:t>Users</a:t>
                      </a:r>
                      <a:endParaRPr lang="en-US" sz="2400" dirty="0">
                        <a:latin typeface="+mj-lt"/>
                      </a:endParaRPr>
                    </a:p>
                  </a:txBody>
                  <a:tcPr/>
                </a:tc>
                <a:tc>
                  <a:txBody>
                    <a:bodyPr/>
                    <a:lstStyle/>
                    <a:p>
                      <a:pPr algn="ctr"/>
                      <a:r>
                        <a:rPr lang="en-US" sz="2400" dirty="0" smtClean="0">
                          <a:latin typeface="+mj-lt"/>
                        </a:rPr>
                        <a:t>Professional</a:t>
                      </a:r>
                      <a:r>
                        <a:rPr lang="en-US" sz="2400" baseline="0" dirty="0" smtClean="0">
                          <a:latin typeface="+mj-lt"/>
                        </a:rPr>
                        <a:t> Searchers</a:t>
                      </a:r>
                      <a:endParaRPr lang="en-US" sz="2400" dirty="0">
                        <a:latin typeface="+mj-lt"/>
                      </a:endParaRPr>
                    </a:p>
                  </a:txBody>
                  <a:tcPr/>
                </a:tc>
                <a:tc>
                  <a:txBody>
                    <a:bodyPr/>
                    <a:lstStyle/>
                    <a:p>
                      <a:pPr algn="ctr"/>
                      <a:r>
                        <a:rPr lang="en-US" sz="2400" dirty="0" smtClean="0">
                          <a:latin typeface="+mj-lt"/>
                        </a:rPr>
                        <a:t>Everyone!</a:t>
                      </a:r>
                      <a:endParaRPr lang="en-US" sz="2400" dirty="0">
                        <a:latin typeface="+mj-lt"/>
                      </a:endParaRPr>
                    </a:p>
                  </a:txBody>
                  <a:tcPr/>
                </a:tc>
              </a:tr>
              <a:tr h="370840">
                <a:tc>
                  <a:txBody>
                    <a:bodyPr/>
                    <a:lstStyle/>
                    <a:p>
                      <a:pPr algn="ctr"/>
                      <a:r>
                        <a:rPr lang="en-US" sz="2400" dirty="0" smtClean="0">
                          <a:latin typeface="+mj-lt"/>
                        </a:rPr>
                        <a:t>Sources</a:t>
                      </a:r>
                      <a:endParaRPr lang="en-US" sz="2400" dirty="0">
                        <a:latin typeface="+mj-lt"/>
                      </a:endParaRPr>
                    </a:p>
                  </a:txBody>
                  <a:tcPr/>
                </a:tc>
                <a:tc>
                  <a:txBody>
                    <a:bodyPr/>
                    <a:lstStyle/>
                    <a:p>
                      <a:pPr algn="ctr"/>
                      <a:r>
                        <a:rPr lang="en-US" sz="2400" dirty="0" smtClean="0">
                          <a:latin typeface="+mj-lt"/>
                        </a:rPr>
                        <a:t>Bibliographic</a:t>
                      </a:r>
                    </a:p>
                    <a:p>
                      <a:pPr algn="ctr"/>
                      <a:r>
                        <a:rPr lang="en-US" sz="2400" dirty="0" smtClean="0">
                          <a:latin typeface="+mj-lt"/>
                        </a:rPr>
                        <a:t>Databases</a:t>
                      </a:r>
                      <a:endParaRPr lang="en-US" sz="2400" dirty="0">
                        <a:latin typeface="+mj-lt"/>
                      </a:endParaRPr>
                    </a:p>
                  </a:txBody>
                  <a:tcPr/>
                </a:tc>
                <a:tc>
                  <a:txBody>
                    <a:bodyPr/>
                    <a:lstStyle/>
                    <a:p>
                      <a:pPr algn="ctr"/>
                      <a:r>
                        <a:rPr lang="en-US" sz="2400" dirty="0" smtClean="0">
                          <a:latin typeface="+mj-lt"/>
                        </a:rPr>
                        <a:t>Web, Enterprise Systems, Mobile</a:t>
                      </a:r>
                      <a:endParaRPr lang="en-US" sz="2400" dirty="0">
                        <a:latin typeface="+mj-lt"/>
                      </a:endParaRPr>
                    </a:p>
                  </a:txBody>
                  <a:tcPr/>
                </a:tc>
              </a:tr>
              <a:tr h="370840">
                <a:tc>
                  <a:txBody>
                    <a:bodyPr/>
                    <a:lstStyle/>
                    <a:p>
                      <a:pPr algn="ctr"/>
                      <a:r>
                        <a:rPr lang="en-US" sz="2400" dirty="0" smtClean="0">
                          <a:latin typeface="+mj-lt"/>
                        </a:rPr>
                        <a:t>Genres</a:t>
                      </a:r>
                      <a:endParaRPr lang="en-US" sz="2400" dirty="0">
                        <a:latin typeface="+mj-lt"/>
                      </a:endParaRPr>
                    </a:p>
                  </a:txBody>
                  <a:tcPr/>
                </a:tc>
                <a:tc>
                  <a:txBody>
                    <a:bodyPr/>
                    <a:lstStyle/>
                    <a:p>
                      <a:pPr algn="ctr"/>
                      <a:r>
                        <a:rPr lang="en-US" sz="2400" dirty="0" smtClean="0">
                          <a:latin typeface="+mj-lt"/>
                        </a:rPr>
                        <a:t>Scientific,</a:t>
                      </a:r>
                      <a:r>
                        <a:rPr lang="en-US" sz="2400" baseline="0" dirty="0" smtClean="0">
                          <a:latin typeface="+mj-lt"/>
                        </a:rPr>
                        <a:t> Legal, Medical Reports</a:t>
                      </a: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r h="370840">
                <a:tc>
                  <a:txBody>
                    <a:bodyPr/>
                    <a:lstStyle/>
                    <a:p>
                      <a:pPr algn="ctr"/>
                      <a:endParaRPr lang="en-US" sz="2400" dirty="0">
                        <a:latin typeface="+mj-lt"/>
                      </a:endParaRPr>
                    </a:p>
                  </a:txBody>
                  <a:tcPr/>
                </a:tc>
                <a:tc>
                  <a:txBody>
                    <a:bodyPr/>
                    <a:lstStyle/>
                    <a:p>
                      <a:pPr algn="ctr"/>
                      <a:endParaRPr lang="en-US" sz="2400" dirty="0">
                        <a:latin typeface="+mj-lt"/>
                      </a:endParaRPr>
                    </a:p>
                  </a:txBody>
                  <a:tcPr/>
                </a:tc>
                <a:tc>
                  <a:txBody>
                    <a:bodyPr/>
                    <a:lstStyle/>
                    <a:p>
                      <a:pPr algn="ctr"/>
                      <a:endParaRPr lang="en-US" sz="2400" dirty="0">
                        <a:latin typeface="+mj-lt"/>
                      </a:endParaRPr>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07012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6156</TotalTime>
  <Words>4155</Words>
  <Application>Microsoft Macintosh PowerPoint</Application>
  <PresentationFormat>On-screen Show (4:3)</PresentationFormat>
  <Paragraphs>649</Paragraphs>
  <Slides>62</Slides>
  <Notes>15</Notes>
  <HiddenSlides>0</HiddenSlides>
  <MMClips>0</MMClips>
  <ScaleCrop>false</ScaleCrop>
  <HeadingPairs>
    <vt:vector size="4" baseType="variant">
      <vt:variant>
        <vt:lpstr>Design Template</vt:lpstr>
      </vt:variant>
      <vt:variant>
        <vt:i4>1</vt:i4>
      </vt:variant>
      <vt:variant>
        <vt:lpstr>Slide Titles</vt:lpstr>
      </vt:variant>
      <vt:variant>
        <vt:i4>62</vt:i4>
      </vt:variant>
    </vt:vector>
  </HeadingPairs>
  <TitlesOfParts>
    <vt:vector size="63" baseType="lpstr">
      <vt:lpstr>Equity</vt:lpstr>
      <vt:lpstr>Questions to be Asked &amp; Answered on NLP’s Role in Improving Semantic Annotation for IR</vt:lpstr>
      <vt:lpstr>Overview Questions</vt:lpstr>
      <vt:lpstr>Overview Questions</vt:lpstr>
      <vt:lpstr>Everything has Changed!</vt:lpstr>
      <vt:lpstr>Everything has Changed!</vt:lpstr>
      <vt:lpstr>Everything has Changed!</vt:lpstr>
      <vt:lpstr>Everything has Changed!</vt:lpstr>
      <vt:lpstr>Everything has Changed!</vt:lpstr>
      <vt:lpstr>Everything has Changed!</vt:lpstr>
      <vt:lpstr>Everything has Changed!</vt:lpstr>
      <vt:lpstr>Everything has Changed!</vt:lpstr>
      <vt:lpstr>Everything has Changed!</vt:lpstr>
      <vt:lpstr>Everything has Changed!</vt:lpstr>
      <vt:lpstr>Everything has Changed!</vt:lpstr>
      <vt:lpstr>Everything has Changed!</vt:lpstr>
      <vt:lpstr>Everything has Changed!</vt:lpstr>
      <vt:lpstr>Was An Opportunity for NLP Missed?</vt:lpstr>
      <vt:lpstr>Overview Questions – 2 </vt:lpstr>
      <vt:lpstr>Levels of Language Understanding</vt:lpstr>
      <vt:lpstr>Early Minimal Utilization of NLP</vt:lpstr>
      <vt:lpstr>Overview Questions</vt:lpstr>
      <vt:lpstr>Does IR Today Need Semantic Annotation &amp; Does SA need NLP?</vt:lpstr>
      <vt:lpstr>Search Needs Today</vt:lpstr>
      <vt:lpstr>Exploratory Searchⁿ</vt:lpstr>
      <vt:lpstr>Exploratory Search¹</vt:lpstr>
      <vt:lpstr>Location-aware Search</vt:lpstr>
      <vt:lpstr>Location-aware Search</vt:lpstr>
      <vt:lpstr>eDiscovery – 1</vt:lpstr>
      <vt:lpstr>eDiscovery – 1</vt:lpstr>
      <vt:lpstr>TREC Legal Track</vt:lpstr>
      <vt:lpstr>eDiscovery – 2</vt:lpstr>
      <vt:lpstr>eDiscovery – 3</vt:lpstr>
      <vt:lpstr>Recognizing Connotative Meaning</vt:lpstr>
      <vt:lpstr>Recognizing Connotative Meaning</vt:lpstr>
      <vt:lpstr>Pragmatics</vt:lpstr>
      <vt:lpstr>Plan Recognition</vt:lpstr>
      <vt:lpstr>Slide 37</vt:lpstr>
      <vt:lpstr>Slide 38</vt:lpstr>
      <vt:lpstr>Slide 39</vt:lpstr>
      <vt:lpstr>Polarity Recognition</vt:lpstr>
      <vt:lpstr>Polarity Recognition</vt:lpstr>
      <vt:lpstr>How is Polarity Recognition Done Now?</vt:lpstr>
      <vt:lpstr>       SO-PMI - Turney &amp; Littman </vt:lpstr>
      <vt:lpstr>Paradigm Terms</vt:lpstr>
      <vt:lpstr>Computing SO-PMI</vt:lpstr>
      <vt:lpstr>Does Polarity Annotation Matter in Users’ Searches?</vt:lpstr>
      <vt:lpstr>Application 1 – Classifying Reviews</vt:lpstr>
      <vt:lpstr>Application 2 – Shopping Engines</vt:lpstr>
      <vt:lpstr>Sample Reviews of iPod</vt:lpstr>
      <vt:lpstr>SentiWordNet</vt:lpstr>
      <vt:lpstr>SentiWordNet Synset Evaluation</vt:lpstr>
      <vt:lpstr>SentiWordNet Evaluation</vt:lpstr>
      <vt:lpstr>SentiWordNet Evaluation</vt:lpstr>
      <vt:lpstr>Application 3 – Predicting Dow Jones Industrial Average</vt:lpstr>
      <vt:lpstr>Application 4 - “Critical” Nature of Citations</vt:lpstr>
      <vt:lpstr>Recognizing “Critical” Relations</vt:lpstr>
      <vt:lpstr>Let’s pause, and ask….</vt:lpstr>
      <vt:lpstr>Today’s Challenges / Opportunities – 1 </vt:lpstr>
      <vt:lpstr>Today’s Challenges / Opportunities – 2 </vt:lpstr>
      <vt:lpstr>Today’s Challenges / Opportunities – 3 </vt:lpstr>
      <vt:lpstr>Again, Let’s pause, and ask….</vt:lpstr>
      <vt:lpstr>Slide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NLP &amp; IR – Whither We Goest?</dc:title>
  <dc:creator>Liddy</dc:creator>
  <cp:lastModifiedBy>Philip Bolton Jr</cp:lastModifiedBy>
  <cp:revision>359</cp:revision>
  <dcterms:created xsi:type="dcterms:W3CDTF">2010-11-01T15:12:28Z</dcterms:created>
  <dcterms:modified xsi:type="dcterms:W3CDTF">2010-11-01T15:13:54Z</dcterms:modified>
</cp:coreProperties>
</file>