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F4BC"/>
    <a:srgbClr val="A4CEB1"/>
    <a:srgbClr val="9BD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9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8BDDE-F163-48BC-BE22-9D44FAFEFD07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EA984-2F0A-4FDB-BBB2-59B9F8B64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76800" y="4363682"/>
            <a:ext cx="2057400" cy="190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Estimating</a:t>
            </a:r>
            <a:r>
              <a:rPr lang="en-US" sz="3200" dirty="0" smtClean="0"/>
              <a:t> Mineral Weathering Rates in </a:t>
            </a:r>
            <a:r>
              <a:rPr lang="en-US" sz="3200" dirty="0"/>
              <a:t>Catskills </a:t>
            </a:r>
            <a:r>
              <a:rPr lang="en-US" sz="3200" dirty="0" smtClean="0"/>
              <a:t>Watersheds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012" y="2275703"/>
            <a:ext cx="7543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Chris E. </a:t>
            </a:r>
            <a:r>
              <a:rPr lang="en-US" sz="2800" dirty="0" smtClean="0"/>
              <a:t>Johnson</a:t>
            </a:r>
            <a:endParaRPr lang="en-US" sz="2800" dirty="0" smtClean="0"/>
          </a:p>
          <a:p>
            <a:r>
              <a:rPr lang="en-US" sz="2800" dirty="0" smtClean="0"/>
              <a:t>Dept. of Civil &amp; Environmental Engineering</a:t>
            </a:r>
          </a:p>
          <a:p>
            <a:r>
              <a:rPr lang="en-US" sz="2800" dirty="0" smtClean="0"/>
              <a:t>Syracuse University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1642" y="5295900"/>
            <a:ext cx="123151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9206" y="4419600"/>
            <a:ext cx="1576387" cy="56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363682"/>
            <a:ext cx="1911684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5334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b="1" dirty="0" smtClean="0"/>
              <a:t>Erosion, Denudation and Weathering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153400" cy="36576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Erosion</a:t>
            </a:r>
            <a:r>
              <a:rPr lang="en-US" sz="2800" dirty="0" smtClean="0"/>
              <a:t>: Generally refers to the </a:t>
            </a:r>
            <a:r>
              <a:rPr lang="en-US" sz="2800" i="1" dirty="0" smtClean="0"/>
              <a:t>transport of physical matter</a:t>
            </a:r>
            <a:r>
              <a:rPr lang="en-US" sz="2800" dirty="0" smtClean="0"/>
              <a:t> by water and wind. </a:t>
            </a:r>
          </a:p>
          <a:p>
            <a:r>
              <a:rPr lang="en-US" sz="2800" u="sng" dirty="0" smtClean="0"/>
              <a:t>Weathering</a:t>
            </a:r>
            <a:r>
              <a:rPr lang="en-US" sz="2800" dirty="0" smtClean="0"/>
              <a:t>: Breakdown of rocks/minerals. </a:t>
            </a:r>
            <a:endParaRPr lang="en-US" sz="2800" dirty="0"/>
          </a:p>
          <a:p>
            <a:pPr lvl="1">
              <a:buFont typeface="Arial" pitchFamily="34" charset="0"/>
              <a:buChar char="◘"/>
            </a:pPr>
            <a:r>
              <a:rPr lang="en-US" sz="2400" dirty="0"/>
              <a:t>Physical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/>
              <a:t>Chemical</a:t>
            </a:r>
          </a:p>
          <a:p>
            <a:r>
              <a:rPr lang="en-US" sz="2800" u="sng" dirty="0" smtClean="0"/>
              <a:t>Denudation</a:t>
            </a:r>
            <a:r>
              <a:rPr lang="en-US" sz="2800" dirty="0" smtClean="0"/>
              <a:t>: Net lowering of the landscape.</a:t>
            </a:r>
            <a:endParaRPr lang="en-US" sz="2800" dirty="0" smtClean="0"/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Result of physical and chemical processes.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066800"/>
            <a:ext cx="8839200" cy="0"/>
          </a:xfrm>
          <a:prstGeom prst="line">
            <a:avLst/>
          </a:prstGeom>
          <a:ln w="635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82018"/>
            <a:ext cx="1752600" cy="814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5334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b="1" dirty="0" smtClean="0"/>
              <a:t>Chemical Weathering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43421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Dissolution of minerals in soils and parent material.</a:t>
            </a:r>
          </a:p>
          <a:p>
            <a:pPr marL="0" indent="0" algn="ctr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dirty="0" smtClean="0"/>
              <a:t>CaAl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8</a:t>
            </a:r>
            <a:r>
              <a:rPr lang="en-US" sz="2400" dirty="0" smtClean="0"/>
              <a:t> (s) + 6H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+ 2H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= 2Al(OH)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(s) + 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+ 2H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SiO</a:t>
            </a:r>
            <a:r>
              <a:rPr lang="en-US" sz="2400" baseline="-25000" dirty="0" smtClean="0"/>
              <a:t>4 </a:t>
            </a:r>
            <a:r>
              <a:rPr lang="en-US" sz="2400" dirty="0" smtClean="0"/>
              <a:t>(</a:t>
            </a:r>
            <a:r>
              <a:rPr lang="en-US" sz="2400" dirty="0" err="1" smtClean="0"/>
              <a:t>aq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Releases dissolved substances to </a:t>
            </a:r>
            <a:r>
              <a:rPr lang="en-US" sz="2800" dirty="0" err="1" smtClean="0"/>
              <a:t>groundwaters</a:t>
            </a:r>
            <a:r>
              <a:rPr lang="en-US" sz="2800" dirty="0" smtClean="0"/>
              <a:t>. </a:t>
            </a:r>
            <a:endParaRPr lang="en-US" sz="2800" dirty="0"/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Basic Cations: Ca, Mg, K</a:t>
            </a:r>
            <a:r>
              <a:rPr lang="en-US" sz="2400" dirty="0"/>
              <a:t>, Na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/>
              <a:t>Silica: H</a:t>
            </a:r>
            <a:r>
              <a:rPr lang="en-US" sz="2400" baseline="-25000" dirty="0"/>
              <a:t>4</a:t>
            </a:r>
            <a:r>
              <a:rPr lang="en-US" sz="2400" dirty="0"/>
              <a:t>SiO</a:t>
            </a:r>
            <a:r>
              <a:rPr lang="en-US" sz="2400" baseline="-25000" dirty="0"/>
              <a:t>4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Aluminum: potentially toxic to aquatic biota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Neutralizes acidity.</a:t>
            </a:r>
            <a:endParaRPr lang="en-US" sz="2800" dirty="0" smtClean="0"/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Crucial to sustainable water quality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Largely determines “critical load” of acid deposition in forested ecosystems.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066800"/>
            <a:ext cx="8839200" cy="0"/>
          </a:xfrm>
          <a:prstGeom prst="line">
            <a:avLst/>
          </a:prstGeom>
          <a:ln w="635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82018"/>
            <a:ext cx="1752600" cy="8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533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Estimation of Chemical Weathering Rates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3810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Chemical weathering is not readily measurable</a:t>
            </a:r>
            <a:r>
              <a:rPr lang="en-US" sz="2800" dirty="0" smtClean="0"/>
              <a:t>.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Very slow rate…</a:t>
            </a:r>
            <a:endParaRPr lang="en-US" sz="2400" baseline="-25000" dirty="0" smtClean="0"/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…integrated over the total mineral surface area in soils and parent material in a watershed…</a:t>
            </a:r>
          </a:p>
          <a:p>
            <a:pPr lvl="1">
              <a:buFont typeface="Arial" pitchFamily="34" charset="0"/>
              <a:buChar char="◘"/>
            </a:pPr>
            <a:r>
              <a:rPr lang="en-US" sz="2400" dirty="0" smtClean="0"/>
              <a:t>…results in relatively large fluxes of Ca, Na, K, Mg, Si, etc. 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800" dirty="0" smtClean="0"/>
              <a:t>We need to use indirect methods to estimate fluxes of solutes from chemical weathering.</a:t>
            </a:r>
            <a:endParaRPr lang="en-US" sz="2800" dirty="0"/>
          </a:p>
          <a:p>
            <a:pPr marL="457200" lvl="1" indent="0">
              <a:buNone/>
            </a:pP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066800"/>
            <a:ext cx="8839200" cy="0"/>
          </a:xfrm>
          <a:prstGeom prst="line">
            <a:avLst/>
          </a:prstGeom>
          <a:ln w="635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82018"/>
            <a:ext cx="1752600" cy="8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533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</a:t>
            </a:r>
            <a:r>
              <a:rPr lang="en-US" sz="2800" b="1" dirty="0" smtClean="0"/>
              <a:t>atchment-Based Estimation of Chemical Weathering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Watershed mass balances can be constructed for ions produced by chemical weathering:</a:t>
            </a:r>
            <a:endParaRPr 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066800"/>
            <a:ext cx="8839200" cy="0"/>
          </a:xfrm>
          <a:prstGeom prst="line">
            <a:avLst/>
          </a:prstGeom>
          <a:ln w="635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82018"/>
            <a:ext cx="1752600" cy="8142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23" t="33153" r="20155" b="29009"/>
          <a:stretch/>
        </p:blipFill>
        <p:spPr>
          <a:xfrm>
            <a:off x="1676400" y="2438400"/>
            <a:ext cx="5362696" cy="40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211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Estimating Mineral Weathering Rates in Catskills Watersheds</vt:lpstr>
      <vt:lpstr>  Erosion, Denudation and Weathering </vt:lpstr>
      <vt:lpstr>  Chemical Weathering </vt:lpstr>
      <vt:lpstr> Estimation of Chemical Weathering Rates </vt:lpstr>
      <vt:lpstr> Catchment-Based Estimation of Chemical Weathering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and Modeling the Acidification and Recovery of Catskills Waters and Soils</dc:title>
  <dc:creator>cejohns</dc:creator>
  <cp:lastModifiedBy>Chris E Johnson</cp:lastModifiedBy>
  <cp:revision>24</cp:revision>
  <dcterms:created xsi:type="dcterms:W3CDTF">2010-11-13T19:59:18Z</dcterms:created>
  <dcterms:modified xsi:type="dcterms:W3CDTF">2014-10-17T19:11:28Z</dcterms:modified>
</cp:coreProperties>
</file>